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tags/tag1.xml" ContentType="application/vnd.openxmlformats-officedocument.presentationml.tags+xml"/>
  <Override PartName="/ppt/notesSlides/notesSlide43.xml" ContentType="application/vnd.openxmlformats-officedocument.presentationml.notesSlide+xml"/>
  <Override PartName="/ppt/notesSlides/notesSlide4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708" r:id="rId4"/>
    <p:sldMasterId id="2147483727" r:id="rId5"/>
  </p:sldMasterIdLst>
  <p:notesMasterIdLst>
    <p:notesMasterId r:id="rId50"/>
  </p:notesMasterIdLst>
  <p:handoutMasterIdLst>
    <p:handoutMasterId r:id="rId51"/>
  </p:handoutMasterIdLst>
  <p:sldIdLst>
    <p:sldId id="256" r:id="rId6"/>
    <p:sldId id="309" r:id="rId7"/>
    <p:sldId id="257" r:id="rId8"/>
    <p:sldId id="310" r:id="rId9"/>
    <p:sldId id="329" r:id="rId10"/>
    <p:sldId id="308" r:id="rId11"/>
    <p:sldId id="259" r:id="rId12"/>
    <p:sldId id="260" r:id="rId13"/>
    <p:sldId id="305" r:id="rId14"/>
    <p:sldId id="261" r:id="rId15"/>
    <p:sldId id="311" r:id="rId16"/>
    <p:sldId id="263" r:id="rId17"/>
    <p:sldId id="312" r:id="rId18"/>
    <p:sldId id="265" r:id="rId19"/>
    <p:sldId id="313" r:id="rId20"/>
    <p:sldId id="315" r:id="rId21"/>
    <p:sldId id="266" r:id="rId22"/>
    <p:sldId id="267" r:id="rId23"/>
    <p:sldId id="316" r:id="rId24"/>
    <p:sldId id="269" r:id="rId25"/>
    <p:sldId id="317" r:id="rId26"/>
    <p:sldId id="318" r:id="rId27"/>
    <p:sldId id="307" r:id="rId28"/>
    <p:sldId id="273" r:id="rId29"/>
    <p:sldId id="274" r:id="rId30"/>
    <p:sldId id="275" r:id="rId31"/>
    <p:sldId id="276" r:id="rId32"/>
    <p:sldId id="277" r:id="rId33"/>
    <p:sldId id="278" r:id="rId34"/>
    <p:sldId id="279" r:id="rId35"/>
    <p:sldId id="328" r:id="rId36"/>
    <p:sldId id="281" r:id="rId37"/>
    <p:sldId id="282" r:id="rId38"/>
    <p:sldId id="319" r:id="rId39"/>
    <p:sldId id="284" r:id="rId40"/>
    <p:sldId id="285" r:id="rId41"/>
    <p:sldId id="320" r:id="rId42"/>
    <p:sldId id="324" r:id="rId43"/>
    <p:sldId id="288" r:id="rId44"/>
    <p:sldId id="321" r:id="rId45"/>
    <p:sldId id="322" r:id="rId46"/>
    <p:sldId id="291" r:id="rId47"/>
    <p:sldId id="325" r:id="rId48"/>
    <p:sldId id="299" r:id="rId49"/>
  </p:sldIdLst>
  <p:sldSz cx="12188825" cy="6858000"/>
  <p:notesSz cx="6858000" cy="9144000"/>
  <p:embeddedFontLst>
    <p:embeddedFont>
      <p:font typeface="Calibri" panose="020F0502020204030204" pitchFamily="34" charset="0"/>
      <p:regular r:id="rId52"/>
      <p:bold r:id="rId53"/>
      <p:italic r:id="rId54"/>
      <p:boldItalic r:id="rId55"/>
    </p:embeddedFont>
    <p:embeddedFont>
      <p:font typeface="Segoe UI Light" panose="020B0502040204020203" pitchFamily="34" charset="0"/>
      <p:regular r:id="rId56"/>
      <p:italic r:id="rId57"/>
    </p:embeddedFont>
    <p:embeddedFont>
      <p:font typeface="Segoe UI" panose="020B0502040204020203" pitchFamily="34" charset="0"/>
      <p:regular r:id="rId58"/>
      <p:bold r:id="rId59"/>
      <p:italic r:id="rId60"/>
      <p:boldItalic r:id="rId61"/>
    </p:embeddedFont>
    <p:embeddedFont>
      <p:font typeface="Consolas" panose="020B0609020204030204" pitchFamily="49" charset="0"/>
      <p:regular r:id="rId62"/>
      <p:bold r:id="rId63"/>
      <p:italic r:id="rId64"/>
      <p:boldItalic r:id="rId65"/>
    </p:embeddedFont>
  </p:embeddedFontLst>
  <p:defaultTex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orient="horz" pos="145">
          <p15:clr>
            <a:srgbClr val="A4A3A4"/>
          </p15:clr>
        </p15:guide>
        <p15:guide id="3" orient="horz" pos="4174">
          <p15:clr>
            <a:srgbClr val="A4A3A4"/>
          </p15:clr>
        </p15:guide>
        <p15:guide id="4" orient="horz" pos="911">
          <p15:clr>
            <a:srgbClr val="A4A3A4"/>
          </p15:clr>
        </p15:guide>
        <p15:guide id="5" orient="horz" pos="1196">
          <p15:clr>
            <a:srgbClr val="A4A3A4"/>
          </p15:clr>
        </p15:guide>
        <p15:guide id="6" orient="horz" pos="1487">
          <p15:clr>
            <a:srgbClr val="A4A3A4"/>
          </p15:clr>
        </p15:guide>
        <p15:guide id="7" orient="horz" pos="3913">
          <p15:clr>
            <a:srgbClr val="A4A3A4"/>
          </p15:clr>
        </p15:guide>
        <p15:guide id="8" pos="3839">
          <p15:clr>
            <a:srgbClr val="A4A3A4"/>
          </p15:clr>
        </p15:guide>
        <p15:guide id="9" pos="327">
          <p15:clr>
            <a:srgbClr val="A4A3A4"/>
          </p15:clr>
        </p15:guide>
        <p15:guide id="10" pos="7352">
          <p15:clr>
            <a:srgbClr val="A4A3A4"/>
          </p15:clr>
        </p15:guide>
        <p15:guide id="11" pos="612">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Wenwen" initials="W" lastIdx="7" clrIdx="0"/>
  <p:cmAuthor id="1" name="Greg" initials="G"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9595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0454" autoAdjust="0"/>
    <p:restoredTop sz="70562" autoAdjust="0"/>
  </p:normalViewPr>
  <p:slideViewPr>
    <p:cSldViewPr snapToGrid="0">
      <p:cViewPr varScale="1">
        <p:scale>
          <a:sx n="58" d="100"/>
          <a:sy n="58" d="100"/>
        </p:scale>
        <p:origin x="1782" y="90"/>
      </p:cViewPr>
      <p:guideLst>
        <p:guide orient="horz" pos="2160"/>
        <p:guide orient="horz" pos="145"/>
        <p:guide orient="horz" pos="4174"/>
        <p:guide orient="horz" pos="911"/>
        <p:guide orient="horz" pos="1196"/>
        <p:guide orient="horz" pos="1487"/>
        <p:guide orient="horz" pos="3913"/>
        <p:guide pos="3839"/>
        <p:guide pos="327"/>
        <p:guide pos="7352"/>
        <p:guide pos="612"/>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00" d="100"/>
        <a:sy n="100" d="100"/>
      </p:scale>
      <p:origin x="0" y="0"/>
    </p:cViewPr>
  </p:sorterViewPr>
  <p:notesViewPr>
    <p:cSldViewPr snapToGrid="0">
      <p:cViewPr varScale="1">
        <p:scale>
          <a:sx n="56" d="100"/>
          <a:sy n="56" d="100"/>
        </p:scale>
        <p:origin x="-2496"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notesMaster" Target="notesMasters/notesMaster1.xml"/><Relationship Id="rId55" Type="http://schemas.openxmlformats.org/officeDocument/2006/relationships/font" Target="fonts/font4.fntdata"/><Relationship Id="rId63" Type="http://schemas.openxmlformats.org/officeDocument/2006/relationships/font" Target="fonts/font12.fntdata"/><Relationship Id="rId68" Type="http://schemas.openxmlformats.org/officeDocument/2006/relationships/viewProps" Target="viewProp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font" Target="fonts/font2.fntdata"/><Relationship Id="rId58" Type="http://schemas.openxmlformats.org/officeDocument/2006/relationships/font" Target="fonts/font7.fntdata"/><Relationship Id="rId66"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font" Target="fonts/font6.fntdata"/><Relationship Id="rId61" Type="http://schemas.openxmlformats.org/officeDocument/2006/relationships/font" Target="fonts/font10.fntdata"/><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font" Target="fonts/font1.fntdata"/><Relationship Id="rId60" Type="http://schemas.openxmlformats.org/officeDocument/2006/relationships/font" Target="fonts/font9.fntdata"/><Relationship Id="rId65" Type="http://schemas.openxmlformats.org/officeDocument/2006/relationships/font" Target="fonts/font14.fntdata"/><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font" Target="fonts/font5.fntdata"/><Relationship Id="rId64" Type="http://schemas.openxmlformats.org/officeDocument/2006/relationships/font" Target="fonts/font13.fntdata"/><Relationship Id="rId69" Type="http://schemas.openxmlformats.org/officeDocument/2006/relationships/theme" Target="theme/theme1.xml"/><Relationship Id="rId8" Type="http://schemas.openxmlformats.org/officeDocument/2006/relationships/slide" Target="slides/slide3.xml"/><Relationship Id="rId51" Type="http://schemas.openxmlformats.org/officeDocument/2006/relationships/handoutMaster" Target="handoutMasters/handoutMaster1.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font" Target="fonts/font8.fntdata"/><Relationship Id="rId67" Type="http://schemas.openxmlformats.org/officeDocument/2006/relationships/presProps" Target="presProps.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font" Target="fonts/font3.fntdata"/><Relationship Id="rId62" Type="http://schemas.openxmlformats.org/officeDocument/2006/relationships/font" Target="fonts/font11.fntdata"/><Relationship Id="rId7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t>Windows Azure Storage</a:t>
            </a: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F272D5E-F791-4DD0-8A28-1F28E5FF1B0E}" type="datetimeFigureOut">
              <a:rPr lang="en-US" smtClean="0"/>
              <a:t>10/1/2012</a:t>
            </a:fld>
            <a:endParaRPr lang="en-US"/>
          </a:p>
        </p:txBody>
      </p:sp>
      <p:sp>
        <p:nvSpPr>
          <p:cNvPr id="4" name="Footer Placeholder 3"/>
          <p:cNvSpPr>
            <a:spLocks noGrp="1"/>
          </p:cNvSpPr>
          <p:nvPr>
            <p:ph type="ftr" sz="quarter" idx="2"/>
          </p:nvPr>
        </p:nvSpPr>
        <p:spPr>
          <a:xfrm>
            <a:off x="-1" y="8685213"/>
            <a:ext cx="6388925" cy="457200"/>
          </a:xfrm>
          <a:prstGeom prst="rect">
            <a:avLst/>
          </a:prstGeom>
        </p:spPr>
        <p:txBody>
          <a:bodyPr vert="horz" lIns="91440" tIns="45720" rIns="91440" bIns="45720" rtlCol="0" anchor="b"/>
          <a:lstStyle>
            <a:lvl1pPr algn="l">
              <a:defRPr sz="1200"/>
            </a:lvl1pPr>
          </a:lstStyle>
          <a:p>
            <a:r>
              <a:rPr lang="en-US" sz="600" dirty="0">
                <a:solidFill>
                  <a:schemeClr val="tx1">
                    <a:alpha val="99000"/>
                  </a:schemeClr>
                </a:solidFill>
              </a:rPr>
              <a:t>© 2011 Microsoft Corporation. All rights reserved. Microsoft, Windows, Windows Vista and other product names are or may be registered trademarks and/or trademarks in the U.S. and/or other countries.</a:t>
            </a:r>
          </a:p>
          <a:p>
            <a:r>
              <a:rPr lang="en-US" sz="600" dirty="0">
                <a:solidFill>
                  <a:schemeClr val="tx1">
                    <a:alpha val="99000"/>
                  </a:schemeClr>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r>
              <a:rPr lang="en-US" sz="600" dirty="0" smtClean="0">
                <a:solidFill>
                  <a:schemeClr val="tx1">
                    <a:alpha val="99000"/>
                  </a:schemeClr>
                </a:solidFill>
              </a:rPr>
              <a:t>.</a:t>
            </a:r>
            <a:endParaRPr lang="en-US" sz="600" dirty="0">
              <a:solidFill>
                <a:schemeClr val="tx1">
                  <a:alpha val="99000"/>
                </a:schemeClr>
              </a:solidFill>
            </a:endParaRPr>
          </a:p>
        </p:txBody>
      </p:sp>
      <p:sp>
        <p:nvSpPr>
          <p:cNvPr id="5" name="Slide Number Placeholder 4"/>
          <p:cNvSpPr>
            <a:spLocks noGrp="1"/>
          </p:cNvSpPr>
          <p:nvPr>
            <p:ph type="sldNum" sz="quarter" idx="3"/>
          </p:nvPr>
        </p:nvSpPr>
        <p:spPr>
          <a:xfrm>
            <a:off x="6424551" y="8685213"/>
            <a:ext cx="431862" cy="457200"/>
          </a:xfrm>
          <a:prstGeom prst="rect">
            <a:avLst/>
          </a:prstGeom>
        </p:spPr>
        <p:txBody>
          <a:bodyPr vert="horz" lIns="91440" tIns="45720" rIns="91440" bIns="45720" rtlCol="0" anchor="b"/>
          <a:lstStyle>
            <a:lvl1pPr algn="r">
              <a:defRPr sz="1200"/>
            </a:lvl1pPr>
          </a:lstStyle>
          <a:p>
            <a:fld id="{80AD3469-5DF0-4AE2-A12E-13E5C5E91748}" type="slidenum">
              <a:rPr lang="en-US" smtClean="0"/>
              <a:t>‹#›</a:t>
            </a:fld>
            <a:endParaRPr lang="en-US"/>
          </a:p>
        </p:txBody>
      </p:sp>
    </p:spTree>
    <p:extLst>
      <p:ext uri="{BB962C8B-B14F-4D97-AF65-F5344CB8AC3E}">
        <p14:creationId xmlns:p14="http://schemas.microsoft.com/office/powerpoint/2010/main" val="342966942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t>Windows Azure Storage</a:t>
            </a:r>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929A561-BE0C-49CB-8FB2-47CFDE66E6AD}" type="datetimeFigureOut">
              <a:rPr lang="en-US" smtClean="0"/>
              <a:t>10/1/2012</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5"/>
          </p:nvPr>
        </p:nvSpPr>
        <p:spPr>
          <a:xfrm>
            <a:off x="6424551" y="8685213"/>
            <a:ext cx="431862" cy="457200"/>
          </a:xfrm>
          <a:prstGeom prst="rect">
            <a:avLst/>
          </a:prstGeom>
        </p:spPr>
        <p:txBody>
          <a:bodyPr vert="horz" lIns="91440" tIns="45720" rIns="91440" bIns="45720" rtlCol="0" anchor="b"/>
          <a:lstStyle>
            <a:lvl1pPr algn="r">
              <a:defRPr sz="1200"/>
            </a:lvl1pPr>
          </a:lstStyle>
          <a:p>
            <a:fld id="{94A25E58-20C3-47A2-B67C-8A1FCB5D4422}" type="slidenum">
              <a:rPr lang="en-US" smtClean="0"/>
              <a:t>‹#›</a:t>
            </a:fld>
            <a:endParaRPr lang="en-US"/>
          </a:p>
        </p:txBody>
      </p:sp>
      <p:sp>
        <p:nvSpPr>
          <p:cNvPr id="8" name="Footer Placeholder 3"/>
          <p:cNvSpPr>
            <a:spLocks noGrp="1"/>
          </p:cNvSpPr>
          <p:nvPr>
            <p:ph type="ftr" sz="quarter" idx="4"/>
          </p:nvPr>
        </p:nvSpPr>
        <p:spPr>
          <a:xfrm>
            <a:off x="-1" y="8685213"/>
            <a:ext cx="6388925" cy="457200"/>
          </a:xfrm>
          <a:prstGeom prst="rect">
            <a:avLst/>
          </a:prstGeom>
        </p:spPr>
        <p:txBody>
          <a:bodyPr vert="horz" lIns="91440" tIns="45720" rIns="91440" bIns="45720" rtlCol="0" anchor="b"/>
          <a:lstStyle>
            <a:lvl1pPr algn="l">
              <a:defRPr sz="1200"/>
            </a:lvl1pPr>
          </a:lstStyle>
          <a:p>
            <a:r>
              <a:rPr lang="en-US" sz="600" dirty="0">
                <a:solidFill>
                  <a:schemeClr val="tx1">
                    <a:alpha val="99000"/>
                  </a:schemeClr>
                </a:solidFill>
              </a:rPr>
              <a:t>© 2011 Microsoft Corporation. All rights reserved. Microsoft, Windows, Windows Vista and other product names are or may be registered trademarks and/or trademarks in the U.S. and/or other countries.</a:t>
            </a:r>
          </a:p>
          <a:p>
            <a:r>
              <a:rPr lang="en-US" sz="600" dirty="0">
                <a:solidFill>
                  <a:schemeClr val="tx1">
                    <a:alpha val="99000"/>
                  </a:schemeClr>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r>
              <a:rPr lang="en-US" sz="600" dirty="0" smtClean="0">
                <a:solidFill>
                  <a:schemeClr val="tx1">
                    <a:alpha val="99000"/>
                  </a:schemeClr>
                </a:solidFill>
              </a:rPr>
              <a:t>.</a:t>
            </a:r>
            <a:endParaRPr lang="en-US" sz="600" dirty="0">
              <a:solidFill>
                <a:schemeClr val="tx1">
                  <a:alpha val="99000"/>
                </a:schemeClr>
              </a:solidFill>
            </a:endParaRPr>
          </a:p>
        </p:txBody>
      </p:sp>
    </p:spTree>
    <p:extLst>
      <p:ext uri="{BB962C8B-B14F-4D97-AF65-F5344CB8AC3E}">
        <p14:creationId xmlns:p14="http://schemas.microsoft.com/office/powerpoint/2010/main" val="993746763"/>
      </p:ext>
    </p:extLst>
  </p:cSld>
  <p:clrMap bg1="lt1" tx1="dk1" bg2="lt2" tx2="dk2" accent1="accent1" accent2="accent2" accent3="accent3" accent4="accent4" accent5="accent5" accent6="accent6" hlink="hlink" folHlink="folHlink"/>
  <p:notesStyle>
    <a:lvl1pPr marL="0" algn="l" defTabSz="1218987" rtl="0" eaLnBrk="1" latinLnBrk="0" hangingPunct="1">
      <a:defRPr sz="1600" kern="1200">
        <a:solidFill>
          <a:schemeClr val="tx1"/>
        </a:solidFill>
        <a:latin typeface="+mn-lt"/>
        <a:ea typeface="+mn-ea"/>
        <a:cs typeface="+mn-cs"/>
      </a:defRPr>
    </a:lvl1pPr>
    <a:lvl2pPr marL="609493" algn="l" defTabSz="1218987" rtl="0" eaLnBrk="1" latinLnBrk="0" hangingPunct="1">
      <a:defRPr sz="1600" kern="1200">
        <a:solidFill>
          <a:schemeClr val="tx1"/>
        </a:solidFill>
        <a:latin typeface="+mn-lt"/>
        <a:ea typeface="+mn-ea"/>
        <a:cs typeface="+mn-cs"/>
      </a:defRPr>
    </a:lvl2pPr>
    <a:lvl3pPr marL="1218987" algn="l" defTabSz="1218987" rtl="0" eaLnBrk="1" latinLnBrk="0" hangingPunct="1">
      <a:defRPr sz="1600" kern="1200">
        <a:solidFill>
          <a:schemeClr val="tx1"/>
        </a:solidFill>
        <a:latin typeface="+mn-lt"/>
        <a:ea typeface="+mn-ea"/>
        <a:cs typeface="+mn-cs"/>
      </a:defRPr>
    </a:lvl3pPr>
    <a:lvl4pPr marL="1828480" algn="l" defTabSz="1218987" rtl="0" eaLnBrk="1" latinLnBrk="0" hangingPunct="1">
      <a:defRPr sz="1600" kern="1200">
        <a:solidFill>
          <a:schemeClr val="tx1"/>
        </a:solidFill>
        <a:latin typeface="+mn-lt"/>
        <a:ea typeface="+mn-ea"/>
        <a:cs typeface="+mn-cs"/>
      </a:defRPr>
    </a:lvl4pPr>
    <a:lvl5pPr marL="2437973" algn="l" defTabSz="1218987" rtl="0" eaLnBrk="1" latinLnBrk="0" hangingPunct="1">
      <a:defRPr sz="1600" kern="1200">
        <a:solidFill>
          <a:schemeClr val="tx1"/>
        </a:solidFill>
        <a:latin typeface="+mn-lt"/>
        <a:ea typeface="+mn-ea"/>
        <a:cs typeface="+mn-cs"/>
      </a:defRPr>
    </a:lvl5pPr>
    <a:lvl6pPr marL="3047467" algn="l" defTabSz="1218987" rtl="0" eaLnBrk="1" latinLnBrk="0" hangingPunct="1">
      <a:defRPr sz="1600" kern="1200">
        <a:solidFill>
          <a:schemeClr val="tx1"/>
        </a:solidFill>
        <a:latin typeface="+mn-lt"/>
        <a:ea typeface="+mn-ea"/>
        <a:cs typeface="+mn-cs"/>
      </a:defRPr>
    </a:lvl6pPr>
    <a:lvl7pPr marL="3656960" algn="l" defTabSz="1218987" rtl="0" eaLnBrk="1" latinLnBrk="0" hangingPunct="1">
      <a:defRPr sz="1600" kern="1200">
        <a:solidFill>
          <a:schemeClr val="tx1"/>
        </a:solidFill>
        <a:latin typeface="+mn-lt"/>
        <a:ea typeface="+mn-ea"/>
        <a:cs typeface="+mn-cs"/>
      </a:defRPr>
    </a:lvl7pPr>
    <a:lvl8pPr marL="4266453" algn="l" defTabSz="1218987" rtl="0" eaLnBrk="1" latinLnBrk="0" hangingPunct="1">
      <a:defRPr sz="1600" kern="1200">
        <a:solidFill>
          <a:schemeClr val="tx1"/>
        </a:solidFill>
        <a:latin typeface="+mn-lt"/>
        <a:ea typeface="+mn-ea"/>
        <a:cs typeface="+mn-cs"/>
      </a:defRPr>
    </a:lvl8pPr>
    <a:lvl9pPr marL="4875947" algn="l" defTabSz="1218987"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msdn.microsoft.com/en-us/library/dd179440.aspx" TargetMode="External"/><Relationship Id="rId2" Type="http://schemas.openxmlformats.org/officeDocument/2006/relationships/slide" Target="../slides/slide13.xml"/><Relationship Id="rId1" Type="http://schemas.openxmlformats.org/officeDocument/2006/relationships/notesMaster" Target="../notesMasters/notesMaster1.xml"/><Relationship Id="rId5" Type="http://schemas.openxmlformats.org/officeDocument/2006/relationships/hyperlink" Target="http://msdn.microsoft.com/en-us/library/ee691975.aspx" TargetMode="External"/><Relationship Id="rId4" Type="http://schemas.openxmlformats.org/officeDocument/2006/relationships/hyperlink" Target="http://msdn.microsoft.com/en-us/library/dd179451.aspx" TargetMode="Externa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msdn.microsoft.com/en-us/library/dd179451.aspx" TargetMode="External"/><Relationship Id="rId2" Type="http://schemas.openxmlformats.org/officeDocument/2006/relationships/slide" Target="../slides/slide21.xml"/><Relationship Id="rId1" Type="http://schemas.openxmlformats.org/officeDocument/2006/relationships/notesMaster" Target="../notesMasters/notesMaster1.xml"/><Relationship Id="rId6" Type="http://schemas.openxmlformats.org/officeDocument/2006/relationships/hyperlink" Target="http://msdn.microsoft.com/en-us/library/ee691975.aspx" TargetMode="External"/><Relationship Id="rId5" Type="http://schemas.openxmlformats.org/officeDocument/2006/relationships/hyperlink" Target="http://msdn.microsoft.com/en-us/library/dd179467.aspx" TargetMode="External"/><Relationship Id="rId4" Type="http://schemas.openxmlformats.org/officeDocument/2006/relationships/hyperlink" Target="http://msdn.microsoft.com/en-us/library/dd135726.aspx" TargetMode="Externa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windows.azure.com/" TargetMode="External"/><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3" Type="http://schemas.openxmlformats.org/officeDocument/2006/relationships/hyperlink" Target="http://msdn.microsoft.com/en-us/library/microsoft.windowsazure.storageclient.clouddrive.snapshot.aspx" TargetMode="External"/><Relationship Id="rId2" Type="http://schemas.openxmlformats.org/officeDocument/2006/relationships/slide" Target="../slides/slide34.xml"/><Relationship Id="rId1" Type="http://schemas.openxmlformats.org/officeDocument/2006/relationships/notesMaster" Target="../notesMasters/notesMaster1.xml"/><Relationship Id="rId4" Type="http://schemas.openxmlformats.org/officeDocument/2006/relationships/hyperlink" Target="http://msdn.microsoft.com/en-us/library/microsoft.windowsazure.storageclient.clouddrive.initializecache.aspx" TargetMode="Externa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blogs.msdn.com/b/windowsazurestorage/archive/2012/06/08/introducing-locally-redundant-storage-for-windows-azure-storage.aspx" TargetMode="External"/><Relationship Id="rId2" Type="http://schemas.openxmlformats.org/officeDocument/2006/relationships/slide" Target="../slides/slide6.xml"/><Relationship Id="rId1" Type="http://schemas.openxmlformats.org/officeDocument/2006/relationships/notesMaster" Target="../notesMasters/notesMaster1.xml"/><Relationship Id="rId4" Type="http://schemas.openxmlformats.org/officeDocument/2006/relationships/hyperlink" Target="http://blogs.msdn.com/b/windowsazurestorage/archive/2012/06/08/new-storage-features-on-the-windows-azure-portal.aspx" TargetMode="Externa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4A25E58-20C3-47A2-B67C-8A1FCB5D4422}" type="slidenum">
              <a:rPr lang="en-US" smtClean="0"/>
              <a:t>1</a:t>
            </a:fld>
            <a:endParaRPr lang="en-US"/>
          </a:p>
        </p:txBody>
      </p:sp>
    </p:spTree>
    <p:extLst>
      <p:ext uri="{BB962C8B-B14F-4D97-AF65-F5344CB8AC3E}">
        <p14:creationId xmlns:p14="http://schemas.microsoft.com/office/powerpoint/2010/main" val="39882799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itchFamily="34" charset="0"/>
              <a:buNone/>
            </a:pPr>
            <a:r>
              <a:rPr lang="en-US" b="1" dirty="0" smtClean="0"/>
              <a:t>Slide Objective</a:t>
            </a:r>
          </a:p>
          <a:p>
            <a:pPr marL="171450" indent="-171450">
              <a:buFont typeface="Arial" pitchFamily="34" charset="0"/>
              <a:buChar char="•"/>
            </a:pPr>
            <a:r>
              <a:rPr lang="en-US" dirty="0" smtClean="0"/>
              <a:t>Describe security principles</a:t>
            </a:r>
            <a:endParaRPr lang="en-US" baseline="0" dirty="0" smtClean="0"/>
          </a:p>
          <a:p>
            <a:pPr marL="171450" indent="-171450">
              <a:buFont typeface="Arial" pitchFamily="34" charset="0"/>
              <a:buChar char="•"/>
            </a:pPr>
            <a:endParaRPr lang="en-US" baseline="0" dirty="0" smtClean="0"/>
          </a:p>
          <a:p>
            <a:pPr marL="0" indent="0">
              <a:buFont typeface="Arial" pitchFamily="34" charset="0"/>
              <a:buNone/>
            </a:pPr>
            <a:r>
              <a:rPr lang="en-US" b="1" baseline="0" dirty="0" smtClean="0"/>
              <a:t>Speaking notes</a:t>
            </a:r>
          </a:p>
          <a:p>
            <a:pPr marL="171450" indent="-171450">
              <a:buFont typeface="Arial" pitchFamily="34" charset="0"/>
              <a:buChar char="•"/>
            </a:pPr>
            <a:r>
              <a:rPr lang="en-US" b="0" baseline="0" dirty="0" smtClean="0"/>
              <a:t>Simple shared secret security</a:t>
            </a:r>
          </a:p>
          <a:p>
            <a:pPr marL="171450" indent="-171450">
              <a:buFont typeface="Arial" pitchFamily="34" charset="0"/>
              <a:buChar char="•"/>
            </a:pPr>
            <a:r>
              <a:rPr lang="en-US" b="0" baseline="0" dirty="0" smtClean="0"/>
              <a:t>Can use HTTP or HTTPS to access</a:t>
            </a:r>
          </a:p>
          <a:p>
            <a:pPr marL="384431" lvl="1" indent="-171450">
              <a:buFont typeface="Arial" pitchFamily="34" charset="0"/>
              <a:buChar char="•"/>
            </a:pPr>
            <a:r>
              <a:rPr lang="en-US" b="0" baseline="0" dirty="0" smtClean="0"/>
              <a:t>Use HTTP for public content</a:t>
            </a:r>
          </a:p>
          <a:p>
            <a:pPr marL="384431" lvl="1" indent="-171450">
              <a:buFont typeface="Arial" pitchFamily="34" charset="0"/>
              <a:buChar char="•"/>
            </a:pPr>
            <a:r>
              <a:rPr lang="en-US" b="0" baseline="0" dirty="0" smtClean="0"/>
              <a:t>Use HTTPS for secure content (i.e. where using es or Shared Access Signatures)</a:t>
            </a:r>
          </a:p>
          <a:p>
            <a:pPr marL="171450" lvl="0" indent="-171450">
              <a:buFont typeface="Arial" pitchFamily="34" charset="0"/>
              <a:buChar char="•"/>
            </a:pPr>
            <a:endParaRPr lang="en-US" b="0" baseline="0" dirty="0" smtClean="0"/>
          </a:p>
          <a:p>
            <a:pPr marL="171450" lvl="0" indent="-171450">
              <a:buFont typeface="Arial" pitchFamily="34" charset="0"/>
              <a:buChar char="•"/>
            </a:pPr>
            <a:r>
              <a:rPr lang="en-US" b="0" baseline="0" dirty="0" smtClean="0"/>
              <a:t>Two 512bit keys</a:t>
            </a:r>
          </a:p>
          <a:p>
            <a:pPr marL="384431" lvl="1" indent="-171450">
              <a:buFont typeface="Arial" pitchFamily="34" charset="0"/>
              <a:buChar char="•"/>
            </a:pPr>
            <a:r>
              <a:rPr lang="en-US" b="0" baseline="0" dirty="0" smtClean="0"/>
              <a:t>Keys used to sign priv requests</a:t>
            </a:r>
          </a:p>
          <a:p>
            <a:pPr marL="384431" lvl="1" indent="-171450">
              <a:buFont typeface="Arial" pitchFamily="34" charset="0"/>
              <a:buChar char="•"/>
            </a:pPr>
            <a:r>
              <a:rPr lang="en-US" b="0" baseline="0" dirty="0" smtClean="0"/>
              <a:t>Two keys supports rolling of keys</a:t>
            </a:r>
          </a:p>
          <a:p>
            <a:pPr marL="499520" lvl="2" indent="-171450">
              <a:buFont typeface="Arial" pitchFamily="34" charset="0"/>
              <a:buChar char="•"/>
            </a:pPr>
            <a:r>
              <a:rPr lang="en-US" b="0" baseline="0" dirty="0" smtClean="0"/>
              <a:t>E.g. if one key is compromised can use the second key while first is regenerated</a:t>
            </a:r>
          </a:p>
          <a:p>
            <a:pPr marL="499520" lvl="2" indent="-171450">
              <a:buFont typeface="Arial" pitchFamily="34" charset="0"/>
              <a:buChar char="•"/>
            </a:pPr>
            <a:endParaRPr lang="en-US" b="0" baseline="0" dirty="0" smtClean="0"/>
          </a:p>
          <a:p>
            <a:pPr marL="171450" lvl="0" indent="-171450">
              <a:buFont typeface="Arial" pitchFamily="34" charset="0"/>
              <a:buChar char="•"/>
            </a:pPr>
            <a:r>
              <a:rPr lang="en-US" b="0" baseline="0" dirty="0" smtClean="0"/>
              <a:t>More on SAS’s soon</a:t>
            </a:r>
          </a:p>
          <a:p>
            <a:pPr marL="0" indent="0">
              <a:buFont typeface="Arial" pitchFamily="34" charset="0"/>
              <a:buNone/>
            </a:pPr>
            <a:endParaRPr lang="en-US" b="0" baseline="0" dirty="0" smtClean="0"/>
          </a:p>
          <a:p>
            <a:pPr marL="0" indent="0">
              <a:buFont typeface="Arial" pitchFamily="34" charset="0"/>
              <a:buNone/>
            </a:pPr>
            <a:r>
              <a:rPr lang="en-US" b="1" baseline="0" dirty="0" smtClean="0"/>
              <a:t>Notes</a:t>
            </a:r>
          </a:p>
          <a:p>
            <a:pPr marL="0" indent="0">
              <a:buFont typeface="Arial" pitchFamily="34" charset="0"/>
              <a:buNone/>
            </a:pPr>
            <a:r>
              <a:rPr lang="en-US" b="0" baseline="0" dirty="0" smtClean="0"/>
              <a:t>More on Security on Day 3</a:t>
            </a:r>
          </a:p>
          <a:p>
            <a:pPr marL="0" indent="0">
              <a:buFont typeface="Arial" pitchFamily="34" charset="0"/>
              <a:buNone/>
            </a:pPr>
            <a:r>
              <a:rPr lang="en-US" b="0" baseline="0" dirty="0" smtClean="0"/>
              <a:t>http://social.msdn.microsoft.com/Forums/en-US/windowsazure/thread/1e023e8d-0ff9-472e-bcc1-05400a41466c </a:t>
            </a:r>
          </a:p>
          <a:p>
            <a:pPr marL="0" indent="0">
              <a:buFont typeface="Arial" pitchFamily="34" charset="0"/>
              <a:buNone/>
            </a:pPr>
            <a:r>
              <a:rPr lang="en-US" b="0" baseline="0" dirty="0" smtClean="0"/>
              <a:t>http://blogs.msdn.com/b/usisvde/archive/2010/05/21/best-practices-for-data-storage-security-on-windows-azure.aspx</a:t>
            </a:r>
          </a:p>
        </p:txBody>
      </p:sp>
      <p:sp>
        <p:nvSpPr>
          <p:cNvPr id="4" name="Slide Number Placeholder 3"/>
          <p:cNvSpPr>
            <a:spLocks noGrp="1"/>
          </p:cNvSpPr>
          <p:nvPr>
            <p:ph type="sldNum" sz="quarter" idx="10"/>
          </p:nvPr>
        </p:nvSpPr>
        <p:spPr/>
        <p:txBody>
          <a:bodyPr/>
          <a:lstStyle/>
          <a:p>
            <a:fld id="{8B263312-38AA-4E1E-B2B5-0F8F122B24FE}" type="slidenum">
              <a:rPr lang="en-US" smtClean="0"/>
              <a:pPr/>
              <a:t>10</a:t>
            </a:fld>
            <a:endParaRPr lang="en-US" dirty="0"/>
          </a:p>
        </p:txBody>
      </p:sp>
    </p:spTree>
    <p:extLst>
      <p:ext uri="{BB962C8B-B14F-4D97-AF65-F5344CB8AC3E}">
        <p14:creationId xmlns:p14="http://schemas.microsoft.com/office/powerpoint/2010/main" val="19505274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Slide Objectives</a:t>
            </a:r>
          </a:p>
          <a:p>
            <a:pPr marL="171450" indent="-171450">
              <a:buFont typeface="Arial" pitchFamily="34" charset="0"/>
              <a:buChar char="•"/>
            </a:pPr>
            <a:r>
              <a:rPr lang="en-US" b="0" dirty="0" smtClean="0"/>
              <a:t>Understand each of the storage types at a high level</a:t>
            </a:r>
          </a:p>
          <a:p>
            <a:endParaRPr lang="en-US" b="0" dirty="0" smtClean="0"/>
          </a:p>
          <a:p>
            <a:r>
              <a:rPr lang="en-US" b="1" dirty="0" smtClean="0"/>
              <a:t>Speaker Notes</a:t>
            </a:r>
          </a:p>
          <a:p>
            <a:r>
              <a:rPr lang="en-NZ" dirty="0" smtClean="0"/>
              <a:t>The Windows Azure storage services provide storage for binary and text data, messages, and structured data in Windows Azure. The storage services include:</a:t>
            </a:r>
          </a:p>
          <a:p>
            <a:pPr marL="171450" indent="-171450">
              <a:buFont typeface="Arial" pitchFamily="34" charset="0"/>
              <a:buChar char="•"/>
            </a:pPr>
            <a:r>
              <a:rPr lang="en-NZ" dirty="0" smtClean="0"/>
              <a:t>The Blob service, for storing binary and text data</a:t>
            </a:r>
          </a:p>
          <a:p>
            <a:pPr marL="171450" indent="-171450">
              <a:buFont typeface="Arial" pitchFamily="34" charset="0"/>
              <a:buChar char="•"/>
            </a:pPr>
            <a:r>
              <a:rPr lang="en-NZ" dirty="0" smtClean="0"/>
              <a:t>The Queue service, for storing messages that may be accessed by a client</a:t>
            </a:r>
          </a:p>
          <a:p>
            <a:pPr marL="171450" indent="-171450">
              <a:buFont typeface="Arial" pitchFamily="34" charset="0"/>
              <a:buChar char="•"/>
            </a:pPr>
            <a:r>
              <a:rPr lang="en-NZ" dirty="0" smtClean="0"/>
              <a:t>The Table service, for structured storage for non-relational data</a:t>
            </a:r>
          </a:p>
          <a:p>
            <a:pPr marL="171450" indent="-171450">
              <a:buFont typeface="Arial" pitchFamily="34" charset="0"/>
              <a:buChar char="•"/>
            </a:pPr>
            <a:r>
              <a:rPr lang="en-NZ" dirty="0" smtClean="0"/>
              <a:t>Windows Azure drives, for mounting an NTFS volume accessible to code running in your Windows Azure service</a:t>
            </a:r>
            <a:br>
              <a:rPr lang="en-NZ" dirty="0" smtClean="0"/>
            </a:br>
            <a:endParaRPr lang="en-NZ" dirty="0" smtClean="0"/>
          </a:p>
          <a:p>
            <a:r>
              <a:rPr lang="en-NZ" dirty="0" smtClean="0"/>
              <a:t>Programmatic access to the Blob, Queue, and Table services is available via the Windows Azure Managed Library and the Windows Azure storage services REST API</a:t>
            </a:r>
          </a:p>
          <a:p>
            <a:endParaRPr lang="en-US" b="1" dirty="0" smtClean="0"/>
          </a:p>
          <a:p>
            <a:r>
              <a:rPr lang="en-US" b="1" dirty="0" smtClean="0"/>
              <a:t>Notes</a:t>
            </a:r>
          </a:p>
          <a:p>
            <a:r>
              <a:rPr lang="en-US" b="0" dirty="0" smtClean="0"/>
              <a:t>http://blogs.msdn.com/b/windowsazurestorage/archive/2010/03/28/windows-azure-storage-resources.aspx</a:t>
            </a:r>
          </a:p>
          <a:p>
            <a:endParaRPr lang="en-US" dirty="0"/>
          </a:p>
        </p:txBody>
      </p:sp>
      <p:sp>
        <p:nvSpPr>
          <p:cNvPr id="4" name="Slide Number Placeholder 3"/>
          <p:cNvSpPr>
            <a:spLocks noGrp="1"/>
          </p:cNvSpPr>
          <p:nvPr>
            <p:ph type="sldNum" sz="quarter" idx="10"/>
          </p:nvPr>
        </p:nvSpPr>
        <p:spPr/>
        <p:txBody>
          <a:bodyPr/>
          <a:lstStyle/>
          <a:p>
            <a:fld id="{97F3309C-40B0-400F-9DDF-37D5F192F07E}" type="slidenum">
              <a:rPr lang="en-US" smtClean="0"/>
              <a:pPr/>
              <a:t>11</a:t>
            </a:fld>
            <a:endParaRPr lang="en-US" dirty="0"/>
          </a:p>
        </p:txBody>
      </p:sp>
    </p:spTree>
    <p:extLst>
      <p:ext uri="{BB962C8B-B14F-4D97-AF65-F5344CB8AC3E}">
        <p14:creationId xmlns:p14="http://schemas.microsoft.com/office/powerpoint/2010/main" val="7542122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12</a:t>
            </a:fld>
            <a:endParaRPr lang="en-US" dirty="0"/>
          </a:p>
        </p:txBody>
      </p:sp>
    </p:spTree>
    <p:extLst>
      <p:ext uri="{BB962C8B-B14F-4D97-AF65-F5344CB8AC3E}">
        <p14:creationId xmlns:p14="http://schemas.microsoft.com/office/powerpoint/2010/main" val="18017159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b="1" dirty="0" smtClean="0"/>
              <a:t>Slide Objectives</a:t>
            </a:r>
          </a:p>
          <a:p>
            <a:pPr marL="171450" indent="-171450">
              <a:buFont typeface="Arial" pitchFamily="34" charset="0"/>
              <a:buChar char="•"/>
            </a:pPr>
            <a:r>
              <a:rPr lang="en-US" b="0" dirty="0" smtClean="0"/>
              <a:t>Understand the hierarchy of Blob storage</a:t>
            </a:r>
          </a:p>
          <a:p>
            <a:endParaRPr lang="en-US" b="0" dirty="0" smtClean="0"/>
          </a:p>
          <a:p>
            <a:r>
              <a:rPr lang="en-US" b="1" dirty="0" smtClean="0"/>
              <a:t>Speaker Notes</a:t>
            </a:r>
          </a:p>
          <a:p>
            <a:pPr marL="171450" indent="-171450">
              <a:buFont typeface="Arial" pitchFamily="34" charset="0"/>
              <a:buChar char="•"/>
            </a:pPr>
            <a:r>
              <a:rPr lang="en-NZ" dirty="0" smtClean="0"/>
              <a:t>The Blob service provides storage for entities, such as binary files and text files. </a:t>
            </a:r>
          </a:p>
          <a:p>
            <a:pPr marL="171450" indent="-171450">
              <a:buFont typeface="Arial" pitchFamily="34" charset="0"/>
              <a:buChar char="•"/>
            </a:pPr>
            <a:r>
              <a:rPr lang="en-NZ" dirty="0" smtClean="0"/>
              <a:t>The REST API for the Blob service exposes two resources: </a:t>
            </a:r>
          </a:p>
          <a:p>
            <a:pPr marL="384431" lvl="1" indent="-171450">
              <a:buFont typeface="Arial" pitchFamily="34" charset="0"/>
              <a:buChar char="•"/>
            </a:pPr>
            <a:r>
              <a:rPr lang="en-NZ" dirty="0" smtClean="0"/>
              <a:t>Containers </a:t>
            </a:r>
          </a:p>
          <a:p>
            <a:pPr marL="384431" lvl="1" indent="-171450">
              <a:buFont typeface="Arial" pitchFamily="34" charset="0"/>
              <a:buChar char="•"/>
            </a:pPr>
            <a:r>
              <a:rPr lang="en-NZ" dirty="0" smtClean="0"/>
              <a:t>Blobs. </a:t>
            </a:r>
          </a:p>
          <a:p>
            <a:pPr marL="384431" lvl="1" indent="-171450">
              <a:buFont typeface="Arial" pitchFamily="34" charset="0"/>
              <a:buChar char="•"/>
            </a:pPr>
            <a:r>
              <a:rPr lang="en-NZ" dirty="0" smtClean="0"/>
              <a:t>A container is a set of blobs; every blob must belong to a container. </a:t>
            </a:r>
          </a:p>
          <a:p>
            <a:pPr marL="171450" lvl="0" indent="-171450">
              <a:buFont typeface="Arial" pitchFamily="34" charset="0"/>
              <a:buChar char="•"/>
            </a:pPr>
            <a:r>
              <a:rPr lang="en-NZ" dirty="0" smtClean="0"/>
              <a:t>The Blob service defines two types of blobs:</a:t>
            </a:r>
          </a:p>
          <a:p>
            <a:pPr marL="384431" lvl="1" indent="-171450">
              <a:buFont typeface="Arial" pitchFamily="34" charset="0"/>
              <a:buChar char="•"/>
            </a:pPr>
            <a:r>
              <a:rPr lang="en-NZ" dirty="0" smtClean="0"/>
              <a:t>Block blobs, which are optimized for streaming. </a:t>
            </a:r>
          </a:p>
          <a:p>
            <a:pPr marL="384431" lvl="1" indent="-171450">
              <a:buFont typeface="Arial" pitchFamily="34" charset="0"/>
              <a:buChar char="•"/>
            </a:pPr>
            <a:r>
              <a:rPr lang="en-NZ" dirty="0" smtClean="0"/>
              <a:t>Page blobs, which are optimized for random read/write operations and which provide the ability to write to a range of bytes in a blob. </a:t>
            </a:r>
          </a:p>
          <a:p>
            <a:pPr marL="171450" lvl="0" indent="-171450">
              <a:buFont typeface="Arial" pitchFamily="34" charset="0"/>
              <a:buChar char="•"/>
            </a:pPr>
            <a:endParaRPr lang="en-NZ" dirty="0" smtClean="0"/>
          </a:p>
          <a:p>
            <a:pPr marL="171450" lvl="0" indent="-171450">
              <a:buFont typeface="Arial" pitchFamily="34" charset="0"/>
              <a:buChar char="•"/>
            </a:pPr>
            <a:r>
              <a:rPr lang="en-NZ" dirty="0" smtClean="0"/>
              <a:t>Blobs can be read by calling the </a:t>
            </a:r>
            <a:r>
              <a:rPr lang="en-NZ" dirty="0" smtClean="0">
                <a:hlinkClick r:id="rId3"/>
              </a:rPr>
              <a:t>Get Blob</a:t>
            </a:r>
            <a:r>
              <a:rPr lang="en-NZ" dirty="0" smtClean="0"/>
              <a:t> operation. A client may read the entire blob, or an arbitrary range of bytes. </a:t>
            </a:r>
          </a:p>
          <a:p>
            <a:pPr marL="171450" lvl="0" indent="-171450">
              <a:buFont typeface="Arial" pitchFamily="34" charset="0"/>
              <a:buChar char="•"/>
            </a:pPr>
            <a:endParaRPr lang="en-NZ" dirty="0" smtClean="0"/>
          </a:p>
          <a:p>
            <a:pPr marL="171450" lvl="0" indent="-171450">
              <a:buFont typeface="Arial" pitchFamily="34" charset="0"/>
              <a:buChar char="•"/>
            </a:pPr>
            <a:r>
              <a:rPr lang="en-NZ" dirty="0" smtClean="0"/>
              <a:t>Block blobs less than or equal to 64 MB in size can be uploaded by calling the </a:t>
            </a:r>
            <a:r>
              <a:rPr lang="en-NZ" dirty="0" smtClean="0">
                <a:hlinkClick r:id="rId4"/>
              </a:rPr>
              <a:t>Put Blob</a:t>
            </a:r>
            <a:r>
              <a:rPr lang="en-NZ" dirty="0" smtClean="0"/>
              <a:t> operation. </a:t>
            </a:r>
          </a:p>
          <a:p>
            <a:pPr marL="171450" lvl="0" indent="-171450">
              <a:buFont typeface="Arial" pitchFamily="34" charset="0"/>
              <a:buChar char="•"/>
            </a:pPr>
            <a:r>
              <a:rPr lang="en-NZ" dirty="0" smtClean="0"/>
              <a:t>Block blobs larger than 64 MB must be uploaded as a set of blocks, each of which must be less than or equal to 4 MB in size. </a:t>
            </a:r>
            <a:br>
              <a:rPr lang="en-NZ" dirty="0" smtClean="0"/>
            </a:br>
            <a:endParaRPr lang="en-NZ" dirty="0" smtClean="0"/>
          </a:p>
          <a:p>
            <a:pPr marL="171450" lvl="0" indent="-171450">
              <a:buFont typeface="Arial" pitchFamily="34" charset="0"/>
              <a:buChar char="•"/>
            </a:pPr>
            <a:r>
              <a:rPr lang="en-NZ" dirty="0" smtClean="0"/>
              <a:t>Page blobs are created and initialized with a maximum size with a call to </a:t>
            </a:r>
            <a:r>
              <a:rPr lang="en-NZ" dirty="0" smtClean="0">
                <a:hlinkClick r:id="rId4"/>
              </a:rPr>
              <a:t>Put Blob</a:t>
            </a:r>
            <a:r>
              <a:rPr lang="en-NZ" dirty="0" smtClean="0"/>
              <a:t>. </a:t>
            </a:r>
          </a:p>
          <a:p>
            <a:pPr marL="171450" lvl="0" indent="-171450">
              <a:buFont typeface="Arial" pitchFamily="34" charset="0"/>
              <a:buChar char="•"/>
            </a:pPr>
            <a:r>
              <a:rPr lang="en-NZ" dirty="0" smtClean="0"/>
              <a:t>To write content to a page blob, you call the </a:t>
            </a:r>
            <a:r>
              <a:rPr lang="en-NZ" dirty="0" smtClean="0">
                <a:hlinkClick r:id="rId5"/>
              </a:rPr>
              <a:t>Put Page</a:t>
            </a:r>
            <a:r>
              <a:rPr lang="en-NZ" dirty="0" smtClean="0"/>
              <a:t> operation. The maximum size currently supported for a page blob is 1 TB.</a:t>
            </a:r>
          </a:p>
          <a:p>
            <a:endParaRPr lang="en-US" b="1" dirty="0" smtClean="0"/>
          </a:p>
          <a:p>
            <a:r>
              <a:rPr lang="en-US" b="1" dirty="0" smtClean="0"/>
              <a:t>Notes</a:t>
            </a:r>
          </a:p>
          <a:p>
            <a:r>
              <a:rPr lang="en-US" dirty="0" smtClean="0"/>
              <a:t>http://msdn.microsoft.com/en-us/library/dd573356.aspx</a:t>
            </a:r>
          </a:p>
          <a:p>
            <a:r>
              <a:rPr lang="en-NZ" dirty="0" smtClean="0"/>
              <a:t>Using the REST API for the Blob service, developers can create a hierarchical namespace similar to a file system. Blob names may encode a hierarchy by using a configurable path separator. For example, the blob names </a:t>
            </a:r>
            <a:r>
              <a:rPr lang="en-NZ" i="1" dirty="0" smtClean="0"/>
              <a:t>MyGroup/MyBlob1</a:t>
            </a:r>
            <a:r>
              <a:rPr lang="en-NZ" dirty="0" smtClean="0"/>
              <a:t> and </a:t>
            </a:r>
            <a:r>
              <a:rPr lang="en-NZ" i="1" dirty="0" smtClean="0"/>
              <a:t>MyGroup/MyBlob2</a:t>
            </a:r>
            <a:r>
              <a:rPr lang="en-NZ" dirty="0" smtClean="0"/>
              <a:t> imply a virtual level of organization for blobs. The enumeration operation for blobs supports traversing the virtual hierarchy in a manner similar to that of a file system, so that you can return a set of blobs that are organized beneath a group. For example, you can enumerate all blobs organized under </a:t>
            </a:r>
            <a:r>
              <a:rPr lang="en-NZ" i="1" dirty="0" smtClean="0"/>
              <a:t>MyGroup/</a:t>
            </a:r>
            <a:r>
              <a:rPr lang="en-NZ" dirty="0" smtClean="0"/>
              <a:t>.</a:t>
            </a:r>
            <a:endParaRPr lang="en-US" dirty="0" smtClean="0"/>
          </a:p>
        </p:txBody>
      </p:sp>
      <p:sp>
        <p:nvSpPr>
          <p:cNvPr id="6" name="Slide Number Placeholder 5"/>
          <p:cNvSpPr>
            <a:spLocks noGrp="1"/>
          </p:cNvSpPr>
          <p:nvPr>
            <p:ph type="sldNum" sz="quarter" idx="11"/>
          </p:nvPr>
        </p:nvSpPr>
        <p:spPr/>
        <p:txBody>
          <a:bodyPr/>
          <a:lstStyle/>
          <a:p>
            <a:fld id="{8B263312-38AA-4E1E-B2B5-0F8F122B24FE}" type="slidenum">
              <a:rPr lang="en-US" smtClean="0"/>
              <a:pPr/>
              <a:t>13</a:t>
            </a:fld>
            <a:endParaRPr lang="en-US" dirty="0"/>
          </a:p>
        </p:txBody>
      </p:sp>
    </p:spTree>
    <p:extLst>
      <p:ext uri="{BB962C8B-B14F-4D97-AF65-F5344CB8AC3E}">
        <p14:creationId xmlns:p14="http://schemas.microsoft.com/office/powerpoint/2010/main" val="15430854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r>
              <a:rPr lang="en-US" b="1" dirty="0" smtClean="0"/>
              <a:t>Slide Objectives</a:t>
            </a:r>
          </a:p>
          <a:p>
            <a:pPr marL="171450" indent="-171450">
              <a:buFont typeface="Arial" pitchFamily="34" charset="0"/>
              <a:buChar char="•"/>
            </a:pPr>
            <a:r>
              <a:rPr lang="en-US" b="0" dirty="0" smtClean="0"/>
              <a:t>Understand the hierarchy of Blob storage</a:t>
            </a:r>
          </a:p>
          <a:p>
            <a:endParaRPr lang="en-US" b="0" dirty="0" smtClean="0"/>
          </a:p>
          <a:p>
            <a:r>
              <a:rPr lang="en-US" b="1" dirty="0" smtClean="0"/>
              <a:t>Speaker Notes</a:t>
            </a:r>
          </a:p>
          <a:p>
            <a:endParaRPr lang="en-US" b="1" dirty="0" smtClean="0"/>
          </a:p>
          <a:p>
            <a:pPr marL="171450" indent="-171450">
              <a:buFont typeface="Arial" pitchFamily="34" charset="0"/>
              <a:buChar char="•"/>
            </a:pPr>
            <a:r>
              <a:rPr lang="en-NZ" dirty="0" smtClean="0"/>
              <a:t>Put Blob - Creates a new blob or replaces an existing blob within a container.</a:t>
            </a:r>
          </a:p>
          <a:p>
            <a:pPr marL="171450" indent="-171450">
              <a:buFont typeface="Arial" pitchFamily="34" charset="0"/>
              <a:buChar char="•"/>
            </a:pPr>
            <a:r>
              <a:rPr lang="en-NZ" dirty="0" smtClean="0"/>
              <a:t>Get Blob - Reads or downloads a blob from the system, including its metadata and properties.</a:t>
            </a:r>
          </a:p>
          <a:p>
            <a:pPr marL="171450" indent="-171450">
              <a:buFont typeface="Arial" pitchFamily="34" charset="0"/>
              <a:buChar char="•"/>
            </a:pPr>
            <a:r>
              <a:rPr lang="en-NZ" dirty="0" smtClean="0"/>
              <a:t>Delete Blob - Deletes a blob</a:t>
            </a:r>
          </a:p>
          <a:p>
            <a:pPr marL="171450" indent="-171450">
              <a:buFont typeface="Arial" pitchFamily="34" charset="0"/>
              <a:buChar char="•"/>
            </a:pPr>
            <a:r>
              <a:rPr lang="en-NZ" dirty="0" smtClean="0"/>
              <a:t>Copy Blob - Copies a source blob to a destination blob within the same storage account.</a:t>
            </a:r>
          </a:p>
          <a:p>
            <a:pPr marL="171450" indent="-171450">
              <a:buFont typeface="Arial" pitchFamily="34" charset="0"/>
              <a:buChar char="•"/>
            </a:pPr>
            <a:r>
              <a:rPr lang="en-NZ" dirty="0" smtClean="0"/>
              <a:t>SnapShot Blob - The Snapshot Blob operation creates a read-only snapshot of a blob.</a:t>
            </a:r>
          </a:p>
          <a:p>
            <a:pPr marL="171450" indent="-171450">
              <a:buFont typeface="Arial" pitchFamily="34" charset="0"/>
              <a:buChar char="•"/>
            </a:pPr>
            <a:r>
              <a:rPr lang="en-NZ" dirty="0" smtClean="0"/>
              <a:t>Lease Blob - Establishes an exclusive one-minute write lock on a blob. To write to a locked blob, a client must provide a lease ID.</a:t>
            </a:r>
          </a:p>
          <a:p>
            <a:pPr marL="171450" indent="-171450">
              <a:buFont typeface="Arial" pitchFamily="34" charset="0"/>
              <a:buChar char="•"/>
            </a:pPr>
            <a:endParaRPr lang="en-NZ" dirty="0" smtClean="0"/>
          </a:p>
          <a:p>
            <a:pPr marL="171450" indent="-171450">
              <a:buFont typeface="Arial" pitchFamily="34" charset="0"/>
              <a:buChar char="•"/>
            </a:pPr>
            <a:r>
              <a:rPr lang="en-NZ" dirty="0" smtClean="0"/>
              <a:t>Using the REST API for the Blob service, developers can create a hierarchical namespace similar to a file system. </a:t>
            </a:r>
          </a:p>
          <a:p>
            <a:pPr marL="171450" indent="-171450">
              <a:buFont typeface="Arial" pitchFamily="34" charset="0"/>
              <a:buChar char="•"/>
            </a:pPr>
            <a:r>
              <a:rPr lang="en-NZ" dirty="0" smtClean="0"/>
              <a:t>Blob names may encode a hierarchy by using a configurable path separator. For example, the blob names </a:t>
            </a:r>
            <a:r>
              <a:rPr lang="en-NZ" i="1" dirty="0" smtClean="0"/>
              <a:t>MyGroup/MyBlob1</a:t>
            </a:r>
            <a:r>
              <a:rPr lang="en-NZ" dirty="0" smtClean="0"/>
              <a:t> and </a:t>
            </a:r>
            <a:r>
              <a:rPr lang="en-NZ" i="1" dirty="0" smtClean="0"/>
              <a:t>MyGroup/MyBlob2</a:t>
            </a:r>
            <a:r>
              <a:rPr lang="en-NZ" dirty="0" smtClean="0"/>
              <a:t> imply a virtual level of organization for blobs. </a:t>
            </a:r>
          </a:p>
          <a:p>
            <a:pPr marL="171450" indent="-171450">
              <a:buFont typeface="Arial" pitchFamily="34" charset="0"/>
              <a:buChar char="•"/>
            </a:pPr>
            <a:r>
              <a:rPr lang="en-NZ" dirty="0" smtClean="0"/>
              <a:t>The enumeration operation for blobs supports traversing the virtual hierarchy in a manner similar to that of a file system, so that you can return a set of blobs that are organized beneath a group. </a:t>
            </a:r>
          </a:p>
          <a:p>
            <a:pPr marL="171450" indent="-171450">
              <a:buFont typeface="Arial" pitchFamily="34" charset="0"/>
              <a:buChar char="•"/>
            </a:pPr>
            <a:r>
              <a:rPr lang="en-NZ" dirty="0" smtClean="0"/>
              <a:t>	For example, you can enumerate all blobs organized under </a:t>
            </a:r>
            <a:r>
              <a:rPr lang="en-NZ" i="1" dirty="0" smtClean="0"/>
              <a:t>MyGroup/</a:t>
            </a:r>
            <a:r>
              <a:rPr lang="en-NZ" dirty="0" smtClean="0"/>
              <a:t>.</a:t>
            </a:r>
            <a:endParaRPr lang="en-US" b="1" dirty="0" smtClean="0"/>
          </a:p>
          <a:p>
            <a:endParaRPr lang="en-US" b="1" dirty="0" smtClean="0"/>
          </a:p>
          <a:p>
            <a:r>
              <a:rPr lang="en-US" b="1" dirty="0" smtClean="0"/>
              <a:t>Notes</a:t>
            </a:r>
          </a:p>
          <a:p>
            <a:r>
              <a:rPr lang="en-NZ" dirty="0" smtClean="0"/>
              <a:t>The Blob service provides storage for entities, such as binary files and text files. The REST API for the Blob service exposes two resources: containers and blobs. A container is a set of blobs; every blob must belong to a container. The Blob service defines two types of blobs:</a:t>
            </a:r>
          </a:p>
          <a:p>
            <a:endParaRPr lang="en-NZ" dirty="0" smtClean="0"/>
          </a:p>
          <a:p>
            <a:r>
              <a:rPr lang="en-NZ" dirty="0" smtClean="0"/>
              <a:t>Block blobs, which are optimized for streaming. This type of blob is the only blob type available with versions prior to 2009-09-19.</a:t>
            </a:r>
          </a:p>
          <a:p>
            <a:endParaRPr lang="en-NZ" dirty="0" smtClean="0"/>
          </a:p>
          <a:p>
            <a:endParaRPr lang="en-NZ" dirty="0" smtClean="0"/>
          </a:p>
          <a:p>
            <a:r>
              <a:rPr lang="en-NZ" dirty="0" smtClean="0"/>
              <a:t>Page blobs, which are optimized for random read/write operations and which provide the ability to write to a range of bytes in a blob. Page blobs are available only with version 2009-09-19.</a:t>
            </a:r>
          </a:p>
          <a:p>
            <a:endParaRPr lang="en-NZ" dirty="0" smtClean="0"/>
          </a:p>
          <a:p>
            <a:endParaRPr lang="en-NZ" dirty="0" smtClean="0"/>
          </a:p>
          <a:p>
            <a:r>
              <a:rPr lang="en-NZ" dirty="0" smtClean="0"/>
              <a:t>Containers and blobs support user-defined metadata in the form of name-value pairs specified as headers on a request operation.</a:t>
            </a:r>
          </a:p>
          <a:p>
            <a:endParaRPr lang="en-NZ" dirty="0" smtClean="0"/>
          </a:p>
          <a:p>
            <a:r>
              <a:rPr lang="en-NZ" dirty="0" smtClean="0"/>
              <a:t>Using the REST API for the Blob service, developers can create a hierarchical namespace similar to a file system. Blob names may encode a hierarchy by using a configurable path separator. For example, the blob names MyGroup/MyBlob1 and MyGroup/MyBlob2 imply a virtual level of organization for blobs. The enumeration operation for blobs supports traversing the virtual hierarchy in a manner similar to that of a file system, so that you can return a set of blobs that are organized beneath a group. For example, you can enumerate all blobs organized under MyGroup/.</a:t>
            </a:r>
          </a:p>
          <a:p>
            <a:endParaRPr lang="en-NZ" dirty="0" smtClean="0"/>
          </a:p>
          <a:p>
            <a:r>
              <a:rPr lang="en-NZ" dirty="0" smtClean="0"/>
              <a:t>A block blob may be created in one of two ways. Block blobs less than or equal to 64 MB in size can be uploaded by calling the Put Blob operation. Block blobs larger than 64 MB must be uploaded as a set of blocks, each of which must be less than or equal to 4 MB in size. A set of successfully uploaded blocks can be assembled in a specified order into a single contiguous blob by calling Put Block List. The maximum size currently supported for a block blob is 200 GB.</a:t>
            </a:r>
          </a:p>
          <a:p>
            <a:endParaRPr lang="en-NZ" dirty="0" smtClean="0"/>
          </a:p>
          <a:p>
            <a:r>
              <a:rPr lang="en-NZ" dirty="0" smtClean="0"/>
              <a:t>Page blobs are created and initialized with a maximum size with a call to Put Blob. To write content to a page blob, you call the Put Page operation. The maximum size currently supported for a page blob is 1 TB.</a:t>
            </a:r>
          </a:p>
          <a:p>
            <a:endParaRPr lang="en-NZ" dirty="0" smtClean="0"/>
          </a:p>
          <a:p>
            <a:r>
              <a:rPr lang="en-NZ" dirty="0" smtClean="0"/>
              <a:t>Blobs support conditional update operations that may be useful for concurrency control and efficient uploading. </a:t>
            </a:r>
          </a:p>
          <a:p>
            <a:endParaRPr lang="en-NZ" dirty="0" smtClean="0"/>
          </a:p>
          <a:p>
            <a:r>
              <a:rPr lang="en-NZ" dirty="0" smtClean="0"/>
              <a:t>Blobs can be read by calling the Get Blob operation. A client may read the entire blob, or an arbitrary range of bytes. </a:t>
            </a:r>
          </a:p>
          <a:p>
            <a:endParaRPr lang="en-NZ" dirty="0" smtClean="0"/>
          </a:p>
          <a:p>
            <a:r>
              <a:rPr lang="en-NZ" dirty="0" smtClean="0"/>
              <a:t>For the Blob service API reference, see Blob Service API.</a:t>
            </a:r>
          </a:p>
        </p:txBody>
      </p:sp>
      <p:sp>
        <p:nvSpPr>
          <p:cNvPr id="4" name="Slide Number Placeholder 3"/>
          <p:cNvSpPr>
            <a:spLocks noGrp="1"/>
          </p:cNvSpPr>
          <p:nvPr>
            <p:ph type="sldNum" sz="quarter" idx="10"/>
          </p:nvPr>
        </p:nvSpPr>
        <p:spPr/>
        <p:txBody>
          <a:bodyPr/>
          <a:lstStyle/>
          <a:p>
            <a:fld id="{97F3309C-40B0-400F-9DDF-37D5F192F07E}" type="slidenum">
              <a:rPr lang="en-US" smtClean="0"/>
              <a:pPr/>
              <a:t>14</a:t>
            </a:fld>
            <a:endParaRPr lang="en-US" dirty="0"/>
          </a:p>
        </p:txBody>
      </p:sp>
    </p:spTree>
    <p:extLst>
      <p:ext uri="{BB962C8B-B14F-4D97-AF65-F5344CB8AC3E}">
        <p14:creationId xmlns:p14="http://schemas.microsoft.com/office/powerpoint/2010/main" val="28618691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r>
              <a:rPr lang="en-US" b="1" dirty="0" smtClean="0"/>
              <a:t>Slide Objectives</a:t>
            </a:r>
          </a:p>
          <a:p>
            <a:pPr marL="171450" indent="-171450">
              <a:buFont typeface="Arial" pitchFamily="34" charset="0"/>
              <a:buChar char="•"/>
            </a:pPr>
            <a:r>
              <a:rPr lang="en-US" b="0" dirty="0" smtClean="0"/>
              <a:t>Understand the hierarchy of Blob storage</a:t>
            </a:r>
          </a:p>
          <a:p>
            <a:endParaRPr lang="en-US" b="0" dirty="0" smtClean="0"/>
          </a:p>
          <a:p>
            <a:r>
              <a:rPr lang="en-US" b="1" dirty="0" smtClean="0"/>
              <a:t>Speaker Notes</a:t>
            </a:r>
          </a:p>
          <a:p>
            <a:endParaRPr lang="en-US" b="1" dirty="0" smtClean="0"/>
          </a:p>
          <a:p>
            <a:pPr marL="171450" indent="-171450">
              <a:buFont typeface="Arial" pitchFamily="34" charset="0"/>
              <a:buChar char="•"/>
            </a:pPr>
            <a:r>
              <a:rPr lang="en-NZ" dirty="0" smtClean="0"/>
              <a:t>Put Blob - Creates a new blob or replaces an existing blob within a container.</a:t>
            </a:r>
          </a:p>
          <a:p>
            <a:pPr marL="171450" indent="-171450">
              <a:buFont typeface="Arial" pitchFamily="34" charset="0"/>
              <a:buChar char="•"/>
            </a:pPr>
            <a:r>
              <a:rPr lang="en-NZ" dirty="0" smtClean="0"/>
              <a:t>Get Blob - Reads or downloads a blob from the system, including its metadata and properties.</a:t>
            </a:r>
          </a:p>
          <a:p>
            <a:pPr marL="171450" indent="-171450">
              <a:buFont typeface="Arial" pitchFamily="34" charset="0"/>
              <a:buChar char="•"/>
            </a:pPr>
            <a:r>
              <a:rPr lang="en-NZ" dirty="0" smtClean="0"/>
              <a:t>Delete Blob - Deletes a blob</a:t>
            </a:r>
          </a:p>
          <a:p>
            <a:pPr marL="171450" indent="-171450">
              <a:buFont typeface="Arial" pitchFamily="34" charset="0"/>
              <a:buChar char="•"/>
            </a:pPr>
            <a:r>
              <a:rPr lang="en-NZ" dirty="0" smtClean="0"/>
              <a:t>Copy Blob - Copies a source blob to a destination blob within the same storage account.</a:t>
            </a:r>
          </a:p>
          <a:p>
            <a:pPr marL="171450" indent="-171450">
              <a:buFont typeface="Arial" pitchFamily="34" charset="0"/>
              <a:buChar char="•"/>
            </a:pPr>
            <a:r>
              <a:rPr lang="en-NZ" dirty="0" smtClean="0"/>
              <a:t>SnapShot Blob - The Snapshot Blob operation creates a read-only snapshot of a blob.</a:t>
            </a:r>
          </a:p>
          <a:p>
            <a:pPr marL="171450" indent="-171450">
              <a:buFont typeface="Arial" pitchFamily="34" charset="0"/>
              <a:buChar char="•"/>
            </a:pPr>
            <a:r>
              <a:rPr lang="en-NZ" dirty="0" smtClean="0"/>
              <a:t>Lease Blob - Establishes an exclusive one-minute write lock on a blob. To write to a locked blob, a client must provide a lease ID.</a:t>
            </a:r>
          </a:p>
          <a:p>
            <a:pPr marL="171450" indent="-171450">
              <a:buFont typeface="Arial" pitchFamily="34" charset="0"/>
              <a:buChar char="•"/>
            </a:pPr>
            <a:endParaRPr lang="en-NZ" dirty="0" smtClean="0"/>
          </a:p>
          <a:p>
            <a:pPr marL="171450" indent="-171450">
              <a:buFont typeface="Arial" pitchFamily="34" charset="0"/>
              <a:buChar char="•"/>
            </a:pPr>
            <a:r>
              <a:rPr lang="en-NZ" dirty="0" smtClean="0"/>
              <a:t>Using the REST API for the Blob service, developers can create a hierarchical namespace similar to a file system. </a:t>
            </a:r>
          </a:p>
          <a:p>
            <a:pPr marL="171450" indent="-171450">
              <a:buFont typeface="Arial" pitchFamily="34" charset="0"/>
              <a:buChar char="•"/>
            </a:pPr>
            <a:r>
              <a:rPr lang="en-NZ" dirty="0" smtClean="0"/>
              <a:t>Blob names may encode a hierarchy by using a configurable path separator. For example, the blob names </a:t>
            </a:r>
            <a:r>
              <a:rPr lang="en-NZ" i="1" dirty="0" smtClean="0"/>
              <a:t>MyGroup/MyBlob1</a:t>
            </a:r>
            <a:r>
              <a:rPr lang="en-NZ" dirty="0" smtClean="0"/>
              <a:t> and </a:t>
            </a:r>
            <a:r>
              <a:rPr lang="en-NZ" i="1" dirty="0" smtClean="0"/>
              <a:t>MyGroup/MyBlob2</a:t>
            </a:r>
            <a:r>
              <a:rPr lang="en-NZ" dirty="0" smtClean="0"/>
              <a:t> imply a virtual level of organization for blobs. </a:t>
            </a:r>
          </a:p>
          <a:p>
            <a:pPr marL="171450" indent="-171450">
              <a:buFont typeface="Arial" pitchFamily="34" charset="0"/>
              <a:buChar char="•"/>
            </a:pPr>
            <a:r>
              <a:rPr lang="en-NZ" dirty="0" smtClean="0"/>
              <a:t>The enumeration operation for blobs supports traversing the virtual hierarchy in a manner similar to that of a file system, so that you can return a set of blobs that are organized beneath a group. </a:t>
            </a:r>
          </a:p>
          <a:p>
            <a:pPr marL="171450" indent="-171450">
              <a:buFont typeface="Arial" pitchFamily="34" charset="0"/>
              <a:buChar char="•"/>
            </a:pPr>
            <a:r>
              <a:rPr lang="en-NZ" dirty="0" smtClean="0"/>
              <a:t>	For example, you can enumerate all blobs organized under </a:t>
            </a:r>
            <a:r>
              <a:rPr lang="en-NZ" i="1" dirty="0" smtClean="0"/>
              <a:t>MyGroup/</a:t>
            </a:r>
            <a:r>
              <a:rPr lang="en-NZ" dirty="0" smtClean="0"/>
              <a:t>.</a:t>
            </a:r>
            <a:endParaRPr lang="en-US" b="1" dirty="0" smtClean="0"/>
          </a:p>
          <a:p>
            <a:endParaRPr lang="en-US" b="1" dirty="0" smtClean="0"/>
          </a:p>
          <a:p>
            <a:r>
              <a:rPr lang="en-US" b="1" dirty="0" smtClean="0"/>
              <a:t>Notes</a:t>
            </a:r>
          </a:p>
          <a:p>
            <a:r>
              <a:rPr lang="en-NZ" dirty="0" smtClean="0"/>
              <a:t>The Blob service provides storage for entities, such as binary files and text files. The REST API for the Blob service exposes two resources: containers and blobs. A container is a set of blobs; every blob must belong to a container. The Blob service defines two types of blobs:</a:t>
            </a:r>
          </a:p>
          <a:p>
            <a:endParaRPr lang="en-NZ" dirty="0" smtClean="0"/>
          </a:p>
          <a:p>
            <a:r>
              <a:rPr lang="en-NZ" dirty="0" smtClean="0"/>
              <a:t>Block blobs, which are optimized for streaming. This type of blob is the only blob type available with versions prior to 2009-09-19.</a:t>
            </a:r>
          </a:p>
          <a:p>
            <a:endParaRPr lang="en-NZ" dirty="0" smtClean="0"/>
          </a:p>
          <a:p>
            <a:endParaRPr lang="en-NZ" dirty="0" smtClean="0"/>
          </a:p>
          <a:p>
            <a:r>
              <a:rPr lang="en-NZ" dirty="0" smtClean="0"/>
              <a:t>Page blobs, which are optimized for random read/write operations and which provide the ability to write to a range of bytes in a blob. Page blobs are available only with version 2009-09-19.</a:t>
            </a:r>
          </a:p>
          <a:p>
            <a:endParaRPr lang="en-NZ" dirty="0" smtClean="0"/>
          </a:p>
          <a:p>
            <a:endParaRPr lang="en-NZ" dirty="0" smtClean="0"/>
          </a:p>
          <a:p>
            <a:r>
              <a:rPr lang="en-NZ" dirty="0" smtClean="0"/>
              <a:t>Containers and blobs support user-defined metadata in the form of name-value pairs specified as headers on a request operation.</a:t>
            </a:r>
          </a:p>
          <a:p>
            <a:endParaRPr lang="en-NZ" dirty="0" smtClean="0"/>
          </a:p>
          <a:p>
            <a:r>
              <a:rPr lang="en-NZ" dirty="0" smtClean="0"/>
              <a:t>Using the REST API for the Blob service, developers can create a hierarchical namespace similar to a file system. Blob names may encode a hierarchy by using a configurable path separator. For example, the blob names MyGroup/MyBlob1 and MyGroup/MyBlob2 imply a virtual level of organization for blobs. The enumeration operation for blobs supports traversing the virtual hierarchy in a manner similar to that of a file system, so that you can return a set of blobs that are organized beneath a group. For example, you can enumerate all blobs organized under MyGroup/.</a:t>
            </a:r>
          </a:p>
          <a:p>
            <a:endParaRPr lang="en-NZ" dirty="0" smtClean="0"/>
          </a:p>
          <a:p>
            <a:r>
              <a:rPr lang="en-NZ" dirty="0" smtClean="0"/>
              <a:t>A block blob may be created in one of two ways. Block blobs less than or equal to 64 MB in size can be uploaded by calling the Put Blob operation. Block blobs larger than 64 MB must be uploaded as a set of blocks, each of which must be less than or equal to 4 MB in size. A set of successfully uploaded blocks can be assembled in a specified order into a single contiguous blob by calling Put Block List. The maximum size currently supported for a block blob is 200 GB.</a:t>
            </a:r>
          </a:p>
          <a:p>
            <a:endParaRPr lang="en-NZ" dirty="0" smtClean="0"/>
          </a:p>
          <a:p>
            <a:r>
              <a:rPr lang="en-NZ" dirty="0" smtClean="0"/>
              <a:t>Page blobs are created and initialized with a maximum size with a call to Put Blob. To write content to a page blob, you call the Put Page operation. The maximum size currently supported for a page blob is 1 TB.</a:t>
            </a:r>
          </a:p>
          <a:p>
            <a:endParaRPr lang="en-NZ" dirty="0" smtClean="0"/>
          </a:p>
          <a:p>
            <a:r>
              <a:rPr lang="en-NZ" dirty="0" smtClean="0"/>
              <a:t>Blobs support conditional update operations that may be useful for concurrency control and efficient uploading. </a:t>
            </a:r>
          </a:p>
          <a:p>
            <a:endParaRPr lang="en-NZ" dirty="0" smtClean="0"/>
          </a:p>
          <a:p>
            <a:r>
              <a:rPr lang="en-NZ" dirty="0" smtClean="0"/>
              <a:t>Blobs can be read by calling the Get Blob operation. A client may read the entire blob, or an arbitrary range of bytes. </a:t>
            </a:r>
          </a:p>
          <a:p>
            <a:endParaRPr lang="en-NZ" dirty="0" smtClean="0"/>
          </a:p>
          <a:p>
            <a:r>
              <a:rPr lang="en-NZ" dirty="0" smtClean="0"/>
              <a:t>For the Blob service API reference, see Blob Service API.</a:t>
            </a:r>
          </a:p>
        </p:txBody>
      </p:sp>
      <p:sp>
        <p:nvSpPr>
          <p:cNvPr id="4" name="Slide Number Placeholder 3"/>
          <p:cNvSpPr>
            <a:spLocks noGrp="1"/>
          </p:cNvSpPr>
          <p:nvPr>
            <p:ph type="sldNum" sz="quarter" idx="10"/>
          </p:nvPr>
        </p:nvSpPr>
        <p:spPr/>
        <p:txBody>
          <a:bodyPr/>
          <a:lstStyle/>
          <a:p>
            <a:fld id="{97F3309C-40B0-400F-9DDF-37D5F192F07E}" type="slidenum">
              <a:rPr lang="en-US" smtClean="0"/>
              <a:pPr/>
              <a:t>15</a:t>
            </a:fld>
            <a:endParaRPr lang="en-US" dirty="0"/>
          </a:p>
        </p:txBody>
      </p:sp>
    </p:spTree>
    <p:extLst>
      <p:ext uri="{BB962C8B-B14F-4D97-AF65-F5344CB8AC3E}">
        <p14:creationId xmlns:p14="http://schemas.microsoft.com/office/powerpoint/2010/main" val="103176477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r>
              <a:rPr lang="en-US" b="1" dirty="0" smtClean="0"/>
              <a:t>Slide Objectives</a:t>
            </a:r>
          </a:p>
          <a:p>
            <a:pPr marL="171450" indent="-171450">
              <a:buFont typeface="Arial" pitchFamily="34" charset="0"/>
              <a:buChar char="•"/>
            </a:pPr>
            <a:r>
              <a:rPr lang="en-US" b="0" dirty="0" smtClean="0"/>
              <a:t>Understand the hierarchy of Blob storage</a:t>
            </a:r>
          </a:p>
          <a:p>
            <a:endParaRPr lang="en-US" b="0" dirty="0" smtClean="0"/>
          </a:p>
          <a:p>
            <a:r>
              <a:rPr lang="en-US" b="1" dirty="0" smtClean="0"/>
              <a:t>Speaker Notes</a:t>
            </a:r>
          </a:p>
          <a:p>
            <a:endParaRPr lang="en-US" b="1" dirty="0" smtClean="0"/>
          </a:p>
          <a:p>
            <a:pPr marL="171450" indent="-171450">
              <a:buFont typeface="Arial" pitchFamily="34" charset="0"/>
              <a:buChar char="•"/>
            </a:pPr>
            <a:r>
              <a:rPr lang="en-NZ" dirty="0" smtClean="0"/>
              <a:t>Put Blob - Creates a new blob or replaces an existing blob within a container.</a:t>
            </a:r>
          </a:p>
          <a:p>
            <a:pPr marL="171450" indent="-171450">
              <a:buFont typeface="Arial" pitchFamily="34" charset="0"/>
              <a:buChar char="•"/>
            </a:pPr>
            <a:r>
              <a:rPr lang="en-NZ" dirty="0" smtClean="0"/>
              <a:t>Get Blob - Reads or downloads a blob from the system, including its metadata and properties.</a:t>
            </a:r>
          </a:p>
          <a:p>
            <a:pPr marL="171450" indent="-171450">
              <a:buFont typeface="Arial" pitchFamily="34" charset="0"/>
              <a:buChar char="•"/>
            </a:pPr>
            <a:r>
              <a:rPr lang="en-NZ" dirty="0" smtClean="0"/>
              <a:t>Delete Blob - Deletes a blob</a:t>
            </a:r>
          </a:p>
          <a:p>
            <a:pPr marL="171450" indent="-171450">
              <a:buFont typeface="Arial" pitchFamily="34" charset="0"/>
              <a:buChar char="•"/>
            </a:pPr>
            <a:r>
              <a:rPr lang="en-NZ" dirty="0" smtClean="0"/>
              <a:t>Copy Blob - Copies a source blob to a destination blob within the same storage account.</a:t>
            </a:r>
          </a:p>
          <a:p>
            <a:pPr marL="171450" indent="-171450">
              <a:buFont typeface="Arial" pitchFamily="34" charset="0"/>
              <a:buChar char="•"/>
            </a:pPr>
            <a:r>
              <a:rPr lang="en-NZ" dirty="0" smtClean="0"/>
              <a:t>SnapShot Blob - The Snapshot Blob operation creates a read-only snapshot of a blob.</a:t>
            </a:r>
          </a:p>
          <a:p>
            <a:pPr marL="171450" indent="-171450">
              <a:buFont typeface="Arial" pitchFamily="34" charset="0"/>
              <a:buChar char="•"/>
            </a:pPr>
            <a:r>
              <a:rPr lang="en-NZ" dirty="0" smtClean="0"/>
              <a:t>Lease Blob - Establishes an exclusive one-minute write lock on a blob. To write to a locked blob, a client must provide a lease ID.</a:t>
            </a:r>
          </a:p>
          <a:p>
            <a:pPr marL="171450" indent="-171450">
              <a:buFont typeface="Arial" pitchFamily="34" charset="0"/>
              <a:buChar char="•"/>
            </a:pPr>
            <a:endParaRPr lang="en-NZ" dirty="0" smtClean="0"/>
          </a:p>
          <a:p>
            <a:pPr marL="171450" indent="-171450">
              <a:buFont typeface="Arial" pitchFamily="34" charset="0"/>
              <a:buChar char="•"/>
            </a:pPr>
            <a:r>
              <a:rPr lang="en-NZ" dirty="0" smtClean="0"/>
              <a:t>Using the REST API for the Blob service, developers can create a hierarchical namespace similar to a file system. </a:t>
            </a:r>
          </a:p>
          <a:p>
            <a:pPr marL="171450" indent="-171450">
              <a:buFont typeface="Arial" pitchFamily="34" charset="0"/>
              <a:buChar char="•"/>
            </a:pPr>
            <a:r>
              <a:rPr lang="en-NZ" dirty="0" smtClean="0"/>
              <a:t>Blob names may encode a hierarchy by using a configurable path separator. For example, the blob names </a:t>
            </a:r>
            <a:r>
              <a:rPr lang="en-NZ" i="1" dirty="0" smtClean="0"/>
              <a:t>MyGroup/MyBlob1</a:t>
            </a:r>
            <a:r>
              <a:rPr lang="en-NZ" dirty="0" smtClean="0"/>
              <a:t> and </a:t>
            </a:r>
            <a:r>
              <a:rPr lang="en-NZ" i="1" dirty="0" smtClean="0"/>
              <a:t>MyGroup/MyBlob2</a:t>
            </a:r>
            <a:r>
              <a:rPr lang="en-NZ" dirty="0" smtClean="0"/>
              <a:t> imply a virtual level of organization for blobs. </a:t>
            </a:r>
          </a:p>
          <a:p>
            <a:pPr marL="171450" indent="-171450">
              <a:buFont typeface="Arial" pitchFamily="34" charset="0"/>
              <a:buChar char="•"/>
            </a:pPr>
            <a:r>
              <a:rPr lang="en-NZ" dirty="0" smtClean="0"/>
              <a:t>The enumeration operation for blobs supports traversing the virtual hierarchy in a manner similar to that of a file system, so that you can return a set of blobs that are organized beneath a group. </a:t>
            </a:r>
          </a:p>
          <a:p>
            <a:pPr marL="171450" indent="-171450">
              <a:buFont typeface="Arial" pitchFamily="34" charset="0"/>
              <a:buChar char="•"/>
            </a:pPr>
            <a:r>
              <a:rPr lang="en-NZ" dirty="0" smtClean="0"/>
              <a:t>	For example, you can enumerate all blobs organized under </a:t>
            </a:r>
            <a:r>
              <a:rPr lang="en-NZ" i="1" dirty="0" smtClean="0"/>
              <a:t>MyGroup/</a:t>
            </a:r>
            <a:r>
              <a:rPr lang="en-NZ" dirty="0" smtClean="0"/>
              <a:t>.</a:t>
            </a:r>
            <a:endParaRPr lang="en-US" b="1" dirty="0" smtClean="0"/>
          </a:p>
          <a:p>
            <a:endParaRPr lang="en-US" b="1" dirty="0" smtClean="0"/>
          </a:p>
          <a:p>
            <a:r>
              <a:rPr lang="en-US" b="1" dirty="0" smtClean="0"/>
              <a:t>Notes</a:t>
            </a:r>
          </a:p>
          <a:p>
            <a:r>
              <a:rPr lang="en-NZ" dirty="0" smtClean="0"/>
              <a:t>The Blob service provides storage for entities, such as binary files and text files. The REST API for the Blob service exposes two resources: containers and blobs. A container is a set of blobs; every blob must belong to a container. The Blob service defines two types of blobs:</a:t>
            </a:r>
          </a:p>
          <a:p>
            <a:endParaRPr lang="en-NZ" dirty="0" smtClean="0"/>
          </a:p>
          <a:p>
            <a:r>
              <a:rPr lang="en-NZ" dirty="0" smtClean="0"/>
              <a:t>Block blobs, which are optimized for streaming. This type of blob is the only blob type available with versions prior to 2009-09-19.</a:t>
            </a:r>
          </a:p>
          <a:p>
            <a:endParaRPr lang="en-NZ" dirty="0" smtClean="0"/>
          </a:p>
          <a:p>
            <a:endParaRPr lang="en-NZ" dirty="0" smtClean="0"/>
          </a:p>
          <a:p>
            <a:r>
              <a:rPr lang="en-NZ" dirty="0" smtClean="0"/>
              <a:t>Page blobs, which are optimized for random read/write operations and which provide the ability to write to a range of bytes in a blob. Page blobs are available only with version 2009-09-19.</a:t>
            </a:r>
          </a:p>
          <a:p>
            <a:endParaRPr lang="en-NZ" dirty="0" smtClean="0"/>
          </a:p>
          <a:p>
            <a:endParaRPr lang="en-NZ" dirty="0" smtClean="0"/>
          </a:p>
          <a:p>
            <a:r>
              <a:rPr lang="en-NZ" dirty="0" smtClean="0"/>
              <a:t>Containers and blobs support user-defined metadata in the form of name-value pairs specified as headers on a request operation.</a:t>
            </a:r>
          </a:p>
          <a:p>
            <a:endParaRPr lang="en-NZ" dirty="0" smtClean="0"/>
          </a:p>
          <a:p>
            <a:r>
              <a:rPr lang="en-NZ" dirty="0" smtClean="0"/>
              <a:t>Using the REST API for the Blob service, developers can create a hierarchical namespace similar to a file system. Blob names may encode a hierarchy by using a configurable path separator. For example, the blob names MyGroup/MyBlob1 and MyGroup/MyBlob2 imply a virtual level of organization for blobs. The enumeration operation for blobs supports traversing the virtual hierarchy in a manner similar to that of a file system, so that you can return a set of blobs that are organized beneath a group. For example, you can enumerate all blobs organized under MyGroup/.</a:t>
            </a:r>
          </a:p>
          <a:p>
            <a:endParaRPr lang="en-NZ" dirty="0" smtClean="0"/>
          </a:p>
          <a:p>
            <a:r>
              <a:rPr lang="en-NZ" dirty="0" smtClean="0"/>
              <a:t>A block blob may be created in one of two ways. Block blobs less than or equal to 64 MB in size can be uploaded by calling the Put Blob operation. Block blobs larger than 64 MB must be uploaded as a set of blocks, each of which must be less than or equal to 4 MB in size. A set of successfully uploaded blocks can be assembled in a specified order into a single contiguous blob by calling Put Block List. The maximum size currently supported for a block blob is 200 GB.</a:t>
            </a:r>
          </a:p>
          <a:p>
            <a:endParaRPr lang="en-NZ" dirty="0" smtClean="0"/>
          </a:p>
          <a:p>
            <a:r>
              <a:rPr lang="en-NZ" dirty="0" smtClean="0"/>
              <a:t>Page blobs are created and initialized with a maximum size with a call to Put Blob. To write content to a page blob, you call the Put Page operation. The maximum size currently supported for a page blob is 1 TB.</a:t>
            </a:r>
          </a:p>
          <a:p>
            <a:endParaRPr lang="en-NZ" dirty="0" smtClean="0"/>
          </a:p>
          <a:p>
            <a:r>
              <a:rPr lang="en-NZ" dirty="0" smtClean="0"/>
              <a:t>Blobs support conditional update operations that may be useful for concurrency control and efficient uploading. </a:t>
            </a:r>
          </a:p>
          <a:p>
            <a:endParaRPr lang="en-NZ" dirty="0" smtClean="0"/>
          </a:p>
          <a:p>
            <a:r>
              <a:rPr lang="en-NZ" dirty="0" smtClean="0"/>
              <a:t>Blobs can be read by calling the Get Blob operation. A client may read the entire blob, or an arbitrary range of bytes. </a:t>
            </a:r>
          </a:p>
          <a:p>
            <a:endParaRPr lang="en-NZ" dirty="0" smtClean="0"/>
          </a:p>
          <a:p>
            <a:r>
              <a:rPr lang="en-NZ" dirty="0" smtClean="0"/>
              <a:t>For the Blob service API reference, see Blob Service API.</a:t>
            </a:r>
          </a:p>
        </p:txBody>
      </p:sp>
      <p:sp>
        <p:nvSpPr>
          <p:cNvPr id="4" name="Slide Number Placeholder 3"/>
          <p:cNvSpPr>
            <a:spLocks noGrp="1"/>
          </p:cNvSpPr>
          <p:nvPr>
            <p:ph type="sldNum" sz="quarter" idx="10"/>
          </p:nvPr>
        </p:nvSpPr>
        <p:spPr/>
        <p:txBody>
          <a:bodyPr/>
          <a:lstStyle/>
          <a:p>
            <a:fld id="{97F3309C-40B0-400F-9DDF-37D5F192F07E}" type="slidenum">
              <a:rPr lang="en-US" smtClean="0"/>
              <a:pPr/>
              <a:t>16</a:t>
            </a:fld>
            <a:endParaRPr lang="en-US" dirty="0"/>
          </a:p>
        </p:txBody>
      </p:sp>
    </p:spTree>
    <p:extLst>
      <p:ext uri="{BB962C8B-B14F-4D97-AF65-F5344CB8AC3E}">
        <p14:creationId xmlns:p14="http://schemas.microsoft.com/office/powerpoint/2010/main" val="409085377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Slide Objective</a:t>
            </a:r>
          </a:p>
          <a:p>
            <a:r>
              <a:rPr lang="en-US" b="0" dirty="0" smtClean="0"/>
              <a:t>Understand containers</a:t>
            </a:r>
          </a:p>
          <a:p>
            <a:endParaRPr lang="en-US" b="0" dirty="0" smtClean="0"/>
          </a:p>
          <a:p>
            <a:r>
              <a:rPr lang="en-US" b="1" dirty="0" smtClean="0"/>
              <a:t>Speaker Notes</a:t>
            </a:r>
          </a:p>
          <a:p>
            <a:endParaRPr lang="en-US" dirty="0" smtClean="0"/>
          </a:p>
          <a:p>
            <a:pPr marL="171450" indent="-171450">
              <a:buFont typeface="Arial" pitchFamily="34" charset="0"/>
              <a:buChar char="•"/>
            </a:pPr>
            <a:r>
              <a:rPr lang="en-US" dirty="0" smtClean="0"/>
              <a:t>Account can contain unlimited number of containers</a:t>
            </a:r>
          </a:p>
          <a:p>
            <a:pPr marL="171450" indent="-171450">
              <a:buFont typeface="Arial" pitchFamily="34" charset="0"/>
              <a:buChar char="•"/>
            </a:pPr>
            <a:r>
              <a:rPr lang="en-US" dirty="0" smtClean="0"/>
              <a:t>Root container useful</a:t>
            </a:r>
            <a:r>
              <a:rPr lang="en-US" baseline="0" dirty="0" smtClean="0"/>
              <a:t> when serving Silverlight and flash out of Blob storage. May need to store Cross domain access policy files in root of the domain</a:t>
            </a:r>
          </a:p>
          <a:p>
            <a:pPr marL="171450" indent="-171450">
              <a:buFont typeface="Arial" pitchFamily="34" charset="0"/>
              <a:buChar char="•"/>
            </a:pPr>
            <a:r>
              <a:rPr lang="en-US" baseline="0" dirty="0" smtClean="0"/>
              <a:t>Metadata is up to 8KB of name value pairs per container</a:t>
            </a:r>
          </a:p>
          <a:p>
            <a:endParaRPr lang="en-US" baseline="0" dirty="0" smtClean="0"/>
          </a:p>
          <a:p>
            <a:r>
              <a:rPr lang="en-US" b="1" baseline="0" dirty="0" smtClean="0"/>
              <a:t>Notes</a:t>
            </a:r>
          </a:p>
          <a:p>
            <a:r>
              <a:rPr lang="en-US" dirty="0" smtClean="0"/>
              <a:t>http://msdn.microsoft.com/en-us/library/dd179361.aspx</a:t>
            </a:r>
          </a:p>
          <a:p>
            <a:r>
              <a:rPr lang="en-US" dirty="0" smtClean="0"/>
              <a:t>http://msdn.microsoft.com/en-us/library/ee395424.aspx</a:t>
            </a:r>
          </a:p>
          <a:p>
            <a:endParaRPr lang="en-US" dirty="0" smtClean="0"/>
          </a:p>
          <a:p>
            <a:r>
              <a:rPr lang="en-NZ" dirty="0" smtClean="0"/>
              <a:t>A root container serves as a default container for your storage account. A storage account may have one root container. The root container must be explicitly created and must be named $root.</a:t>
            </a:r>
          </a:p>
          <a:p>
            <a:r>
              <a:rPr lang="en-NZ" dirty="0" smtClean="0"/>
              <a:t>A blob stored in the root container may be addressed without referencing the root container name, so that a blob can be addressed at the top level of the storage account hierarchy. For example, you can now reference a blob that resides in the root container in the following manner:</a:t>
            </a:r>
          </a:p>
          <a:p>
            <a:endParaRPr lang="en-US" dirty="0"/>
          </a:p>
        </p:txBody>
      </p:sp>
      <p:sp>
        <p:nvSpPr>
          <p:cNvPr id="4" name="Slide Number Placeholder 3"/>
          <p:cNvSpPr>
            <a:spLocks noGrp="1"/>
          </p:cNvSpPr>
          <p:nvPr>
            <p:ph type="sldNum" sz="quarter" idx="10"/>
          </p:nvPr>
        </p:nvSpPr>
        <p:spPr/>
        <p:txBody>
          <a:bodyPr/>
          <a:lstStyle/>
          <a:p>
            <a:fld id="{97F3309C-40B0-400F-9DDF-37D5F192F07E}" type="slidenum">
              <a:rPr lang="en-US" smtClean="0"/>
              <a:pPr/>
              <a:t>17</a:t>
            </a:fld>
            <a:endParaRPr lang="en-US" dirty="0"/>
          </a:p>
        </p:txBody>
      </p:sp>
    </p:spTree>
    <p:extLst>
      <p:ext uri="{BB962C8B-B14F-4D97-AF65-F5344CB8AC3E}">
        <p14:creationId xmlns:p14="http://schemas.microsoft.com/office/powerpoint/2010/main" val="66448247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Slide Objective</a:t>
            </a:r>
          </a:p>
          <a:p>
            <a:r>
              <a:rPr lang="en-US" b="0" dirty="0" smtClean="0"/>
              <a:t>Understand basics of listing blobs in a container</a:t>
            </a:r>
          </a:p>
          <a:p>
            <a:endParaRPr lang="en-US" b="0" dirty="0" smtClean="0"/>
          </a:p>
          <a:p>
            <a:r>
              <a:rPr lang="en-US" b="1" dirty="0" smtClean="0"/>
              <a:t>Speaker Notes</a:t>
            </a:r>
          </a:p>
          <a:p>
            <a:endParaRPr lang="en-US" dirty="0" smtClean="0"/>
          </a:p>
          <a:p>
            <a:pPr marL="171450" indent="-171450">
              <a:buFont typeface="Arial" pitchFamily="34" charset="0"/>
              <a:buChar char="•"/>
            </a:pPr>
            <a:r>
              <a:rPr lang="en-NZ" dirty="0" smtClean="0"/>
              <a:t>The </a:t>
            </a:r>
            <a:r>
              <a:rPr lang="en-NZ" b="1" dirty="0" smtClean="0"/>
              <a:t>List Blobs</a:t>
            </a:r>
            <a:r>
              <a:rPr lang="en-NZ" dirty="0" smtClean="0"/>
              <a:t> operation enumerates the list of blobs under the specified container.</a:t>
            </a:r>
          </a:p>
          <a:p>
            <a:pPr marL="171450" indent="-171450">
              <a:buFont typeface="Arial" pitchFamily="34" charset="0"/>
              <a:buChar char="•"/>
            </a:pPr>
            <a:r>
              <a:rPr lang="en-NZ" dirty="0" smtClean="0"/>
              <a:t>Can include uncommitted</a:t>
            </a:r>
            <a:r>
              <a:rPr lang="en-NZ" baseline="0" dirty="0" smtClean="0"/>
              <a:t> Blobs- see discussion on Blocks and Block Lists</a:t>
            </a:r>
          </a:p>
          <a:p>
            <a:pPr marL="171450" indent="-171450">
              <a:buFont typeface="Arial" pitchFamily="34" charset="0"/>
              <a:buChar char="•"/>
            </a:pPr>
            <a:r>
              <a:rPr lang="en-NZ" baseline="0" dirty="0" smtClean="0"/>
              <a:t>Can include snapshots</a:t>
            </a:r>
            <a:endParaRPr lang="en-NZ" dirty="0" smtClean="0"/>
          </a:p>
          <a:p>
            <a:pPr marL="171450" indent="-171450">
              <a:buFont typeface="Arial" pitchFamily="34" charset="0"/>
              <a:buChar char="•"/>
            </a:pPr>
            <a:endParaRPr lang="en-NZ" baseline="0" dirty="0" smtClean="0"/>
          </a:p>
          <a:p>
            <a:pPr marL="171450" indent="-171450">
              <a:buFont typeface="Arial" pitchFamily="34" charset="0"/>
              <a:buChar char="•"/>
            </a:pPr>
            <a:endParaRPr lang="en-US" baseline="0" dirty="0" smtClean="0"/>
          </a:p>
          <a:p>
            <a:r>
              <a:rPr lang="en-US" b="1" baseline="0" dirty="0" smtClean="0"/>
              <a:t>Notes</a:t>
            </a:r>
          </a:p>
          <a:p>
            <a:r>
              <a:rPr lang="en-US" dirty="0" smtClean="0"/>
              <a:t>http://msdn.microsoft.com/en-us/library/dd135734.aspx</a:t>
            </a:r>
            <a:endParaRPr lang="en-NZ"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18</a:t>
            </a:fld>
            <a:endParaRPr lang="en-US" dirty="0"/>
          </a:p>
        </p:txBody>
      </p:sp>
    </p:spTree>
    <p:extLst>
      <p:ext uri="{BB962C8B-B14F-4D97-AF65-F5344CB8AC3E}">
        <p14:creationId xmlns:p14="http://schemas.microsoft.com/office/powerpoint/2010/main" val="376866479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Slide Objective</a:t>
            </a:r>
          </a:p>
          <a:p>
            <a:r>
              <a:rPr lang="en-US" b="0" dirty="0" smtClean="0"/>
              <a:t>Understand pagination when listing blobs</a:t>
            </a:r>
          </a:p>
          <a:p>
            <a:endParaRPr lang="en-US" b="0" dirty="0" smtClean="0"/>
          </a:p>
          <a:p>
            <a:r>
              <a:rPr lang="en-US" b="1" dirty="0" smtClean="0"/>
              <a:t>Speaker Notes</a:t>
            </a:r>
          </a:p>
          <a:p>
            <a:endParaRPr lang="en-US" dirty="0" smtClean="0"/>
          </a:p>
          <a:p>
            <a:pPr marL="171450" indent="-171450">
              <a:buFont typeface="Arial" pitchFamily="34" charset="0"/>
              <a:buChar char="•"/>
            </a:pPr>
            <a:r>
              <a:rPr lang="en-NZ" dirty="0" smtClean="0"/>
              <a:t>Reponses over multiple pages return</a:t>
            </a:r>
            <a:r>
              <a:rPr lang="en-NZ" baseline="0" dirty="0" smtClean="0"/>
              <a:t> a marker value</a:t>
            </a:r>
          </a:p>
          <a:p>
            <a:pPr marL="171450" indent="-171450">
              <a:buFont typeface="Arial" pitchFamily="34" charset="0"/>
              <a:buChar char="•"/>
            </a:pPr>
            <a:r>
              <a:rPr lang="en-NZ" baseline="0" dirty="0" smtClean="0"/>
              <a:t>This marker is sent to get subsequent page</a:t>
            </a:r>
            <a:endParaRPr lang="en-NZ" dirty="0" smtClean="0"/>
          </a:p>
          <a:p>
            <a:pPr marL="171450" indent="-171450">
              <a:buFont typeface="Arial" pitchFamily="34" charset="0"/>
              <a:buChar char="•"/>
            </a:pPr>
            <a:endParaRPr lang="en-NZ" baseline="0" dirty="0" smtClean="0"/>
          </a:p>
          <a:p>
            <a:pPr marL="171450" indent="-171450">
              <a:buFont typeface="Arial" pitchFamily="34" charset="0"/>
              <a:buChar char="•"/>
            </a:pPr>
            <a:endParaRPr lang="en-US" baseline="0" dirty="0" smtClean="0"/>
          </a:p>
          <a:p>
            <a:r>
              <a:rPr lang="en-US" b="1" baseline="0" dirty="0" smtClean="0"/>
              <a:t>Notes</a:t>
            </a:r>
          </a:p>
          <a:p>
            <a:r>
              <a:rPr lang="en-US" dirty="0" smtClean="0"/>
              <a:t>http://msdn.microsoft.com/en-us/library/dd135734.aspx</a:t>
            </a:r>
            <a:endParaRPr lang="en-NZ"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19</a:t>
            </a:fld>
            <a:endParaRPr lang="en-US" dirty="0"/>
          </a:p>
        </p:txBody>
      </p:sp>
    </p:spTree>
    <p:extLst>
      <p:ext uri="{BB962C8B-B14F-4D97-AF65-F5344CB8AC3E}">
        <p14:creationId xmlns:p14="http://schemas.microsoft.com/office/powerpoint/2010/main" val="37686647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3199">
              <a:spcAft>
                <a:spcPts val="340"/>
              </a:spcAft>
              <a:defRPr/>
            </a:pPr>
            <a:r>
              <a:rPr lang="en-US" b="1" dirty="0" smtClean="0"/>
              <a:t>Slide Objectives:</a:t>
            </a:r>
          </a:p>
          <a:p>
            <a:pPr marL="174982" indent="-174982">
              <a:buFont typeface="Arial" pitchFamily="34" charset="0"/>
              <a:buChar char="•"/>
            </a:pPr>
            <a:r>
              <a:rPr lang="en-US" dirty="0" smtClean="0"/>
              <a:t>Introduce the topics that will be</a:t>
            </a:r>
            <a:r>
              <a:rPr lang="en-US" baseline="0" dirty="0" smtClean="0"/>
              <a:t> covered in this session</a:t>
            </a:r>
            <a:endParaRPr lang="en-US" dirty="0" smtClean="0"/>
          </a:p>
          <a:p>
            <a:pPr marL="174982" indent="-174982">
              <a:buFont typeface="Arial" pitchFamily="34" charset="0"/>
              <a:buChar char="•"/>
            </a:pPr>
            <a:endParaRPr lang="en-US" dirty="0" smtClean="0"/>
          </a:p>
          <a:p>
            <a:pPr marL="0" marR="0" indent="0" algn="l" defTabSz="685864" rtl="0" eaLnBrk="1" fontAlgn="auto" latinLnBrk="0" hangingPunct="1">
              <a:lnSpc>
                <a:spcPct val="90000"/>
              </a:lnSpc>
              <a:spcBef>
                <a:spcPts val="0"/>
              </a:spcBef>
              <a:spcAft>
                <a:spcPts val="250"/>
              </a:spcAft>
              <a:buClrTx/>
              <a:buSzTx/>
              <a:buFont typeface="Arial" pitchFamily="34" charset="0"/>
              <a:buNone/>
              <a:tabLst/>
              <a:defRPr/>
            </a:pPr>
            <a:r>
              <a:rPr lang="en-US" sz="1600" b="1" dirty="0" smtClean="0"/>
              <a:t>VALUE PROP</a:t>
            </a:r>
          </a:p>
          <a:p>
            <a:endParaRPr lang="en-US" dirty="0" smtClean="0"/>
          </a:p>
          <a:p>
            <a:r>
              <a:rPr lang="en-US" b="1" dirty="0" smtClean="0"/>
              <a:t>Speaking Points:</a:t>
            </a:r>
          </a:p>
          <a:p>
            <a:endParaRPr lang="en-US" dirty="0" smtClean="0"/>
          </a:p>
          <a:p>
            <a:r>
              <a:rPr lang="en-US" b="1" dirty="0" smtClean="0"/>
              <a:t>Notes:</a:t>
            </a:r>
          </a:p>
          <a:p>
            <a:endParaRPr lang="en-US" dirty="0"/>
          </a:p>
        </p:txBody>
      </p:sp>
      <p:sp>
        <p:nvSpPr>
          <p:cNvPr id="4" name="Slide Number Placeholder 3"/>
          <p:cNvSpPr>
            <a:spLocks noGrp="1"/>
          </p:cNvSpPr>
          <p:nvPr>
            <p:ph type="sldNum" sz="quarter" idx="10"/>
          </p:nvPr>
        </p:nvSpPr>
        <p:spPr/>
        <p:txBody>
          <a:bodyPr/>
          <a:lstStyle/>
          <a:p>
            <a:fld id="{94A25E58-20C3-47A2-B67C-8A1FCB5D4422}" type="slidenum">
              <a:rPr lang="en-US" smtClean="0"/>
              <a:t>2</a:t>
            </a:fld>
            <a:endParaRPr lang="en-US"/>
          </a:p>
        </p:txBody>
      </p:sp>
    </p:spTree>
    <p:extLst>
      <p:ext uri="{BB962C8B-B14F-4D97-AF65-F5344CB8AC3E}">
        <p14:creationId xmlns:p14="http://schemas.microsoft.com/office/powerpoint/2010/main" val="199612178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a:t>
            </a:r>
            <a:r>
              <a:rPr lang="en-US" baseline="0" dirty="0" smtClean="0"/>
              <a:t> specific demo identified.  Use the MMC or MyAzureStorage.com or Visual Studio to interact with </a:t>
            </a:r>
            <a:r>
              <a:rPr lang="en-US" baseline="0" smtClean="0"/>
              <a:t>blob storage.</a:t>
            </a: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20</a:t>
            </a:fld>
            <a:endParaRPr lang="en-US" dirty="0"/>
          </a:p>
        </p:txBody>
      </p:sp>
    </p:spTree>
    <p:extLst>
      <p:ext uri="{BB962C8B-B14F-4D97-AF65-F5344CB8AC3E}">
        <p14:creationId xmlns:p14="http://schemas.microsoft.com/office/powerpoint/2010/main" val="34626546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b="1" dirty="0" smtClean="0"/>
              <a:t>Slide Objective</a:t>
            </a:r>
          </a:p>
          <a:p>
            <a:r>
              <a:rPr lang="en-US" b="0" dirty="0" smtClean="0"/>
              <a:t>Understand different blob types</a:t>
            </a:r>
          </a:p>
          <a:p>
            <a:endParaRPr lang="en-US" b="0" dirty="0" smtClean="0"/>
          </a:p>
          <a:p>
            <a:r>
              <a:rPr lang="en-US" b="1" dirty="0" smtClean="0"/>
              <a:t>Speaker Notes</a:t>
            </a:r>
          </a:p>
          <a:p>
            <a:endParaRPr lang="en-US" dirty="0" smtClean="0"/>
          </a:p>
          <a:p>
            <a:pPr marL="171450" indent="-171450">
              <a:buFont typeface="Arial" pitchFamily="34" charset="0"/>
              <a:buChar char="•"/>
            </a:pPr>
            <a:r>
              <a:rPr lang="en-NZ" dirty="0" smtClean="0"/>
              <a:t>Block blobs are comprised of blocks, each of which is identified by a block ID. </a:t>
            </a:r>
          </a:p>
          <a:p>
            <a:pPr marL="171450" indent="-171450">
              <a:buFont typeface="Arial" pitchFamily="34" charset="0"/>
              <a:buChar char="•"/>
            </a:pPr>
            <a:r>
              <a:rPr lang="en-NZ" dirty="0" smtClean="0"/>
              <a:t>You create or modify a block blob by uploading a set of blocks and committing them by their block IDs. </a:t>
            </a:r>
          </a:p>
          <a:p>
            <a:pPr marL="384431" lvl="1" indent="-171450">
              <a:buFont typeface="Arial" pitchFamily="34" charset="0"/>
              <a:buChar char="•"/>
            </a:pPr>
            <a:r>
              <a:rPr lang="en-NZ" dirty="0" smtClean="0"/>
              <a:t>If you are uploading a block blob that is no more than 64 MB in size, you can also upload it in its entirety with a single </a:t>
            </a:r>
            <a:r>
              <a:rPr lang="en-NZ" dirty="0" smtClean="0">
                <a:hlinkClick r:id="rId3"/>
              </a:rPr>
              <a:t>Put Blob</a:t>
            </a:r>
            <a:r>
              <a:rPr lang="en-NZ" dirty="0" smtClean="0"/>
              <a:t> operation.</a:t>
            </a:r>
          </a:p>
          <a:p>
            <a:pPr marL="171450" indent="-171450">
              <a:buFont typeface="Arial" pitchFamily="34" charset="0"/>
              <a:buChar char="•"/>
            </a:pPr>
            <a:r>
              <a:rPr lang="en-NZ" dirty="0" smtClean="0"/>
              <a:t>When you upload a block to Windows Azure using the </a:t>
            </a:r>
            <a:r>
              <a:rPr lang="en-NZ" dirty="0" smtClean="0">
                <a:hlinkClick r:id="rId4"/>
              </a:rPr>
              <a:t>Put Block</a:t>
            </a:r>
            <a:r>
              <a:rPr lang="en-NZ" dirty="0" smtClean="0"/>
              <a:t> operation, it is associated with the specified block blob, but it does not become part of the blob until you call the </a:t>
            </a:r>
            <a:r>
              <a:rPr lang="en-NZ" dirty="0" smtClean="0">
                <a:hlinkClick r:id="rId5"/>
              </a:rPr>
              <a:t>Put Block List</a:t>
            </a:r>
            <a:r>
              <a:rPr lang="en-NZ" dirty="0" smtClean="0"/>
              <a:t> operation and include the block's ID. </a:t>
            </a:r>
          </a:p>
          <a:p>
            <a:pPr marL="384431" lvl="1" indent="-171450">
              <a:buFont typeface="Arial" pitchFamily="34" charset="0"/>
              <a:buChar char="•"/>
            </a:pPr>
            <a:r>
              <a:rPr lang="en-NZ" dirty="0" smtClean="0"/>
              <a:t>The block remains in an uncommitted state until it is specifically committed. Writing to a block blob is thus always a two-step process.</a:t>
            </a:r>
          </a:p>
          <a:p>
            <a:pPr marL="171450" indent="-171450">
              <a:buFont typeface="Arial" pitchFamily="34" charset="0"/>
              <a:buChar char="•"/>
            </a:pPr>
            <a:r>
              <a:rPr lang="en-NZ" dirty="0" smtClean="0"/>
              <a:t>Each block can be a maximum of 4 MB in size. The maximum size for a block blob in version 2009-09-19 is 200 GB, or up to 50,000 blocks.</a:t>
            </a:r>
          </a:p>
          <a:p>
            <a:pPr marL="171450" indent="-171450">
              <a:buFont typeface="Arial" pitchFamily="34" charset="0"/>
              <a:buChar char="•"/>
            </a:pPr>
            <a:endParaRPr lang="en-NZ" baseline="0" dirty="0" smtClean="0"/>
          </a:p>
          <a:p>
            <a:pPr marL="171450" indent="-171450">
              <a:buFont typeface="Arial" pitchFamily="34" charset="0"/>
              <a:buChar char="•"/>
            </a:pPr>
            <a:r>
              <a:rPr lang="en-NZ" dirty="0" smtClean="0"/>
              <a:t>Page blobs are a collection of pages. </a:t>
            </a:r>
          </a:p>
          <a:p>
            <a:pPr marL="384431" lvl="1" indent="-171450">
              <a:buFont typeface="Arial" pitchFamily="34" charset="0"/>
              <a:buChar char="•"/>
            </a:pPr>
            <a:r>
              <a:rPr lang="en-NZ" dirty="0" smtClean="0"/>
              <a:t>A page is a range of data that is identified by its offset from the start of the blob. </a:t>
            </a:r>
          </a:p>
          <a:p>
            <a:pPr marL="171450" indent="-171450">
              <a:buFont typeface="Arial" pitchFamily="34" charset="0"/>
              <a:buChar char="•"/>
            </a:pPr>
            <a:r>
              <a:rPr lang="en-NZ" dirty="0" smtClean="0"/>
              <a:t>To create a page blob, you initialize the page blob by calling </a:t>
            </a:r>
            <a:r>
              <a:rPr lang="en-NZ" dirty="0" smtClean="0">
                <a:hlinkClick r:id="rId3"/>
              </a:rPr>
              <a:t>Put Blob</a:t>
            </a:r>
            <a:r>
              <a:rPr lang="en-NZ" dirty="0" smtClean="0"/>
              <a:t> and specifying its maximum size. </a:t>
            </a:r>
          </a:p>
          <a:p>
            <a:pPr marL="171450" indent="-171450">
              <a:buFont typeface="Arial" pitchFamily="34" charset="0"/>
              <a:buChar char="•"/>
            </a:pPr>
            <a:r>
              <a:rPr lang="en-NZ" dirty="0" smtClean="0"/>
              <a:t>To add content to or update a page blob, you call the </a:t>
            </a:r>
            <a:r>
              <a:rPr lang="en-NZ" dirty="0" smtClean="0">
                <a:hlinkClick r:id="rId6"/>
              </a:rPr>
              <a:t>Put Page</a:t>
            </a:r>
            <a:r>
              <a:rPr lang="en-NZ" dirty="0" smtClean="0"/>
              <a:t> operation to modify a page or range of pages by specifying an offset and range. All pages must align 512-byte page boundaries.</a:t>
            </a:r>
          </a:p>
          <a:p>
            <a:pPr marL="384431" lvl="1" indent="-171450">
              <a:buFont typeface="Arial" pitchFamily="34" charset="0"/>
              <a:buChar char="•"/>
            </a:pPr>
            <a:r>
              <a:rPr lang="en-NZ" dirty="0" smtClean="0"/>
              <a:t>Unlike writes to block blobs, writes to page blobs happen in-place and are immediately committed to the blob.</a:t>
            </a:r>
          </a:p>
          <a:p>
            <a:pPr marL="171450" indent="-171450">
              <a:buFont typeface="Arial" pitchFamily="34" charset="0"/>
              <a:buChar char="•"/>
            </a:pPr>
            <a:r>
              <a:rPr lang="en-NZ" dirty="0" smtClean="0"/>
              <a:t>The maximum size for a page blob is 1 TB. </a:t>
            </a:r>
          </a:p>
          <a:p>
            <a:pPr marL="384431" lvl="1" indent="-171450">
              <a:buFont typeface="Arial" pitchFamily="34" charset="0"/>
              <a:buChar char="•"/>
            </a:pPr>
            <a:r>
              <a:rPr lang="en-NZ" dirty="0" smtClean="0"/>
              <a:t>A page written to a page blob may be up to 1 TB in size</a:t>
            </a:r>
            <a:r>
              <a:rPr lang="en-NZ" baseline="0" dirty="0" smtClean="0"/>
              <a:t> but will typically be much smaller</a:t>
            </a:r>
            <a:endParaRPr lang="en-NZ" dirty="0" smtClean="0"/>
          </a:p>
          <a:p>
            <a:pPr marL="171450" indent="-171450">
              <a:buFont typeface="Arial" pitchFamily="34" charset="0"/>
              <a:buChar char="•"/>
            </a:pPr>
            <a:endParaRPr lang="en-US" baseline="0" dirty="0" smtClean="0"/>
          </a:p>
          <a:p>
            <a:r>
              <a:rPr lang="en-US" b="1" baseline="0" dirty="0" smtClean="0"/>
              <a:t>Notes</a:t>
            </a:r>
          </a:p>
          <a:p>
            <a:r>
              <a:rPr lang="en-US" dirty="0" smtClean="0"/>
              <a:t>http://msdn.microsoft.com/en-us/library/dd135734.aspx</a:t>
            </a:r>
            <a:endParaRPr lang="en-NZ"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21</a:t>
            </a:fld>
            <a:endParaRPr lang="en-US" dirty="0"/>
          </a:p>
        </p:txBody>
      </p:sp>
    </p:spTree>
    <p:extLst>
      <p:ext uri="{BB962C8B-B14F-4D97-AF65-F5344CB8AC3E}">
        <p14:creationId xmlns:p14="http://schemas.microsoft.com/office/powerpoint/2010/main" val="283205073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buFont typeface="Arial" pitchFamily="34" charset="0"/>
              <a:buNone/>
            </a:pPr>
            <a:r>
              <a:rPr lang="en-US" b="1" dirty="0" smtClean="0"/>
              <a:t>Slide Objective</a:t>
            </a:r>
          </a:p>
          <a:p>
            <a:pPr marL="171450" indent="-171450">
              <a:buFont typeface="Arial" pitchFamily="34" charset="0"/>
              <a:buChar char="•"/>
            </a:pPr>
            <a:r>
              <a:rPr lang="en-US" dirty="0" smtClean="0"/>
              <a:t>Understand</a:t>
            </a:r>
            <a:r>
              <a:rPr lang="en-US" baseline="0" dirty="0" smtClean="0"/>
              <a:t> uploading a block blob</a:t>
            </a:r>
          </a:p>
          <a:p>
            <a:pPr marL="0" indent="0">
              <a:buFont typeface="Arial" pitchFamily="34" charset="0"/>
              <a:buNone/>
            </a:pPr>
            <a:endParaRPr lang="en-US" baseline="0" dirty="0" smtClean="0"/>
          </a:p>
          <a:p>
            <a:pPr marL="0" marR="0" indent="0" algn="l" defTabSz="685864" rtl="0" eaLnBrk="1" fontAlgn="auto" latinLnBrk="0" hangingPunct="1">
              <a:lnSpc>
                <a:spcPct val="90000"/>
              </a:lnSpc>
              <a:spcBef>
                <a:spcPts val="0"/>
              </a:spcBef>
              <a:spcAft>
                <a:spcPts val="250"/>
              </a:spcAft>
              <a:buClrTx/>
              <a:buSzTx/>
              <a:buFont typeface="Arial" pitchFamily="34" charset="0"/>
              <a:buNone/>
              <a:tabLst/>
              <a:defRPr/>
            </a:pPr>
            <a:r>
              <a:rPr lang="en-US" sz="1600" b="1" dirty="0" smtClean="0"/>
              <a:t>VALUE PROP</a:t>
            </a:r>
          </a:p>
          <a:p>
            <a:pPr marL="0" indent="0">
              <a:buFont typeface="Arial" pitchFamily="34" charset="0"/>
              <a:buNone/>
            </a:pPr>
            <a:r>
              <a:rPr lang="en-US" i="1" dirty="0" smtClean="0"/>
              <a:t>Block blobs let you upload large blobs efficiently. Block blobs are comprised of blocks, each of which is identified by a block ID.</a:t>
            </a:r>
            <a:endParaRPr lang="en-US" i="1" baseline="0" dirty="0" smtClean="0"/>
          </a:p>
          <a:p>
            <a:pPr marL="0" indent="0">
              <a:buFont typeface="Arial" pitchFamily="34" charset="0"/>
              <a:buNone/>
            </a:pPr>
            <a:endParaRPr lang="en-US" baseline="0" dirty="0" smtClean="0"/>
          </a:p>
          <a:p>
            <a:pPr marL="0" indent="0">
              <a:buFont typeface="Arial" pitchFamily="34" charset="0"/>
              <a:buNone/>
            </a:pPr>
            <a:r>
              <a:rPr lang="en-US" b="1" baseline="0" dirty="0" smtClean="0"/>
              <a:t>Speaking notes</a:t>
            </a:r>
          </a:p>
          <a:p>
            <a:pPr marL="285750" indent="-285750">
              <a:buFont typeface="Arial" pitchFamily="34" charset="0"/>
              <a:buChar char="•"/>
            </a:pPr>
            <a:r>
              <a:rPr lang="en-US" dirty="0" smtClean="0"/>
              <a:t>When you upload a block to a blob in your storage account, it is associated with the specified block blob, but it does not become part of the blob until you commit a list of blocks that includes the new block's ID. </a:t>
            </a:r>
          </a:p>
          <a:p>
            <a:pPr marL="285750" indent="-285750">
              <a:buFont typeface="Arial" pitchFamily="34" charset="0"/>
              <a:buChar char="•"/>
            </a:pPr>
            <a:r>
              <a:rPr lang="en-US" dirty="0" smtClean="0"/>
              <a:t>New blocks remain in an uncommitted state until they are specifically committed or discarded. </a:t>
            </a:r>
          </a:p>
          <a:p>
            <a:pPr marL="285750" indent="-285750">
              <a:buFont typeface="Arial" pitchFamily="34" charset="0"/>
              <a:buChar char="•"/>
            </a:pPr>
            <a:r>
              <a:rPr lang="en-US" dirty="0" smtClean="0"/>
              <a:t>Writing a block does not update the last modified time of an existing blob.</a:t>
            </a:r>
            <a:endParaRPr lang="en-US" dirty="0" smtClean="0"/>
          </a:p>
          <a:p>
            <a:pPr marL="285750" indent="-285750">
              <a:buFont typeface="Arial" pitchFamily="34" charset="0"/>
              <a:buChar char="•"/>
            </a:pPr>
            <a:r>
              <a:rPr lang="en-US" dirty="0" smtClean="0"/>
              <a:t>With a block blob, you can upload multiple blocks in parallel to decrease upload time. </a:t>
            </a:r>
          </a:p>
          <a:p>
            <a:pPr marL="285750" indent="-285750">
              <a:buFont typeface="Arial" pitchFamily="34" charset="0"/>
              <a:buChar char="•"/>
            </a:pPr>
            <a:r>
              <a:rPr lang="en-US" dirty="0" smtClean="0"/>
              <a:t>Each block can include an MD5 hash to verify the transfer, so you can track upload progress and re-send blocks as needed. </a:t>
            </a:r>
          </a:p>
          <a:p>
            <a:pPr marL="285750" indent="-285750">
              <a:buFont typeface="Arial" pitchFamily="34" charset="0"/>
              <a:buChar char="•"/>
            </a:pPr>
            <a:r>
              <a:rPr lang="en-US" dirty="0" smtClean="0"/>
              <a:t>You can upload blocks in any order, and determine their sequence in the final block list commitment step.</a:t>
            </a:r>
          </a:p>
          <a:p>
            <a:pPr marL="0" indent="0">
              <a:buFont typeface="Arial" pitchFamily="34" charset="0"/>
              <a:buNone/>
            </a:pPr>
            <a:endParaRPr lang="en-US" dirty="0" smtClean="0"/>
          </a:p>
          <a:p>
            <a:pPr marL="0" marR="0" indent="0" algn="l" defTabSz="1218987" rtl="0" eaLnBrk="1" fontAlgn="auto" latinLnBrk="0" hangingPunct="1">
              <a:lnSpc>
                <a:spcPct val="100000"/>
              </a:lnSpc>
              <a:spcBef>
                <a:spcPts val="0"/>
              </a:spcBef>
              <a:spcAft>
                <a:spcPts val="0"/>
              </a:spcAft>
              <a:buClrTx/>
              <a:buSzTx/>
              <a:buFont typeface="Arial" pitchFamily="34" charset="0"/>
              <a:buNone/>
              <a:tabLst/>
              <a:defRPr/>
            </a:pPr>
            <a:r>
              <a:rPr lang="en-US" sz="1600" b="1" dirty="0" smtClean="0"/>
              <a:t>Notes</a:t>
            </a:r>
          </a:p>
          <a:p>
            <a:pPr marL="0" indent="0">
              <a:buFont typeface="Arial" pitchFamily="34" charset="0"/>
              <a:buNone/>
            </a:pPr>
            <a:endParaRPr lang="en-US" dirty="0" smtClean="0"/>
          </a:p>
          <a:p>
            <a:endParaRPr lang="en-US" dirty="0"/>
          </a:p>
        </p:txBody>
      </p:sp>
      <p:sp>
        <p:nvSpPr>
          <p:cNvPr id="6" name="Slide Number Placeholder 5"/>
          <p:cNvSpPr>
            <a:spLocks noGrp="1"/>
          </p:cNvSpPr>
          <p:nvPr>
            <p:ph type="sldNum" sz="quarter" idx="11"/>
          </p:nvPr>
        </p:nvSpPr>
        <p:spPr/>
        <p:txBody>
          <a:bodyPr/>
          <a:lstStyle/>
          <a:p>
            <a:fld id="{8B263312-38AA-4E1E-B2B5-0F8F122B24FE}" type="slidenum">
              <a:rPr lang="en-US" smtClean="0"/>
              <a:pPr/>
              <a:t>22</a:t>
            </a:fld>
            <a:endParaRPr lang="en-US" dirty="0"/>
          </a:p>
        </p:txBody>
      </p:sp>
    </p:spTree>
    <p:extLst>
      <p:ext uri="{BB962C8B-B14F-4D97-AF65-F5344CB8AC3E}">
        <p14:creationId xmlns:p14="http://schemas.microsoft.com/office/powerpoint/2010/main" val="353031820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buFont typeface="Arial" pitchFamily="34" charset="0"/>
              <a:buNone/>
            </a:pPr>
            <a:r>
              <a:rPr lang="en-US" b="1" dirty="0" smtClean="0"/>
              <a:t>Slide Objective</a:t>
            </a:r>
          </a:p>
          <a:p>
            <a:pPr marL="171450" indent="-171450">
              <a:buFont typeface="Arial" pitchFamily="34" charset="0"/>
              <a:buChar char="•"/>
            </a:pPr>
            <a:r>
              <a:rPr lang="en-US" dirty="0" smtClean="0"/>
              <a:t>Understand</a:t>
            </a:r>
            <a:r>
              <a:rPr lang="en-US" baseline="0" dirty="0" smtClean="0"/>
              <a:t> page blob</a:t>
            </a:r>
          </a:p>
          <a:p>
            <a:pPr marL="0" indent="0">
              <a:buFont typeface="Arial" pitchFamily="34" charset="0"/>
              <a:buNone/>
            </a:pPr>
            <a:endParaRPr lang="en-US" baseline="0" dirty="0" smtClean="0"/>
          </a:p>
          <a:p>
            <a:pPr marL="0" marR="0" indent="0" algn="l" defTabSz="685864" rtl="0" eaLnBrk="1" fontAlgn="auto" latinLnBrk="0" hangingPunct="1">
              <a:lnSpc>
                <a:spcPct val="90000"/>
              </a:lnSpc>
              <a:spcBef>
                <a:spcPts val="0"/>
              </a:spcBef>
              <a:spcAft>
                <a:spcPts val="250"/>
              </a:spcAft>
              <a:buClrTx/>
              <a:buSzTx/>
              <a:buFont typeface="Arial" pitchFamily="34" charset="0"/>
              <a:buNone/>
              <a:tabLst/>
              <a:defRPr/>
            </a:pPr>
            <a:r>
              <a:rPr lang="en-US" sz="1600" b="1" dirty="0" smtClean="0"/>
              <a:t>VALUE PROP</a:t>
            </a:r>
          </a:p>
          <a:p>
            <a:pPr marL="0" indent="0">
              <a:buFont typeface="Arial" pitchFamily="34" charset="0"/>
              <a:buNone/>
            </a:pPr>
            <a:r>
              <a:rPr lang="en-US" i="1" dirty="0" smtClean="0"/>
              <a:t>Page blobs are a collection of 512-byte pages optimized for random read and write operations.</a:t>
            </a:r>
            <a:endParaRPr lang="en-US" i="1" baseline="0" dirty="0" smtClean="0"/>
          </a:p>
          <a:p>
            <a:pPr marL="0" indent="0">
              <a:buFont typeface="Arial" pitchFamily="34" charset="0"/>
              <a:buNone/>
            </a:pPr>
            <a:endParaRPr lang="en-US" baseline="0" dirty="0" smtClean="0"/>
          </a:p>
          <a:p>
            <a:pPr marL="0" indent="0">
              <a:buFont typeface="Arial" pitchFamily="34" charset="0"/>
              <a:buNone/>
            </a:pPr>
            <a:r>
              <a:rPr lang="en-US" b="1" baseline="0" dirty="0" smtClean="0"/>
              <a:t>Speaking notes</a:t>
            </a:r>
          </a:p>
          <a:p>
            <a:pPr marL="285750" indent="-285750">
              <a:buFont typeface="Arial" pitchFamily="34" charset="0"/>
              <a:buChar char="•"/>
            </a:pPr>
            <a:r>
              <a:rPr lang="en-US" dirty="0" smtClean="0"/>
              <a:t>The maximum size for a page blob is 1 TB.</a:t>
            </a:r>
            <a:endParaRPr lang="en-US" dirty="0" smtClean="0"/>
          </a:p>
          <a:p>
            <a:pPr marL="285750" indent="-285750">
              <a:buFont typeface="Arial" pitchFamily="34" charset="0"/>
              <a:buChar char="•"/>
            </a:pPr>
            <a:r>
              <a:rPr lang="en-US" dirty="0" smtClean="0"/>
              <a:t>To create a page blob, you initialize the page blob and specify the maximum size the page blob will grow. </a:t>
            </a:r>
          </a:p>
          <a:p>
            <a:pPr marL="285750" indent="-285750">
              <a:buFont typeface="Arial" pitchFamily="34" charset="0"/>
              <a:buChar char="•"/>
            </a:pPr>
            <a:r>
              <a:rPr lang="en-US" dirty="0" smtClean="0"/>
              <a:t>To add or update the contents of a page blob, you write a page or pages by specifying an offset and a range that align to 512-byte page boundaries. </a:t>
            </a:r>
          </a:p>
          <a:p>
            <a:pPr marL="285750" indent="-285750">
              <a:buFont typeface="Arial" pitchFamily="34" charset="0"/>
              <a:buChar char="•"/>
            </a:pPr>
            <a:r>
              <a:rPr lang="en-US" dirty="0" smtClean="0"/>
              <a:t>A write to a page blob can overwrite just one page, some pages, or up to 4 MB of the page blob. </a:t>
            </a:r>
          </a:p>
          <a:p>
            <a:pPr marL="285750" indent="-285750">
              <a:buFont typeface="Arial" pitchFamily="34" charset="0"/>
              <a:buChar char="•"/>
            </a:pPr>
            <a:r>
              <a:rPr lang="en-US" dirty="0" smtClean="0"/>
              <a:t>Writes to page blobs happen in-place and are immediately committed to the blob. </a:t>
            </a:r>
            <a:endParaRPr lang="en-US" dirty="0" smtClean="0"/>
          </a:p>
          <a:p>
            <a:pPr marL="0" indent="0">
              <a:buFont typeface="Arial" pitchFamily="34" charset="0"/>
              <a:buNone/>
            </a:pPr>
            <a:endParaRPr lang="en-US" dirty="0" smtClean="0"/>
          </a:p>
          <a:p>
            <a:pPr marL="0" marR="0" indent="0" algn="l" defTabSz="1218987" rtl="0" eaLnBrk="1" fontAlgn="auto" latinLnBrk="0" hangingPunct="1">
              <a:lnSpc>
                <a:spcPct val="100000"/>
              </a:lnSpc>
              <a:spcBef>
                <a:spcPts val="0"/>
              </a:spcBef>
              <a:spcAft>
                <a:spcPts val="0"/>
              </a:spcAft>
              <a:buClrTx/>
              <a:buSzTx/>
              <a:buFont typeface="Arial" pitchFamily="34" charset="0"/>
              <a:buNone/>
              <a:tabLst/>
              <a:defRPr/>
            </a:pPr>
            <a:r>
              <a:rPr lang="en-US" sz="1600" b="1" dirty="0" smtClean="0"/>
              <a:t>Notes</a:t>
            </a:r>
          </a:p>
          <a:p>
            <a:pPr marL="0" indent="0">
              <a:buFont typeface="Arial" pitchFamily="34" charset="0"/>
              <a:buNone/>
            </a:pPr>
            <a:endParaRPr lang="en-US" dirty="0" smtClean="0"/>
          </a:p>
          <a:p>
            <a:endParaRPr lang="en-US" dirty="0" smtClean="0"/>
          </a:p>
        </p:txBody>
      </p:sp>
      <p:sp>
        <p:nvSpPr>
          <p:cNvPr id="4" name="Slide Number Placeholder 3"/>
          <p:cNvSpPr>
            <a:spLocks noGrp="1"/>
          </p:cNvSpPr>
          <p:nvPr>
            <p:ph type="sldNum" sz="quarter" idx="10"/>
          </p:nvPr>
        </p:nvSpPr>
        <p:spPr/>
        <p:txBody>
          <a:bodyPr/>
          <a:lstStyle/>
          <a:p>
            <a:fld id="{8B263312-38AA-4E1E-B2B5-0F8F122B24FE}" type="slidenum">
              <a:rPr lang="en-US" smtClean="0"/>
              <a:pPr/>
              <a:t>23</a:t>
            </a:fld>
            <a:endParaRPr lang="en-US" dirty="0"/>
          </a:p>
        </p:txBody>
      </p:sp>
    </p:spTree>
    <p:extLst>
      <p:ext uri="{BB962C8B-B14F-4D97-AF65-F5344CB8AC3E}">
        <p14:creationId xmlns:p14="http://schemas.microsoft.com/office/powerpoint/2010/main" val="237868944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Slide Objective</a:t>
            </a:r>
          </a:p>
          <a:p>
            <a:r>
              <a:rPr lang="en-US" b="0" dirty="0" smtClean="0"/>
              <a:t>Introduce Shared Access Signatures</a:t>
            </a:r>
          </a:p>
          <a:p>
            <a:endParaRPr lang="en-US" b="0" dirty="0" smtClean="0"/>
          </a:p>
          <a:p>
            <a:r>
              <a:rPr lang="en-US" b="1" dirty="0" smtClean="0"/>
              <a:t>Speaker Notes</a:t>
            </a:r>
          </a:p>
          <a:p>
            <a:pPr marL="171450" indent="-171450">
              <a:buFont typeface="Arial" pitchFamily="34" charset="0"/>
              <a:buChar char="•"/>
            </a:pPr>
            <a:r>
              <a:rPr lang="en-NZ" dirty="0" smtClean="0"/>
              <a:t>Shared Access Signatures provide access rights to containers and blobs at a more granular level than by simply setting a container’s permissions</a:t>
            </a:r>
          </a:p>
          <a:p>
            <a:pPr marL="384431" lvl="1" indent="-171450">
              <a:buFont typeface="Arial" pitchFamily="34" charset="0"/>
              <a:buChar char="•"/>
            </a:pPr>
            <a:r>
              <a:rPr lang="en-NZ" dirty="0" smtClean="0"/>
              <a:t>Grant users access to a specific blob or to any blob within a specified container for a specified period of time. </a:t>
            </a:r>
          </a:p>
          <a:p>
            <a:pPr marL="384431" lvl="1" indent="-171450">
              <a:buFont typeface="Arial" pitchFamily="34" charset="0"/>
              <a:buChar char="•"/>
            </a:pPr>
            <a:r>
              <a:rPr lang="en-NZ" dirty="0" smtClean="0"/>
              <a:t>Specify what operations a user may perform on a blob that's accessible via a Shared Access Signature. </a:t>
            </a:r>
          </a:p>
          <a:p>
            <a:pPr marL="384431" lvl="1" indent="-171450">
              <a:buFont typeface="Arial" pitchFamily="34" charset="0"/>
              <a:buChar char="•"/>
            </a:pPr>
            <a:endParaRPr lang="en-NZ" baseline="0" dirty="0" smtClean="0"/>
          </a:p>
          <a:p>
            <a:pPr marL="171450" lvl="0" indent="-171450">
              <a:buFont typeface="Arial" pitchFamily="34" charset="0"/>
              <a:buChar char="•"/>
            </a:pPr>
            <a:r>
              <a:rPr lang="en-NZ" baseline="0" dirty="0" smtClean="0"/>
              <a:t>Use HTTPS to protect the signature (it is like a short dated password)</a:t>
            </a:r>
          </a:p>
          <a:p>
            <a:pPr marL="171450" lvl="0" indent="-171450">
              <a:buFont typeface="Arial" pitchFamily="34" charset="0"/>
              <a:buChar char="•"/>
            </a:pPr>
            <a:endParaRPr lang="en-NZ" baseline="0" dirty="0" smtClean="0"/>
          </a:p>
          <a:p>
            <a:pPr marL="171450" lvl="0" indent="-171450">
              <a:buFont typeface="Arial" pitchFamily="34" charset="0"/>
              <a:buChar char="•"/>
            </a:pPr>
            <a:r>
              <a:rPr lang="en-NZ" baseline="0" dirty="0" smtClean="0"/>
              <a:t>Two approaches</a:t>
            </a:r>
          </a:p>
          <a:p>
            <a:pPr marL="384431" lvl="1" indent="-171450">
              <a:buFont typeface="Arial" pitchFamily="34" charset="0"/>
              <a:buChar char="•"/>
            </a:pPr>
            <a:r>
              <a:rPr lang="en-NZ" baseline="0" dirty="0" smtClean="0"/>
              <a:t>Ad-hoc</a:t>
            </a:r>
            <a:br>
              <a:rPr lang="en-NZ" baseline="0" dirty="0" smtClean="0"/>
            </a:br>
            <a:r>
              <a:rPr lang="en-NZ" baseline="0" dirty="0" smtClean="0"/>
              <a:t>Use for very short dated single use scenarios</a:t>
            </a:r>
          </a:p>
          <a:p>
            <a:pPr marL="384431" lvl="1" indent="-171450">
              <a:buFont typeface="Arial" pitchFamily="34" charset="0"/>
              <a:buChar char="•"/>
            </a:pPr>
            <a:r>
              <a:rPr lang="en-NZ" baseline="0" dirty="0" smtClean="0"/>
              <a:t>Policy based</a:t>
            </a:r>
            <a:br>
              <a:rPr lang="en-NZ" baseline="0" dirty="0" smtClean="0"/>
            </a:br>
            <a:r>
              <a:rPr lang="en-NZ" baseline="0" dirty="0" smtClean="0"/>
              <a:t>Use for longer dated revocable permission sets</a:t>
            </a:r>
          </a:p>
          <a:p>
            <a:pPr marL="384431" lvl="1" indent="-171450">
              <a:buFont typeface="Arial" pitchFamily="34" charset="0"/>
              <a:buChar char="•"/>
            </a:pPr>
            <a:endParaRPr lang="en-NZ" baseline="0" dirty="0" smtClean="0"/>
          </a:p>
          <a:p>
            <a:pPr marL="171450" lvl="0" indent="-171450">
              <a:buFont typeface="Arial" pitchFamily="34" charset="0"/>
              <a:buChar char="•"/>
            </a:pPr>
            <a:r>
              <a:rPr lang="en-NZ" baseline="0" dirty="0" smtClean="0"/>
              <a:t>Always endeavour to use Least Permission set possible</a:t>
            </a:r>
            <a:endParaRPr lang="en-US" baseline="0" dirty="0" smtClean="0"/>
          </a:p>
          <a:p>
            <a:pPr marL="171450" indent="-171450">
              <a:buFont typeface="Arial" pitchFamily="34" charset="0"/>
              <a:buChar char="•"/>
            </a:pPr>
            <a:endParaRPr lang="en-US" b="1" baseline="0" dirty="0" smtClean="0"/>
          </a:p>
          <a:p>
            <a:r>
              <a:rPr lang="en-US" b="1" baseline="0" dirty="0" smtClean="0"/>
              <a:t>Notes</a:t>
            </a:r>
          </a:p>
          <a:p>
            <a:r>
              <a:rPr lang="en-US" dirty="0" smtClean="0"/>
              <a:t>http://msdn.microsoft.com/en-us/library/ee395415.aspx</a:t>
            </a:r>
            <a:endParaRPr lang="en-NZ"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24</a:t>
            </a:fld>
            <a:endParaRPr lang="en-US" dirty="0"/>
          </a:p>
        </p:txBody>
      </p:sp>
    </p:spTree>
    <p:extLst>
      <p:ext uri="{BB962C8B-B14F-4D97-AF65-F5344CB8AC3E}">
        <p14:creationId xmlns:p14="http://schemas.microsoft.com/office/powerpoint/2010/main" val="306065653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Slide Objective</a:t>
            </a:r>
          </a:p>
          <a:p>
            <a:r>
              <a:rPr lang="en-US" b="0" dirty="0" smtClean="0"/>
              <a:t>Understand Ad-Hoc Shared Access signatures</a:t>
            </a:r>
          </a:p>
          <a:p>
            <a:endParaRPr lang="en-US" b="0" dirty="0" smtClean="0"/>
          </a:p>
          <a:p>
            <a:r>
              <a:rPr lang="en-US" b="1" dirty="0" smtClean="0"/>
              <a:t>Speaker Notes</a:t>
            </a:r>
          </a:p>
          <a:p>
            <a:pPr marL="384431" lvl="1" indent="-171450">
              <a:buFont typeface="Arial" pitchFamily="34" charset="0"/>
              <a:buChar char="•"/>
            </a:pPr>
            <a:r>
              <a:rPr lang="en-NZ" baseline="0" dirty="0" smtClean="0"/>
              <a:t>Ad-hoc</a:t>
            </a:r>
            <a:br>
              <a:rPr lang="en-NZ" baseline="0" dirty="0" smtClean="0"/>
            </a:br>
            <a:r>
              <a:rPr lang="en-NZ" baseline="0" dirty="0" smtClean="0"/>
              <a:t>Use for very short dated single use scenarios</a:t>
            </a:r>
          </a:p>
          <a:p>
            <a:pPr marL="384431" lvl="1" indent="-171450">
              <a:buFont typeface="Arial" pitchFamily="34" charset="0"/>
              <a:buChar char="•"/>
            </a:pPr>
            <a:r>
              <a:rPr lang="en-NZ" baseline="0" dirty="0" smtClean="0"/>
              <a:t>Include all permissions and expiry in the signed URL</a:t>
            </a:r>
          </a:p>
          <a:p>
            <a:pPr marL="499520" lvl="2" indent="-171450">
              <a:buFont typeface="Arial" pitchFamily="34" charset="0"/>
              <a:buChar char="•"/>
            </a:pPr>
            <a:r>
              <a:rPr lang="en-NZ" baseline="0" dirty="0" smtClean="0"/>
              <a:t>Can only revoke by deleting the blob or waiting for expiry</a:t>
            </a:r>
          </a:p>
          <a:p>
            <a:pPr marL="499520" lvl="2" indent="-171450">
              <a:buFont typeface="Arial" pitchFamily="34" charset="0"/>
              <a:buChar char="•"/>
            </a:pPr>
            <a:r>
              <a:rPr lang="en-NZ" baseline="0" dirty="0" smtClean="0"/>
              <a:t>Use very short dated URLs</a:t>
            </a:r>
          </a:p>
          <a:p>
            <a:pPr marL="171450" indent="-171450">
              <a:buFont typeface="Arial" pitchFamily="34" charset="0"/>
              <a:buChar char="•"/>
            </a:pPr>
            <a:endParaRPr lang="en-US" b="1" baseline="0" dirty="0" smtClean="0"/>
          </a:p>
          <a:p>
            <a:r>
              <a:rPr lang="en-US" b="1" baseline="0" dirty="0" smtClean="0"/>
              <a:t>Notes</a:t>
            </a:r>
          </a:p>
          <a:p>
            <a:r>
              <a:rPr lang="en-US" dirty="0" smtClean="0"/>
              <a:t>http://msdn.microsoft.com/en-us/library/ee395415.aspx</a:t>
            </a:r>
            <a:endParaRPr lang="en-NZ" dirty="0" smtClean="0"/>
          </a:p>
          <a:p>
            <a:endParaRPr lang="en-NZ"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25</a:t>
            </a:fld>
            <a:endParaRPr lang="en-US" dirty="0"/>
          </a:p>
        </p:txBody>
      </p:sp>
    </p:spTree>
    <p:extLst>
      <p:ext uri="{BB962C8B-B14F-4D97-AF65-F5344CB8AC3E}">
        <p14:creationId xmlns:p14="http://schemas.microsoft.com/office/powerpoint/2010/main" val="77780310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Slide Objective</a:t>
            </a:r>
          </a:p>
          <a:p>
            <a:r>
              <a:rPr lang="en-US" b="0" dirty="0" smtClean="0"/>
              <a:t>Understand Ad-Hoc Shared Access signatures</a:t>
            </a:r>
          </a:p>
          <a:p>
            <a:endParaRPr lang="en-US" b="0" dirty="0" smtClean="0"/>
          </a:p>
          <a:p>
            <a:r>
              <a:rPr lang="en-US" b="1" dirty="0" smtClean="0"/>
              <a:t>Speaker Notes</a:t>
            </a:r>
          </a:p>
          <a:p>
            <a:pPr marL="384431" lvl="1" indent="-171450">
              <a:buFont typeface="Arial" pitchFamily="34" charset="0"/>
              <a:buChar char="•"/>
            </a:pPr>
            <a:r>
              <a:rPr lang="en-NZ" baseline="0" dirty="0" smtClean="0"/>
              <a:t>Policy Based</a:t>
            </a:r>
          </a:p>
          <a:p>
            <a:pPr marL="384431" lvl="1" indent="-171450">
              <a:buFont typeface="Arial" pitchFamily="34" charset="0"/>
              <a:buChar char="•"/>
            </a:pPr>
            <a:r>
              <a:rPr lang="en-NZ" baseline="0" dirty="0" smtClean="0"/>
              <a:t>Points to a Container level policy</a:t>
            </a:r>
          </a:p>
          <a:p>
            <a:pPr marL="384431" lvl="1" indent="-171450">
              <a:buFont typeface="Arial" pitchFamily="34" charset="0"/>
              <a:buChar char="•"/>
            </a:pPr>
            <a:r>
              <a:rPr lang="en-NZ" baseline="0" dirty="0" smtClean="0"/>
              <a:t>User where want a longer dated permission with ability to revoke</a:t>
            </a:r>
          </a:p>
          <a:p>
            <a:pPr marL="384431" lvl="1" indent="-171450">
              <a:buFont typeface="Arial" pitchFamily="34" charset="0"/>
              <a:buChar char="•"/>
            </a:pPr>
            <a:r>
              <a:rPr lang="en-NZ" baseline="0" dirty="0" smtClean="0"/>
              <a:t>Include all permissions and expiry in the signed URL</a:t>
            </a:r>
          </a:p>
          <a:p>
            <a:pPr marL="499520" lvl="2" indent="-171450">
              <a:buFont typeface="Arial" pitchFamily="34" charset="0"/>
              <a:buChar char="•"/>
            </a:pPr>
            <a:r>
              <a:rPr lang="en-NZ" baseline="0" dirty="0" smtClean="0"/>
              <a:t>Can only revoke by deleting the blob or waiting for expiry</a:t>
            </a:r>
          </a:p>
          <a:p>
            <a:pPr marL="499520" lvl="2" indent="-171450">
              <a:buFont typeface="Arial" pitchFamily="34" charset="0"/>
              <a:buChar char="•"/>
            </a:pPr>
            <a:r>
              <a:rPr lang="en-NZ" baseline="0" dirty="0" smtClean="0"/>
              <a:t>Use very short dated URLs</a:t>
            </a:r>
          </a:p>
          <a:p>
            <a:pPr marL="171450" indent="-171450">
              <a:buFont typeface="Arial" pitchFamily="34" charset="0"/>
              <a:buChar char="•"/>
            </a:pPr>
            <a:endParaRPr lang="en-US" b="1" baseline="0" dirty="0" smtClean="0"/>
          </a:p>
          <a:p>
            <a:r>
              <a:rPr lang="en-US" b="1" baseline="0" dirty="0" smtClean="0"/>
              <a:t>Notes</a:t>
            </a:r>
          </a:p>
          <a:p>
            <a:r>
              <a:rPr lang="en-US" dirty="0" smtClean="0"/>
              <a:t>http://msdn.microsoft.com/en-us/library/ee395415.aspx</a:t>
            </a:r>
            <a:endParaRPr lang="en-NZ" dirty="0" smtClean="0"/>
          </a:p>
          <a:p>
            <a:endParaRPr lang="en-NZ"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26</a:t>
            </a:fld>
            <a:endParaRPr lang="en-US" dirty="0"/>
          </a:p>
        </p:txBody>
      </p:sp>
    </p:spTree>
    <p:extLst>
      <p:ext uri="{BB962C8B-B14F-4D97-AF65-F5344CB8AC3E}">
        <p14:creationId xmlns:p14="http://schemas.microsoft.com/office/powerpoint/2010/main" val="299791963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Slide Objectives</a:t>
            </a:r>
          </a:p>
          <a:p>
            <a:pPr marL="171450" indent="-171450">
              <a:buFont typeface="Arial" pitchFamily="34" charset="0"/>
              <a:buChar char="•"/>
            </a:pPr>
            <a:r>
              <a:rPr lang="en-US" b="0" dirty="0" smtClean="0"/>
              <a:t>Understand basic concept of a CDN</a:t>
            </a:r>
          </a:p>
          <a:p>
            <a:pPr marL="171450" indent="-171450">
              <a:buFont typeface="Arial" pitchFamily="34" charset="0"/>
              <a:buChar char="•"/>
            </a:pPr>
            <a:r>
              <a:rPr lang="en-US" b="0" dirty="0" smtClean="0"/>
              <a:t>Understand at a high level how Windows Azure CDN works</a:t>
            </a:r>
          </a:p>
          <a:p>
            <a:endParaRPr lang="en-US" dirty="0" smtClean="0"/>
          </a:p>
          <a:p>
            <a:r>
              <a:rPr lang="en-US" b="1" dirty="0" smtClean="0"/>
              <a:t>Speaker Notes</a:t>
            </a:r>
          </a:p>
          <a:p>
            <a:pPr marL="171450" indent="-171450">
              <a:buFont typeface="Arial" pitchFamily="34" charset="0"/>
              <a:buChar char="•"/>
            </a:pPr>
            <a:r>
              <a:rPr lang="en-US" baseline="0" dirty="0" smtClean="0"/>
              <a:t>The Windows Azure CDN provides edge nodes around the world</a:t>
            </a:r>
          </a:p>
          <a:p>
            <a:pPr marL="171450" indent="-171450">
              <a:buFont typeface="Arial" pitchFamily="34" charset="0"/>
              <a:buChar char="•"/>
            </a:pPr>
            <a:r>
              <a:rPr lang="en-US" baseline="0" dirty="0" smtClean="0"/>
              <a:t>Data stored in CDN enabled storage accounts is retrieved from the origin storage container and cached at each edge node in a lazy load fashion</a:t>
            </a:r>
          </a:p>
          <a:p>
            <a:pPr marL="171450" indent="-171450">
              <a:buFont typeface="Arial" pitchFamily="34" charset="0"/>
              <a:buChar char="•"/>
            </a:pPr>
            <a:r>
              <a:rPr lang="en-US" baseline="0" dirty="0" smtClean="0"/>
              <a:t>Windows Azure Customers have control over how long data is cached for.</a:t>
            </a:r>
          </a:p>
          <a:p>
            <a:pPr marL="171450" indent="-171450">
              <a:buFont typeface="Arial" pitchFamily="34" charset="0"/>
              <a:buChar char="•"/>
            </a:pPr>
            <a:r>
              <a:rPr lang="en-NZ" dirty="0" smtClean="0"/>
              <a:t>Windows Azure CDN has 18 locations globally (United States, Europe, Asia, Australia and South America) and continues to expand</a:t>
            </a:r>
          </a:p>
          <a:p>
            <a:pPr marL="171450" indent="-171450">
              <a:buFont typeface="Arial" pitchFamily="34" charset="0"/>
              <a:buChar char="•"/>
            </a:pPr>
            <a:r>
              <a:rPr lang="en-NZ" dirty="0" smtClean="0"/>
              <a:t>The benefit of using a CDN is better performance and user experience for users who are farther from the source of the content stored in the Windows Azure Blob service. </a:t>
            </a:r>
          </a:p>
          <a:p>
            <a:pPr marL="171450" indent="-171450">
              <a:buFont typeface="Arial" pitchFamily="34" charset="0"/>
              <a:buChar char="•"/>
            </a:pPr>
            <a:r>
              <a:rPr lang="en-NZ" dirty="0" smtClean="0"/>
              <a:t>Windows Azure CDN provides worldwide high-bandwidth access to serve content for popular events.</a:t>
            </a:r>
            <a:endParaRPr lang="en-US" baseline="0" dirty="0" smtClean="0"/>
          </a:p>
          <a:p>
            <a:pPr marL="0" indent="0">
              <a:buFont typeface="Arial" pitchFamily="34" charset="0"/>
              <a:buNone/>
            </a:pPr>
            <a:endParaRPr lang="en-US" baseline="0" dirty="0" smtClean="0"/>
          </a:p>
          <a:p>
            <a:pPr marL="0" indent="0">
              <a:buFont typeface="Arial" pitchFamily="34" charset="0"/>
              <a:buNone/>
            </a:pPr>
            <a:r>
              <a:rPr lang="en-US" b="1" baseline="0" dirty="0" smtClean="0"/>
              <a:t>Notes</a:t>
            </a:r>
          </a:p>
          <a:p>
            <a:r>
              <a:rPr lang="en-US" dirty="0" smtClean="0"/>
              <a:t>http://blogs.msdn.com/b/windowsazure/archive/2009/11/05/introducing-the-windows-azure-content-delivery-network.aspx</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97F3309C-40B0-400F-9DDF-37D5F192F07E}" type="slidenum">
              <a:rPr lang="en-US" smtClean="0"/>
              <a:pPr/>
              <a:t>27</a:t>
            </a:fld>
            <a:endParaRPr lang="en-US" dirty="0"/>
          </a:p>
        </p:txBody>
      </p:sp>
    </p:spTree>
    <p:extLst>
      <p:ext uri="{BB962C8B-B14F-4D97-AF65-F5344CB8AC3E}">
        <p14:creationId xmlns:p14="http://schemas.microsoft.com/office/powerpoint/2010/main" val="102940890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buFont typeface="Arial" pitchFamily="34" charset="0"/>
              <a:buNone/>
            </a:pPr>
            <a:r>
              <a:rPr lang="en-US" b="1" dirty="0" smtClean="0"/>
              <a:t>Slide Objective</a:t>
            </a:r>
          </a:p>
          <a:p>
            <a:pPr marL="171450" indent="-171450">
              <a:buFont typeface="Arial" pitchFamily="34" charset="0"/>
              <a:buChar char="•"/>
            </a:pPr>
            <a:r>
              <a:rPr lang="en-US" dirty="0" smtClean="0"/>
              <a:t>Understand</a:t>
            </a:r>
            <a:r>
              <a:rPr lang="en-US" baseline="0" dirty="0" smtClean="0"/>
              <a:t> how to enable CDN</a:t>
            </a:r>
          </a:p>
          <a:p>
            <a:pPr marL="0" indent="0">
              <a:buFont typeface="Arial" pitchFamily="34" charset="0"/>
              <a:buNone/>
            </a:pPr>
            <a:endParaRPr lang="en-US" baseline="0" dirty="0" smtClean="0"/>
          </a:p>
          <a:p>
            <a:pPr marL="0" marR="0" indent="0" algn="l" defTabSz="685864" rtl="0" eaLnBrk="1" fontAlgn="auto" latinLnBrk="0" hangingPunct="1">
              <a:lnSpc>
                <a:spcPct val="90000"/>
              </a:lnSpc>
              <a:spcBef>
                <a:spcPts val="0"/>
              </a:spcBef>
              <a:spcAft>
                <a:spcPts val="250"/>
              </a:spcAft>
              <a:buClrTx/>
              <a:buSzTx/>
              <a:buFont typeface="Arial" pitchFamily="34" charset="0"/>
              <a:buNone/>
              <a:tabLst/>
              <a:defRPr/>
            </a:pPr>
            <a:r>
              <a:rPr lang="en-US" sz="1600" b="1" dirty="0" smtClean="0"/>
              <a:t>VALUE PROP</a:t>
            </a:r>
          </a:p>
          <a:p>
            <a:pPr marL="0" indent="0">
              <a:buFont typeface="Arial" pitchFamily="34" charset="0"/>
              <a:buNone/>
            </a:pPr>
            <a:r>
              <a:rPr lang="en-US" i="1" dirty="0" smtClean="0"/>
              <a:t>The Windows Azure Content Delivery Network (CDN) offers developers a global solution for delivering high-bandwidth content that's hosted in Windows Azure.</a:t>
            </a:r>
            <a:endParaRPr lang="en-US" i="1" baseline="0" dirty="0" smtClean="0"/>
          </a:p>
          <a:p>
            <a:pPr marL="0" indent="0">
              <a:buFont typeface="Arial" pitchFamily="34" charset="0"/>
              <a:buNone/>
            </a:pPr>
            <a:endParaRPr lang="en-US" baseline="0" dirty="0" smtClean="0"/>
          </a:p>
          <a:p>
            <a:pPr marL="0" indent="0">
              <a:buFont typeface="Arial" pitchFamily="34" charset="0"/>
              <a:buNone/>
            </a:pPr>
            <a:r>
              <a:rPr lang="en-US" b="1" baseline="0" dirty="0" smtClean="0"/>
              <a:t>Speaking notes</a:t>
            </a:r>
          </a:p>
          <a:p>
            <a:pPr marL="285750" indent="-285750">
              <a:buFont typeface="Arial" panose="020B0604020202020204" pitchFamily="34" charset="0"/>
              <a:buChar char="•"/>
            </a:pPr>
            <a:r>
              <a:rPr lang="en-US" dirty="0" smtClean="0"/>
              <a:t>Log into the </a:t>
            </a:r>
            <a:r>
              <a:rPr lang="en-US" dirty="0" smtClean="0">
                <a:hlinkClick r:id="rId3"/>
              </a:rPr>
              <a:t>Windows Azure Platform Management Portal</a:t>
            </a:r>
            <a:r>
              <a:rPr lang="en-US" dirty="0" smtClean="0"/>
              <a:t>.</a:t>
            </a:r>
          </a:p>
          <a:p>
            <a:pPr marL="285750" indent="-285750">
              <a:buFont typeface="Arial" panose="020B0604020202020204" pitchFamily="34" charset="0"/>
              <a:buChar char="•"/>
            </a:pPr>
            <a:r>
              <a:rPr lang="en-US" dirty="0" smtClean="0"/>
              <a:t>In the navigation pane, click </a:t>
            </a:r>
            <a:r>
              <a:rPr lang="en-US" b="1" dirty="0" smtClean="0"/>
              <a:t>Hosted Services, Storage Accounts &amp; CDN</a:t>
            </a:r>
            <a:r>
              <a:rPr lang="en-US" dirty="0" smtClean="0"/>
              <a:t>.</a:t>
            </a:r>
          </a:p>
          <a:p>
            <a:pPr marL="285750" indent="-285750">
              <a:buFont typeface="Arial" panose="020B0604020202020204" pitchFamily="34" charset="0"/>
              <a:buChar char="•"/>
            </a:pPr>
            <a:r>
              <a:rPr lang="en-US" dirty="0" smtClean="0"/>
              <a:t>In the upper portion of the navigation pane, click </a:t>
            </a:r>
            <a:r>
              <a:rPr lang="en-US" b="1" dirty="0" smtClean="0"/>
              <a:t>CDN</a:t>
            </a:r>
            <a:r>
              <a:rPr lang="en-US" dirty="0" smtClean="0"/>
              <a:t>.</a:t>
            </a:r>
          </a:p>
          <a:p>
            <a:pPr marL="285750" indent="-285750">
              <a:buFont typeface="Arial" panose="020B0604020202020204" pitchFamily="34" charset="0"/>
              <a:buChar char="•"/>
            </a:pPr>
            <a:r>
              <a:rPr lang="en-US" dirty="0" smtClean="0"/>
              <a:t>On the ribbon, click </a:t>
            </a:r>
            <a:r>
              <a:rPr lang="en-US" b="1" dirty="0" smtClean="0"/>
              <a:t>New Endpoint</a:t>
            </a:r>
            <a:r>
              <a:rPr lang="en-US" dirty="0" smtClean="0"/>
              <a:t>. This will open the </a:t>
            </a:r>
            <a:r>
              <a:rPr lang="en-US" b="1" dirty="0" smtClean="0"/>
              <a:t>Create a New CDN Endpoint</a:t>
            </a:r>
            <a:r>
              <a:rPr lang="en-US" dirty="0" smtClean="0"/>
              <a:t> window.</a:t>
            </a:r>
          </a:p>
          <a:p>
            <a:pPr marL="285750" indent="-285750">
              <a:buFont typeface="Arial" panose="020B0604020202020204" pitchFamily="34" charset="0"/>
              <a:buChar char="•"/>
            </a:pPr>
            <a:r>
              <a:rPr lang="en-US" dirty="0" smtClean="0"/>
              <a:t>On the </a:t>
            </a:r>
            <a:r>
              <a:rPr lang="en-US" b="1" dirty="0" smtClean="0"/>
              <a:t>Create a New CDN Endpoint</a:t>
            </a:r>
            <a:r>
              <a:rPr lang="en-US" dirty="0" smtClean="0"/>
              <a:t> window select a subscription from the </a:t>
            </a:r>
            <a:r>
              <a:rPr lang="en-US" b="1" dirty="0" smtClean="0"/>
              <a:t>Choose a Subscription</a:t>
            </a:r>
            <a:r>
              <a:rPr lang="en-US" dirty="0" smtClean="0"/>
              <a:t> dropdown on which to enable CDN.</a:t>
            </a:r>
          </a:p>
          <a:p>
            <a:pPr marL="285750" indent="-285750">
              <a:buFont typeface="Arial" panose="020B0604020202020204" pitchFamily="34" charset="0"/>
              <a:buChar char="•"/>
            </a:pPr>
            <a:r>
              <a:rPr lang="en-US" dirty="0" smtClean="0"/>
              <a:t>Select the source of the CDN content from the </a:t>
            </a:r>
            <a:r>
              <a:rPr lang="en-US" b="1" dirty="0" smtClean="0"/>
              <a:t>Chose a content provider</a:t>
            </a:r>
            <a:r>
              <a:rPr lang="en-US" dirty="0" smtClean="0"/>
              <a:t> dropdown.</a:t>
            </a:r>
          </a:p>
          <a:p>
            <a:pPr marL="285750" indent="-285750">
              <a:buFont typeface="Arial" panose="020B0604020202020204" pitchFamily="34" charset="0"/>
              <a:buChar char="•"/>
            </a:pPr>
            <a:r>
              <a:rPr lang="en-US" dirty="0" smtClean="0"/>
              <a:t>If you need to use HTTPS connections check </a:t>
            </a:r>
            <a:r>
              <a:rPr lang="en-US" b="1" dirty="0" smtClean="0"/>
              <a:t>HTTPS</a:t>
            </a:r>
            <a:r>
              <a:rPr lang="en-US" dirty="0" smtClean="0"/>
              <a:t>. </a:t>
            </a:r>
          </a:p>
          <a:p>
            <a:pPr marL="285750" indent="-285750">
              <a:buFont typeface="Arial" panose="020B0604020202020204" pitchFamily="34" charset="0"/>
              <a:buChar char="•"/>
            </a:pPr>
            <a:r>
              <a:rPr lang="en-US" dirty="0" smtClean="0"/>
              <a:t>If you are caching content from a hosted service and you are using query strings to specify the content to be retrieved, check </a:t>
            </a:r>
            <a:r>
              <a:rPr lang="en-US" b="1" dirty="0" smtClean="0"/>
              <a:t>Query Strings</a:t>
            </a:r>
            <a:r>
              <a:rPr lang="en-US" dirty="0" smtClean="0"/>
              <a:t>. </a:t>
            </a:r>
          </a:p>
          <a:p>
            <a:pPr marL="285750" indent="-285750">
              <a:buFont typeface="Arial" panose="020B0604020202020204" pitchFamily="34" charset="0"/>
              <a:buChar char="•"/>
            </a:pPr>
            <a:r>
              <a:rPr lang="en-US" dirty="0" smtClean="0"/>
              <a:t>Click </a:t>
            </a:r>
            <a:r>
              <a:rPr lang="en-US" b="1" dirty="0" smtClean="0"/>
              <a:t>Create</a:t>
            </a:r>
            <a:r>
              <a:rPr lang="en-US" dirty="0" smtClean="0"/>
              <a:t>.</a:t>
            </a:r>
          </a:p>
          <a:p>
            <a:pPr marL="0" indent="0">
              <a:buFont typeface="Arial" pitchFamily="34" charset="0"/>
              <a:buNone/>
            </a:pPr>
            <a:endParaRPr lang="en-US" dirty="0" smtClean="0"/>
          </a:p>
          <a:p>
            <a:pPr marL="0" marR="0" indent="0" algn="l" defTabSz="1218987" rtl="0" eaLnBrk="1" fontAlgn="auto" latinLnBrk="0" hangingPunct="1">
              <a:lnSpc>
                <a:spcPct val="100000"/>
              </a:lnSpc>
              <a:spcBef>
                <a:spcPts val="0"/>
              </a:spcBef>
              <a:spcAft>
                <a:spcPts val="0"/>
              </a:spcAft>
              <a:buClrTx/>
              <a:buSzTx/>
              <a:buFont typeface="Arial" pitchFamily="34" charset="0"/>
              <a:buNone/>
              <a:tabLst/>
              <a:defRPr/>
            </a:pPr>
            <a:r>
              <a:rPr lang="en-US" sz="1600" b="1" dirty="0" smtClean="0"/>
              <a:t>Notes</a:t>
            </a:r>
          </a:p>
          <a:p>
            <a:pPr marL="0" indent="0">
              <a:buFont typeface="Arial" pitchFamily="34" charset="0"/>
              <a:buNone/>
            </a:pPr>
            <a:r>
              <a:rPr lang="en-US" dirty="0" smtClean="0"/>
              <a:t>The content source URL will display </a:t>
            </a:r>
            <a:r>
              <a:rPr lang="en-US" b="1" dirty="0" smtClean="0"/>
              <a:t>Source URL for the CDN Endpoint</a:t>
            </a:r>
            <a:r>
              <a:rPr lang="en-US" dirty="0" smtClean="0"/>
              <a:t>. This is the URL from which the CDN will retrieve the cached content.</a:t>
            </a:r>
            <a:endParaRPr lang="en-US" dirty="0" smtClean="0"/>
          </a:p>
          <a:p>
            <a:endParaRPr lang="en-US" dirty="0" smtClean="0"/>
          </a:p>
          <a:p>
            <a:r>
              <a:rPr lang="en-US" dirty="0" smtClean="0"/>
              <a:t>Once you enable CDN access to a storage account or hosted service, all publicly available objects are eligible for CDN edge caching.</a:t>
            </a:r>
          </a:p>
          <a:p>
            <a:r>
              <a:rPr lang="en-US" dirty="0" smtClean="0"/>
              <a:t>If you modify an object that is currently cached in the CDN, the new content will not be available via the CDN until the CDN refreshes its content when the cached content time-to-live period expires.</a:t>
            </a:r>
          </a:p>
          <a:p>
            <a:pPr marL="0" marR="0" indent="0" algn="l" defTabSz="914363" rtl="0" eaLnBrk="1" fontAlgn="auto" latinLnBrk="0" hangingPunct="1">
              <a:lnSpc>
                <a:spcPct val="90000"/>
              </a:lnSpc>
              <a:spcBef>
                <a:spcPts val="0"/>
              </a:spcBef>
              <a:spcAft>
                <a:spcPts val="333"/>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8B263312-38AA-4E1E-B2B5-0F8F122B24FE}" type="slidenum">
              <a:rPr lang="en-US" smtClean="0"/>
              <a:pPr/>
              <a:t>28</a:t>
            </a:fld>
            <a:endParaRPr lang="en-US" dirty="0"/>
          </a:p>
        </p:txBody>
      </p:sp>
    </p:spTree>
    <p:extLst>
      <p:ext uri="{BB962C8B-B14F-4D97-AF65-F5344CB8AC3E}">
        <p14:creationId xmlns:p14="http://schemas.microsoft.com/office/powerpoint/2010/main" val="148248139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29</a:t>
            </a:fld>
            <a:endParaRPr lang="en-US" dirty="0"/>
          </a:p>
        </p:txBody>
      </p:sp>
    </p:spTree>
    <p:extLst>
      <p:ext uri="{BB962C8B-B14F-4D97-AF65-F5344CB8AC3E}">
        <p14:creationId xmlns:p14="http://schemas.microsoft.com/office/powerpoint/2010/main" val="41880585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US" sz="1600" b="1" dirty="0" smtClean="0"/>
              <a:t>Slide Objectives:</a:t>
            </a:r>
          </a:p>
          <a:p>
            <a:pPr marL="0" indent="0">
              <a:buFont typeface="Arial" pitchFamily="34" charset="0"/>
              <a:buNone/>
            </a:pPr>
            <a:r>
              <a:rPr lang="en-US" sz="1600" baseline="0" dirty="0" smtClean="0"/>
              <a:t>Define the Windows Azure  storage and the great benefits this service provides</a:t>
            </a:r>
          </a:p>
          <a:p>
            <a:pPr marL="0" indent="0">
              <a:buFont typeface="Arial" pitchFamily="34" charset="0"/>
              <a:buNone/>
            </a:pPr>
            <a:endParaRPr lang="en-US" sz="1600" baseline="0" dirty="0" smtClean="0"/>
          </a:p>
          <a:p>
            <a:pPr marL="0" indent="0">
              <a:buFont typeface="Arial" pitchFamily="34" charset="0"/>
              <a:buNone/>
            </a:pPr>
            <a:r>
              <a:rPr lang="en-US" sz="1600" b="1" baseline="0" dirty="0" smtClean="0"/>
              <a:t>Speaking Points:</a:t>
            </a:r>
          </a:p>
          <a:p>
            <a:pPr marL="0" indent="0">
              <a:buFont typeface="Arial" pitchFamily="34" charset="0"/>
              <a:buNone/>
            </a:pPr>
            <a:r>
              <a:rPr lang="en-US" dirty="0" smtClean="0"/>
              <a:t>The Windows Azure storage services provide storage for binary and text data, messages, and structured data in Windows Azure</a:t>
            </a:r>
          </a:p>
          <a:p>
            <a:pPr marL="0" indent="0">
              <a:buFont typeface="Arial" pitchFamily="34" charset="0"/>
              <a:buNone/>
            </a:pPr>
            <a:endParaRPr lang="en-US" dirty="0" smtClean="0"/>
          </a:p>
          <a:p>
            <a:pPr marL="171450" indent="-171450">
              <a:buFont typeface="Arial" pitchFamily="34" charset="0"/>
              <a:buChar char="•"/>
            </a:pPr>
            <a:r>
              <a:rPr lang="en-US" dirty="0" smtClean="0"/>
              <a:t>Scalable </a:t>
            </a:r>
          </a:p>
          <a:p>
            <a:pPr marL="171450" indent="-171450">
              <a:buFont typeface="Arial" pitchFamily="34" charset="0"/>
              <a:buChar char="•"/>
            </a:pPr>
            <a:r>
              <a:rPr lang="en-US" dirty="0" smtClean="0"/>
              <a:t>Durable</a:t>
            </a:r>
          </a:p>
          <a:p>
            <a:pPr marL="171450" indent="-171450">
              <a:buFont typeface="Arial" pitchFamily="34" charset="0"/>
              <a:buChar char="•"/>
            </a:pPr>
            <a:r>
              <a:rPr lang="en-US" dirty="0" smtClean="0"/>
              <a:t>Available</a:t>
            </a:r>
          </a:p>
          <a:p>
            <a:pPr marL="171450" indent="-171450">
              <a:buFont typeface="Arial" pitchFamily="34" charset="0"/>
              <a:buChar char="•"/>
            </a:pPr>
            <a:r>
              <a:rPr lang="en-US" dirty="0" smtClean="0"/>
              <a:t>Cost</a:t>
            </a:r>
          </a:p>
          <a:p>
            <a:pPr marL="171450" indent="-171450">
              <a:buFont typeface="Arial" pitchFamily="34" charset="0"/>
              <a:buChar char="•"/>
            </a:pPr>
            <a:r>
              <a:rPr lang="en-US" dirty="0" smtClean="0"/>
              <a:t>REST</a:t>
            </a:r>
          </a:p>
          <a:p>
            <a:pPr marL="0" indent="0">
              <a:buFont typeface="Arial" pitchFamily="34" charset="0"/>
              <a:buNone/>
            </a:pPr>
            <a:endParaRPr lang="en-US" sz="1600" baseline="0" dirty="0" smtClean="0"/>
          </a:p>
          <a:p>
            <a:pPr marL="0" indent="0">
              <a:buFont typeface="Arial" pitchFamily="34" charset="0"/>
              <a:buNone/>
            </a:pPr>
            <a:r>
              <a:rPr lang="en-US" dirty="0" smtClean="0"/>
              <a:t>Geo-redundant storage provides the highest level of storage durability by seamlessly replicating your data to a secondary location within the same region</a:t>
            </a:r>
          </a:p>
          <a:p>
            <a:pPr marL="0" indent="0">
              <a:buFont typeface="Arial" pitchFamily="34" charset="0"/>
              <a:buNone/>
            </a:pPr>
            <a:r>
              <a:rPr lang="en-US" dirty="0" smtClean="0"/>
              <a:t>Locally redundant storage provides highly durable and available storage within a single location. </a:t>
            </a:r>
          </a:p>
          <a:p>
            <a:pPr marL="0" indent="0">
              <a:buFont typeface="Arial" pitchFamily="34" charset="0"/>
              <a:buNone/>
            </a:pPr>
            <a:r>
              <a:rPr lang="en-US" dirty="0" smtClean="0"/>
              <a:t>Microsoft monitors the service, provides patches, handles scaling, and does the other work needed to keep the service available.</a:t>
            </a:r>
            <a:endParaRPr lang="en-US" sz="1600" baseline="0" dirty="0" smtClean="0"/>
          </a:p>
          <a:p>
            <a:pPr marL="0" indent="0">
              <a:buFont typeface="Arial" pitchFamily="34" charset="0"/>
              <a:buNone/>
            </a:pPr>
            <a:endParaRPr lang="en-US" sz="1600" baseline="0" dirty="0" smtClean="0"/>
          </a:p>
          <a:p>
            <a:pPr marL="0" indent="0">
              <a:buFont typeface="Arial" pitchFamily="34" charset="0"/>
              <a:buNone/>
            </a:pPr>
            <a:r>
              <a:rPr lang="en-US" sz="1600" b="1" baseline="0" dirty="0" smtClean="0"/>
              <a:t>Notes:</a:t>
            </a:r>
          </a:p>
          <a:p>
            <a:endParaRPr lang="en-US" dirty="0" smtClean="0"/>
          </a:p>
        </p:txBody>
      </p:sp>
      <p:sp>
        <p:nvSpPr>
          <p:cNvPr id="4" name="Slide Number Placeholder 3"/>
          <p:cNvSpPr>
            <a:spLocks noGrp="1"/>
          </p:cNvSpPr>
          <p:nvPr>
            <p:ph type="sldNum" sz="quarter" idx="10"/>
          </p:nvPr>
        </p:nvSpPr>
        <p:spPr/>
        <p:txBody>
          <a:bodyPr/>
          <a:lstStyle/>
          <a:p>
            <a:fld id="{97F3309C-40B0-400F-9DDF-37D5F192F07E}" type="slidenum">
              <a:rPr lang="en-US" smtClean="0"/>
              <a:pPr/>
              <a:t>3</a:t>
            </a:fld>
            <a:endParaRPr lang="en-US" dirty="0"/>
          </a:p>
        </p:txBody>
      </p:sp>
    </p:spTree>
    <p:extLst>
      <p:ext uri="{BB962C8B-B14F-4D97-AF65-F5344CB8AC3E}">
        <p14:creationId xmlns:p14="http://schemas.microsoft.com/office/powerpoint/2010/main" val="332730120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buFont typeface="Arial" pitchFamily="34" charset="0"/>
              <a:buNone/>
            </a:pPr>
            <a:r>
              <a:rPr lang="en-US" b="1" dirty="0" smtClean="0"/>
              <a:t>Slide Objective</a:t>
            </a:r>
          </a:p>
          <a:p>
            <a:pPr marL="171450" indent="-171450">
              <a:buFont typeface="Arial" pitchFamily="34" charset="0"/>
              <a:buChar char="•"/>
            </a:pPr>
            <a:r>
              <a:rPr lang="en-US" dirty="0" smtClean="0"/>
              <a:t>Understand</a:t>
            </a:r>
            <a:r>
              <a:rPr lang="en-US" baseline="0" dirty="0" smtClean="0"/>
              <a:t> Windows Azure Drives</a:t>
            </a:r>
          </a:p>
          <a:p>
            <a:pPr marL="0" indent="0">
              <a:buFont typeface="Arial" pitchFamily="34" charset="0"/>
              <a:buNone/>
            </a:pPr>
            <a:endParaRPr lang="en-US" baseline="0" dirty="0" smtClean="0"/>
          </a:p>
          <a:p>
            <a:pPr marL="0" marR="0" indent="0" algn="l" defTabSz="685864" rtl="0" eaLnBrk="1" fontAlgn="auto" latinLnBrk="0" hangingPunct="1">
              <a:lnSpc>
                <a:spcPct val="90000"/>
              </a:lnSpc>
              <a:spcBef>
                <a:spcPts val="0"/>
              </a:spcBef>
              <a:spcAft>
                <a:spcPts val="250"/>
              </a:spcAft>
              <a:buClrTx/>
              <a:buSzTx/>
              <a:buFont typeface="Arial" pitchFamily="34" charset="0"/>
              <a:buNone/>
              <a:tabLst/>
              <a:defRPr/>
            </a:pPr>
            <a:r>
              <a:rPr lang="en-US" sz="1600" b="1" dirty="0" smtClean="0"/>
              <a:t>VALUE PROP</a:t>
            </a:r>
          </a:p>
          <a:p>
            <a:pPr marL="0" indent="0">
              <a:buFont typeface="Arial" pitchFamily="34" charset="0"/>
              <a:buNone/>
            </a:pPr>
            <a:r>
              <a:rPr lang="en-US" i="1" dirty="0" smtClean="0"/>
              <a:t>A Windows Azure drive acts as a local NTFS volume that is mounted on the server’s file system and that is accessible to code running in a role.</a:t>
            </a:r>
            <a:endParaRPr lang="en-US" i="1" baseline="0" dirty="0" smtClean="0"/>
          </a:p>
          <a:p>
            <a:pPr marL="0" indent="0">
              <a:buFont typeface="Arial" pitchFamily="34" charset="0"/>
              <a:buNone/>
            </a:pPr>
            <a:endParaRPr lang="en-US" baseline="0" dirty="0" smtClean="0"/>
          </a:p>
          <a:p>
            <a:pPr marL="0" indent="0">
              <a:buFont typeface="Arial" pitchFamily="34" charset="0"/>
              <a:buNone/>
            </a:pPr>
            <a:r>
              <a:rPr lang="en-US" b="1" baseline="0" dirty="0" smtClean="0"/>
              <a:t>Speaking notes</a:t>
            </a:r>
          </a:p>
          <a:p>
            <a:pPr marL="285750" indent="-285750">
              <a:buFont typeface="Arial" panose="020B0604020202020204" pitchFamily="34" charset="0"/>
              <a:buChar char="•"/>
            </a:pPr>
            <a:r>
              <a:rPr lang="en-US" dirty="0" smtClean="0"/>
              <a:t>The data written to a Windows Azure drive is stored in a page blob defined within the Windows Azure Blob service, and cached on the local file system. </a:t>
            </a:r>
          </a:p>
          <a:p>
            <a:pPr marL="285750" indent="-285750">
              <a:buFont typeface="Arial" panose="020B0604020202020204" pitchFamily="34" charset="0"/>
              <a:buChar char="•"/>
            </a:pPr>
            <a:r>
              <a:rPr lang="en-US" dirty="0" smtClean="0"/>
              <a:t>The data is maintained even if the role instance is recycled</a:t>
            </a:r>
            <a:r>
              <a:rPr lang="en-US" baseline="0" dirty="0" smtClean="0"/>
              <a:t> </a:t>
            </a:r>
            <a:r>
              <a:rPr lang="en-US" baseline="0" dirty="0" smtClean="0"/>
              <a:t>b</a:t>
            </a:r>
            <a:r>
              <a:rPr lang="en-US" dirty="0" smtClean="0"/>
              <a:t>ecause data written to the drive is stored in a page blob.</a:t>
            </a:r>
            <a:endParaRPr lang="en-US" dirty="0" smtClean="0"/>
          </a:p>
          <a:p>
            <a:pPr marL="285750" indent="-285750">
              <a:buFont typeface="Arial" panose="020B0604020202020204" pitchFamily="34" charset="0"/>
              <a:buChar char="•"/>
            </a:pPr>
            <a:r>
              <a:rPr lang="en-US" dirty="0" smtClean="0"/>
              <a:t>Windows Azure drive can be used to run an application that must maintain state, such as a third-party database application.</a:t>
            </a:r>
          </a:p>
          <a:p>
            <a:pPr marL="285750" indent="-285750">
              <a:buFont typeface="Arial" panose="020B0604020202020204" pitchFamily="34" charset="0"/>
              <a:buChar char="•"/>
            </a:pPr>
            <a:endParaRPr lang="en-US" dirty="0" smtClean="0"/>
          </a:p>
          <a:p>
            <a:pPr marL="285750" indent="-285750">
              <a:buFont typeface="Arial" panose="020B0604020202020204" pitchFamily="34" charset="0"/>
              <a:buChar char="•"/>
            </a:pPr>
            <a:r>
              <a:rPr lang="en-US" dirty="0" smtClean="0"/>
              <a:t>The Windows Azure Managed Library provides the </a:t>
            </a:r>
            <a:r>
              <a:rPr lang="en-US" b="1" dirty="0" err="1" smtClean="0"/>
              <a:t>CloudDrive</a:t>
            </a:r>
            <a:r>
              <a:rPr lang="en-US" dirty="0" smtClean="0"/>
              <a:t> class for mounting and managing Windows Azure drives. </a:t>
            </a:r>
          </a:p>
          <a:p>
            <a:pPr marL="285750" indent="-285750">
              <a:buFont typeface="Arial" panose="020B0604020202020204" pitchFamily="34" charset="0"/>
              <a:buChar char="•"/>
            </a:pPr>
            <a:r>
              <a:rPr lang="en-US" dirty="0" smtClean="0"/>
              <a:t>The </a:t>
            </a:r>
            <a:r>
              <a:rPr lang="en-US" b="1" dirty="0" err="1" smtClean="0"/>
              <a:t>CloudDrive</a:t>
            </a:r>
            <a:r>
              <a:rPr lang="en-US" dirty="0" smtClean="0"/>
              <a:t> class is part of the </a:t>
            </a:r>
            <a:r>
              <a:rPr lang="en-US" b="1" dirty="0" err="1" smtClean="0"/>
              <a:t>Microsoft.WindowsAzure.StorageClient</a:t>
            </a:r>
            <a:r>
              <a:rPr lang="en-US" dirty="0" smtClean="0"/>
              <a:t> namespace.</a:t>
            </a:r>
            <a:endParaRPr lang="en-US" dirty="0" smtClean="0"/>
          </a:p>
          <a:p>
            <a:pPr marL="0" indent="0">
              <a:buFont typeface="Arial" pitchFamily="34" charset="0"/>
              <a:buNone/>
            </a:pPr>
            <a:endParaRPr lang="en-US" dirty="0" smtClean="0"/>
          </a:p>
          <a:p>
            <a:pPr marL="0" marR="0" indent="0" algn="l" defTabSz="1218987" rtl="0" eaLnBrk="1" fontAlgn="auto" latinLnBrk="0" hangingPunct="1">
              <a:lnSpc>
                <a:spcPct val="100000"/>
              </a:lnSpc>
              <a:spcBef>
                <a:spcPts val="0"/>
              </a:spcBef>
              <a:spcAft>
                <a:spcPts val="0"/>
              </a:spcAft>
              <a:buClrTx/>
              <a:buSzTx/>
              <a:buFont typeface="Arial" pitchFamily="34" charset="0"/>
              <a:buNone/>
              <a:tabLst/>
              <a:defRPr/>
            </a:pPr>
            <a:r>
              <a:rPr lang="en-US" sz="1600" b="1" dirty="0" smtClean="0"/>
              <a:t>Notes</a:t>
            </a:r>
          </a:p>
          <a:p>
            <a:pPr marL="0" indent="0">
              <a:buFont typeface="Arial" pitchFamily="34" charset="0"/>
              <a:buNone/>
            </a:pPr>
            <a:endParaRPr lang="en-US" dirty="0" smtClean="0"/>
          </a:p>
          <a:p>
            <a:pPr marL="0" marR="0" indent="0" algn="l" defTabSz="914363" rtl="0" eaLnBrk="1" fontAlgn="auto" latinLnBrk="0" hangingPunct="1">
              <a:lnSpc>
                <a:spcPct val="90000"/>
              </a:lnSpc>
              <a:spcBef>
                <a:spcPts val="0"/>
              </a:spcBef>
              <a:spcAft>
                <a:spcPts val="333"/>
              </a:spcAft>
              <a:buClrTx/>
              <a:buSzTx/>
              <a:buFontTx/>
              <a:buNone/>
              <a:tabLst/>
              <a:defRPr/>
            </a:pPr>
            <a:endParaRPr lang="en-US" dirty="0" smtClean="0"/>
          </a:p>
          <a:p>
            <a:endParaRPr lang="en-US" dirty="0"/>
          </a:p>
        </p:txBody>
      </p:sp>
      <p:sp>
        <p:nvSpPr>
          <p:cNvPr id="4" name="Slide Number Placeholder 3"/>
          <p:cNvSpPr>
            <a:spLocks noGrp="1"/>
          </p:cNvSpPr>
          <p:nvPr>
            <p:ph type="sldNum" sz="quarter" idx="10"/>
          </p:nvPr>
        </p:nvSpPr>
        <p:spPr/>
        <p:txBody>
          <a:bodyPr/>
          <a:lstStyle/>
          <a:p>
            <a:fld id="{97F3309C-40B0-400F-9DDF-37D5F192F07E}" type="slidenum">
              <a:rPr lang="en-US" smtClean="0"/>
              <a:pPr/>
              <a:t>30</a:t>
            </a:fld>
            <a:endParaRPr lang="en-US" dirty="0"/>
          </a:p>
        </p:txBody>
      </p:sp>
    </p:spTree>
    <p:extLst>
      <p:ext uri="{BB962C8B-B14F-4D97-AF65-F5344CB8AC3E}">
        <p14:creationId xmlns:p14="http://schemas.microsoft.com/office/powerpoint/2010/main" val="150506782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Slide Objectives</a:t>
            </a:r>
          </a:p>
          <a:p>
            <a:pPr marL="171450" indent="-171450">
              <a:buFont typeface="Arial" pitchFamily="34" charset="0"/>
              <a:buChar char="•"/>
            </a:pPr>
            <a:r>
              <a:rPr lang="en-US" b="0" dirty="0" smtClean="0"/>
              <a:t>Understand Drives at a high level</a:t>
            </a:r>
          </a:p>
          <a:p>
            <a:endParaRPr lang="en-US" dirty="0" smtClean="0"/>
          </a:p>
          <a:p>
            <a:r>
              <a:rPr lang="en-US" b="1" dirty="0" smtClean="0"/>
              <a:t>Speaker Notes</a:t>
            </a:r>
          </a:p>
          <a:p>
            <a:pPr marL="171450" indent="-171450">
              <a:buFont typeface="Arial" pitchFamily="34" charset="0"/>
              <a:buChar char="•"/>
            </a:pPr>
            <a:r>
              <a:rPr lang="en-US" b="0" dirty="0" smtClean="0"/>
              <a:t>Backed by Page blobs</a:t>
            </a:r>
          </a:p>
          <a:p>
            <a:pPr marL="171450" indent="-171450">
              <a:buFont typeface="Arial" pitchFamily="34" charset="0"/>
              <a:buChar char="•"/>
            </a:pPr>
            <a:r>
              <a:rPr lang="en-US" b="0" dirty="0" smtClean="0"/>
              <a:t>Allows Page blob to be accessed as a drive letter on a Compute instance</a:t>
            </a:r>
          </a:p>
          <a:p>
            <a:pPr marL="171450" indent="-171450">
              <a:buFont typeface="Arial" pitchFamily="34" charset="0"/>
              <a:buChar char="•"/>
            </a:pPr>
            <a:r>
              <a:rPr lang="en-US" b="0" dirty="0" smtClean="0"/>
              <a:t>Read write is limited to a single instance as a time.</a:t>
            </a:r>
          </a:p>
          <a:p>
            <a:pPr marL="171450" indent="-171450">
              <a:buFont typeface="Arial" pitchFamily="34" charset="0"/>
              <a:buChar char="•"/>
            </a:pPr>
            <a:r>
              <a:rPr lang="en-US" b="0" baseline="0" dirty="0" smtClean="0"/>
              <a:t>Data is cached for reads on local instance</a:t>
            </a:r>
          </a:p>
          <a:p>
            <a:pPr marL="171450" indent="-171450">
              <a:buFont typeface="Arial" pitchFamily="34" charset="0"/>
              <a:buChar char="•"/>
            </a:pPr>
            <a:r>
              <a:rPr lang="en-US" b="0" baseline="0" dirty="0" smtClean="0"/>
              <a:t>All write flushed operations are immediately committed</a:t>
            </a:r>
          </a:p>
          <a:p>
            <a:pPr marL="171450" indent="-171450">
              <a:buFont typeface="Arial" pitchFamily="34" charset="0"/>
              <a:buChar char="•"/>
            </a:pPr>
            <a:endParaRPr lang="en-US" baseline="0" dirty="0" smtClean="0"/>
          </a:p>
          <a:p>
            <a:pPr marL="0" indent="0">
              <a:buFont typeface="Arial" pitchFamily="34" charset="0"/>
              <a:buNone/>
            </a:pPr>
            <a:r>
              <a:rPr lang="en-US" b="1" baseline="0" dirty="0" smtClean="0"/>
              <a:t>Notes</a:t>
            </a:r>
          </a:p>
          <a:p>
            <a:r>
              <a:rPr lang="en-US" dirty="0" smtClean="0"/>
              <a:t>http://blogs.msdn.com/b/windowsazure/archive/2009/11/05/introducing-the-windows-azure-content-delivery-network.aspx</a:t>
            </a:r>
          </a:p>
          <a:p>
            <a:endParaRPr lang="en-US" dirty="0" smtClean="0"/>
          </a:p>
          <a:p>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97F3309C-40B0-400F-9DDF-37D5F192F07E}" type="slidenum">
              <a:rPr lang="en-US" smtClean="0"/>
              <a:pPr/>
              <a:t>31</a:t>
            </a:fld>
            <a:endParaRPr lang="en-US" dirty="0"/>
          </a:p>
        </p:txBody>
      </p:sp>
    </p:spTree>
    <p:extLst>
      <p:ext uri="{BB962C8B-B14F-4D97-AF65-F5344CB8AC3E}">
        <p14:creationId xmlns:p14="http://schemas.microsoft.com/office/powerpoint/2010/main" val="333837713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Slide Objectives</a:t>
            </a:r>
          </a:p>
          <a:p>
            <a:pPr marL="171450" indent="-171450">
              <a:buFont typeface="Arial" pitchFamily="34" charset="0"/>
              <a:buChar char="•"/>
            </a:pPr>
            <a:r>
              <a:rPr lang="en-US" b="0" dirty="0" smtClean="0"/>
              <a:t>Understand Drives at a high level</a:t>
            </a:r>
          </a:p>
          <a:p>
            <a:endParaRPr lang="en-US" dirty="0" smtClean="0"/>
          </a:p>
          <a:p>
            <a:r>
              <a:rPr lang="en-US" b="1" dirty="0" smtClean="0"/>
              <a:t>Speaker Notes</a:t>
            </a:r>
          </a:p>
          <a:p>
            <a:pPr marL="171450" marR="0" lvl="1" indent="-171450" algn="l" defTabSz="914363" rtl="0" eaLnBrk="1" fontAlgn="auto" latinLnBrk="0" hangingPunct="1">
              <a:lnSpc>
                <a:spcPct val="90000"/>
              </a:lnSpc>
              <a:spcBef>
                <a:spcPts val="0"/>
              </a:spcBef>
              <a:spcAft>
                <a:spcPts val="333"/>
              </a:spcAft>
              <a:buClrTx/>
              <a:buSzTx/>
              <a:tabLst/>
              <a:defRPr/>
            </a:pPr>
            <a:r>
              <a:rPr lang="en-US" dirty="0" smtClean="0"/>
              <a:t>Cannot specify the drive letter to mount to. </a:t>
            </a:r>
          </a:p>
          <a:p>
            <a:pPr marL="171450" marR="0" lvl="1" indent="-171450" algn="l" defTabSz="914363" rtl="0" eaLnBrk="1" fontAlgn="auto" latinLnBrk="0" hangingPunct="1">
              <a:lnSpc>
                <a:spcPct val="90000"/>
              </a:lnSpc>
              <a:spcBef>
                <a:spcPts val="0"/>
              </a:spcBef>
              <a:spcAft>
                <a:spcPts val="333"/>
              </a:spcAft>
              <a:buClrTx/>
              <a:buSzTx/>
              <a:tabLst/>
              <a:defRPr/>
            </a:pPr>
            <a:r>
              <a:rPr lang="en-US" dirty="0" smtClean="0"/>
              <a:t>	The mounted letter is returned as the result to MountDrive call</a:t>
            </a:r>
          </a:p>
          <a:p>
            <a:pPr marL="171450" marR="0" lvl="1" indent="-171450" algn="l" defTabSz="914363" rtl="0" eaLnBrk="1" fontAlgn="auto" latinLnBrk="0" hangingPunct="1">
              <a:lnSpc>
                <a:spcPct val="90000"/>
              </a:lnSpc>
              <a:spcBef>
                <a:spcPts val="0"/>
              </a:spcBef>
              <a:spcAft>
                <a:spcPts val="333"/>
              </a:spcAft>
              <a:buClrTx/>
              <a:buSzTx/>
              <a:tabLst/>
              <a:defRPr/>
            </a:pPr>
            <a:r>
              <a:rPr lang="en-US" dirty="0" smtClean="0"/>
              <a:t>To snapshot Should flush</a:t>
            </a:r>
            <a:r>
              <a:rPr lang="en-US" baseline="0" dirty="0" smtClean="0"/>
              <a:t> all writes and then block with a lease while snapshotting drive</a:t>
            </a:r>
          </a:p>
          <a:p>
            <a:pPr marL="286539" marR="0" lvl="2" indent="-171450" algn="l" defTabSz="914363" rtl="0" eaLnBrk="1" fontAlgn="auto" latinLnBrk="0" hangingPunct="1">
              <a:lnSpc>
                <a:spcPct val="90000"/>
              </a:lnSpc>
              <a:spcBef>
                <a:spcPts val="0"/>
              </a:spcBef>
              <a:spcAft>
                <a:spcPts val="333"/>
              </a:spcAft>
              <a:buClrTx/>
              <a:buSzTx/>
              <a:tabLst/>
              <a:defRPr/>
            </a:pPr>
            <a:r>
              <a:rPr lang="en-US" baseline="0" dirty="0" smtClean="0"/>
              <a:t>Then can mount new snapshot</a:t>
            </a:r>
          </a:p>
          <a:p>
            <a:pPr marL="171450" marR="0" lvl="1" indent="-171450" algn="l" defTabSz="914363" rtl="0" eaLnBrk="1" fontAlgn="auto" latinLnBrk="0" hangingPunct="1">
              <a:lnSpc>
                <a:spcPct val="90000"/>
              </a:lnSpc>
              <a:spcBef>
                <a:spcPts val="0"/>
              </a:spcBef>
              <a:spcAft>
                <a:spcPts val="333"/>
              </a:spcAft>
              <a:buClrTx/>
              <a:buSzTx/>
              <a:tabLst/>
              <a:defRPr/>
            </a:pPr>
            <a:r>
              <a:rPr lang="en-US" baseline="0" dirty="0" smtClean="0"/>
              <a:t>Harder to predict storage charges due to unknown transaction counts- be careful and test</a:t>
            </a:r>
          </a:p>
          <a:p>
            <a:pPr marL="171450" indent="-171450">
              <a:buFont typeface="Arial" pitchFamily="34" charset="0"/>
              <a:buChar char="•"/>
            </a:pPr>
            <a:endParaRPr lang="en-US" baseline="0" dirty="0" smtClean="0"/>
          </a:p>
          <a:p>
            <a:pPr marL="0" indent="0">
              <a:buFont typeface="Arial" pitchFamily="34" charset="0"/>
              <a:buNone/>
            </a:pPr>
            <a:r>
              <a:rPr lang="en-US" b="1" baseline="0" dirty="0" smtClean="0"/>
              <a:t>Notes</a:t>
            </a:r>
          </a:p>
          <a:p>
            <a:r>
              <a:rPr lang="en-US" dirty="0" smtClean="0"/>
              <a:t>http://blogs.msdn.com/b/windowsazure/archive/2009/11/05/introducing-the-windows-azure-content-delivery-network.aspx</a:t>
            </a:r>
          </a:p>
          <a:p>
            <a:endParaRPr lang="en-US" dirty="0" smtClean="0"/>
          </a:p>
          <a:p>
            <a:endParaRPr lang="en-US" dirty="0" smtClean="0"/>
          </a:p>
          <a:p>
            <a:endParaRPr lang="en-US" dirty="0" smtClean="0"/>
          </a:p>
          <a:p>
            <a:endParaRPr lang="en-US" dirty="0" smtClean="0"/>
          </a:p>
          <a:p>
            <a:pPr marL="0" marR="0" lvl="1" indent="0" algn="l" defTabSz="914363" rtl="0" eaLnBrk="1" fontAlgn="auto" latinLnBrk="0" hangingPunct="1">
              <a:lnSpc>
                <a:spcPct val="90000"/>
              </a:lnSpc>
              <a:spcBef>
                <a:spcPts val="0"/>
              </a:spcBef>
              <a:spcAft>
                <a:spcPts val="333"/>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97F3309C-40B0-400F-9DDF-37D5F192F07E}" type="slidenum">
              <a:rPr lang="en-US" smtClean="0"/>
              <a:pPr/>
              <a:t>32</a:t>
            </a:fld>
            <a:endParaRPr lang="en-US" dirty="0"/>
          </a:p>
        </p:txBody>
      </p:sp>
    </p:spTree>
    <p:extLst>
      <p:ext uri="{BB962C8B-B14F-4D97-AF65-F5344CB8AC3E}">
        <p14:creationId xmlns:p14="http://schemas.microsoft.com/office/powerpoint/2010/main" val="360584585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Slide Objectives</a:t>
            </a:r>
          </a:p>
          <a:p>
            <a:pPr marL="171450" indent="-171450">
              <a:buFont typeface="Arial" pitchFamily="34" charset="0"/>
              <a:buChar char="•"/>
            </a:pPr>
            <a:r>
              <a:rPr lang="en-US" b="0" dirty="0" smtClean="0"/>
              <a:t>Understand Drives Mounting and Caching</a:t>
            </a:r>
          </a:p>
          <a:p>
            <a:endParaRPr lang="en-US" dirty="0" smtClean="0"/>
          </a:p>
          <a:p>
            <a:r>
              <a:rPr lang="en-US" b="1" dirty="0" smtClean="0"/>
              <a:t>Speaker Notes</a:t>
            </a:r>
          </a:p>
          <a:p>
            <a:pPr marL="171450" indent="-171450">
              <a:buFont typeface="Arial" pitchFamily="34" charset="0"/>
              <a:buChar char="•"/>
            </a:pPr>
            <a:r>
              <a:rPr lang="en-NZ" dirty="0" smtClean="0"/>
              <a:t>A Windows Azure drive acts as a local drive mounted on the file system and is accessible to code running in a role. </a:t>
            </a:r>
          </a:p>
          <a:p>
            <a:pPr marL="171450" indent="-171450">
              <a:buFont typeface="Arial" pitchFamily="34" charset="0"/>
              <a:buChar char="•"/>
            </a:pPr>
            <a:r>
              <a:rPr lang="en-NZ" dirty="0" smtClean="0"/>
              <a:t>The data written to a Windows Azure drive is stored in a page blob defined within the Windows Azure Blob service, and cached on the local file system.</a:t>
            </a:r>
          </a:p>
          <a:p>
            <a:pPr marL="171450" indent="-171450">
              <a:buFont typeface="Arial" pitchFamily="34" charset="0"/>
              <a:buChar char="•"/>
            </a:pPr>
            <a:r>
              <a:rPr lang="en-NZ" dirty="0" smtClean="0"/>
              <a:t>Because data written to the drive is stored in a page blob, the data is Durable.</a:t>
            </a:r>
            <a:endParaRPr lang="en-US" baseline="0" dirty="0" smtClean="0"/>
          </a:p>
          <a:p>
            <a:pPr marL="0" indent="0">
              <a:buFont typeface="Arial" pitchFamily="34" charset="0"/>
              <a:buNone/>
            </a:pPr>
            <a:r>
              <a:rPr lang="en-US" b="1" baseline="0" dirty="0" smtClean="0"/>
              <a:t>Notes</a:t>
            </a:r>
          </a:p>
          <a:p>
            <a:r>
              <a:rPr lang="en-US" dirty="0" smtClean="0"/>
              <a:t>http://blogs.msdn.com/b/windowsazure/archive/2009/11/05/introducing-the-windows-azure-content-delivery-network.aspx</a:t>
            </a:r>
          </a:p>
          <a:p>
            <a:endParaRPr lang="en-US" dirty="0" smtClean="0"/>
          </a:p>
          <a:p>
            <a:endParaRPr lang="en-US" dirty="0" smtClean="0"/>
          </a:p>
          <a:p>
            <a:endParaRPr lang="en-US" dirty="0" smtClean="0"/>
          </a:p>
          <a:p>
            <a:endParaRPr lang="en-US" dirty="0" smtClean="0"/>
          </a:p>
          <a:p>
            <a:pPr marL="0" marR="0" lvl="1" indent="0" algn="l" defTabSz="914363" rtl="0" eaLnBrk="1" fontAlgn="auto" latinLnBrk="0" hangingPunct="1">
              <a:lnSpc>
                <a:spcPct val="90000"/>
              </a:lnSpc>
              <a:spcBef>
                <a:spcPts val="0"/>
              </a:spcBef>
              <a:spcAft>
                <a:spcPts val="333"/>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33</a:t>
            </a:fld>
            <a:endParaRPr lang="en-US" dirty="0"/>
          </a:p>
        </p:txBody>
      </p:sp>
    </p:spTree>
    <p:extLst>
      <p:ext uri="{BB962C8B-B14F-4D97-AF65-F5344CB8AC3E}">
        <p14:creationId xmlns:p14="http://schemas.microsoft.com/office/powerpoint/2010/main" val="286894551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Slide Objectives</a:t>
            </a:r>
          </a:p>
          <a:p>
            <a:pPr marL="171450" indent="-171450">
              <a:buFont typeface="Arial" pitchFamily="34" charset="0"/>
              <a:buChar char="•"/>
            </a:pPr>
            <a:r>
              <a:rPr lang="en-US" b="0" dirty="0" smtClean="0"/>
              <a:t>Understand Drives API</a:t>
            </a:r>
          </a:p>
          <a:p>
            <a:endParaRPr lang="en-US" dirty="0" smtClean="0"/>
          </a:p>
          <a:p>
            <a:r>
              <a:rPr lang="en-US" b="1" dirty="0" smtClean="0"/>
              <a:t>Speaker Notes</a:t>
            </a:r>
          </a:p>
          <a:p>
            <a:pPr marL="171450" indent="-171450">
              <a:buFont typeface="Arial" pitchFamily="34" charset="0"/>
              <a:buChar char="•"/>
            </a:pPr>
            <a:r>
              <a:rPr lang="en-US" b="0" dirty="0" smtClean="0"/>
              <a:t>In</a:t>
            </a:r>
            <a:r>
              <a:rPr lang="en-US" b="0" baseline="0" dirty="0" smtClean="0"/>
              <a:t> Storage Client API</a:t>
            </a:r>
          </a:p>
          <a:p>
            <a:pPr marL="384431" lvl="1" indent="-171450">
              <a:buFont typeface="Arial" pitchFamily="34" charset="0"/>
              <a:buChar char="•"/>
            </a:pPr>
            <a:r>
              <a:rPr lang="en-US" b="0" baseline="0" dirty="0" smtClean="0"/>
              <a:t>No equivalent REST calls</a:t>
            </a:r>
          </a:p>
          <a:p>
            <a:pPr marL="171450" lvl="0" indent="-171450">
              <a:buFont typeface="Arial" pitchFamily="34" charset="0"/>
              <a:buChar char="•"/>
            </a:pPr>
            <a:r>
              <a:rPr lang="en-NZ" dirty="0" smtClean="0"/>
              <a:t>A Windows Azure drive may be mounted as a writable drive, or as a read-only drive if it is created from a snapshot of a page blob.</a:t>
            </a:r>
          </a:p>
          <a:p>
            <a:pPr marL="384431" lvl="1" indent="-171450">
              <a:buFont typeface="Arial" pitchFamily="34" charset="0"/>
              <a:buChar char="•"/>
            </a:pPr>
            <a:r>
              <a:rPr lang="en-NZ" dirty="0" smtClean="0"/>
              <a:t>To create a read-only drive, call the </a:t>
            </a:r>
            <a:r>
              <a:rPr lang="en-NZ" dirty="0" smtClean="0">
                <a:hlinkClick r:id="rId3"/>
              </a:rPr>
              <a:t>Snapshot</a:t>
            </a:r>
            <a:r>
              <a:rPr lang="en-NZ" dirty="0" smtClean="0"/>
              <a:t> method to create a new snapshot and return the snapshot's URI, then create a new instance of the </a:t>
            </a:r>
            <a:r>
              <a:rPr lang="en-NZ" b="1" dirty="0" smtClean="0"/>
              <a:t>CloudDrive</a:t>
            </a:r>
            <a:r>
              <a:rPr lang="en-NZ" dirty="0" smtClean="0"/>
              <a:t> object from the snapshot's URI and mount the drive	</a:t>
            </a:r>
          </a:p>
          <a:p>
            <a:pPr marL="171450" lvl="0" indent="-171450">
              <a:buFont typeface="Arial" pitchFamily="34" charset="0"/>
              <a:buChar char="•"/>
            </a:pPr>
            <a:r>
              <a:rPr lang="en-NZ" dirty="0" smtClean="0"/>
              <a:t>Before a role instance mounts a drive for the first time, it must initialize the cache by calling the </a:t>
            </a:r>
            <a:r>
              <a:rPr lang="en-NZ" dirty="0" smtClean="0">
                <a:hlinkClick r:id="rId4"/>
              </a:rPr>
              <a:t>InitializeCache</a:t>
            </a:r>
            <a:r>
              <a:rPr lang="en-NZ" dirty="0" smtClean="0"/>
              <a:t> method.</a:t>
            </a:r>
            <a:endParaRPr lang="en-US" b="0" baseline="0" dirty="0" smtClean="0"/>
          </a:p>
          <a:p>
            <a:pPr marL="171450" lvl="0" indent="-171450">
              <a:buFont typeface="Arial" pitchFamily="34" charset="0"/>
              <a:buChar char="•"/>
            </a:pPr>
            <a:r>
              <a:rPr lang="en-NZ" dirty="0" smtClean="0"/>
              <a:t>When a role instance mounts a writable drive, it acquires an exclusive-write lease on the associated page blob that it retains as long as the drive is mounted. </a:t>
            </a:r>
          </a:p>
          <a:p>
            <a:pPr marL="384431" lvl="1" indent="-171450">
              <a:buFont typeface="Arial" pitchFamily="34" charset="0"/>
              <a:buChar char="•"/>
            </a:pPr>
            <a:r>
              <a:rPr lang="en-NZ" dirty="0" smtClean="0"/>
              <a:t>If the same role instance attempts to mount a drive with the same URI a second time, the operation is ignored and the Mount method returns the local path to the existing drive.</a:t>
            </a:r>
            <a:endParaRPr lang="en-US" b="0" baseline="0" dirty="0" smtClean="0"/>
          </a:p>
          <a:p>
            <a:pPr marL="171450" indent="-171450">
              <a:buFont typeface="Arial" pitchFamily="34" charset="0"/>
              <a:buChar char="•"/>
            </a:pPr>
            <a:endParaRPr lang="en-US" b="0" dirty="0" smtClean="0"/>
          </a:p>
          <a:p>
            <a:pPr marL="171450" indent="-171450">
              <a:buFont typeface="Arial" pitchFamily="34" charset="0"/>
              <a:buChar char="•"/>
            </a:pPr>
            <a:endParaRPr lang="en-US" baseline="0" dirty="0" smtClean="0"/>
          </a:p>
          <a:p>
            <a:pPr marL="0" indent="0">
              <a:buFont typeface="Arial" pitchFamily="34" charset="0"/>
              <a:buNone/>
            </a:pPr>
            <a:r>
              <a:rPr lang="en-US" b="1" baseline="0" dirty="0" smtClean="0"/>
              <a:t>Notes</a:t>
            </a:r>
          </a:p>
          <a:p>
            <a:pPr marL="0" indent="0">
              <a:buFont typeface="Arial" pitchFamily="34" charset="0"/>
              <a:buNone/>
            </a:pPr>
            <a:r>
              <a:rPr lang="en-US" b="0" baseline="0" dirty="0" smtClean="0"/>
              <a:t>http://msdn.microsoft.com/en-us/library/microsoft.windowsazure.storageclient.clouddrive_members.aspx</a:t>
            </a:r>
          </a:p>
          <a:p>
            <a:r>
              <a:rPr lang="en-US" dirty="0" smtClean="0"/>
              <a:t>http://msdn.microsoft.com/en-us/library/microsoft.windowsazure.storageclient.clouddrive.mount.aspx</a:t>
            </a:r>
          </a:p>
          <a:p>
            <a:endParaRPr lang="en-US" dirty="0" smtClean="0"/>
          </a:p>
          <a:p>
            <a:endParaRPr lang="en-US" dirty="0" smtClean="0"/>
          </a:p>
          <a:p>
            <a:endParaRPr lang="en-US" dirty="0" smtClean="0"/>
          </a:p>
          <a:p>
            <a:endParaRPr lang="en-US" dirty="0" smtClean="0"/>
          </a:p>
          <a:p>
            <a:pPr marL="0" marR="0" lvl="1" indent="0" algn="l" defTabSz="914363" rtl="0" eaLnBrk="1" fontAlgn="auto" latinLnBrk="0" hangingPunct="1">
              <a:lnSpc>
                <a:spcPct val="90000"/>
              </a:lnSpc>
              <a:spcBef>
                <a:spcPts val="0"/>
              </a:spcBef>
              <a:spcAft>
                <a:spcPts val="333"/>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34</a:t>
            </a:fld>
            <a:endParaRPr lang="en-US" dirty="0"/>
          </a:p>
        </p:txBody>
      </p:sp>
    </p:spTree>
    <p:extLst>
      <p:ext uri="{BB962C8B-B14F-4D97-AF65-F5344CB8AC3E}">
        <p14:creationId xmlns:p14="http://schemas.microsoft.com/office/powerpoint/2010/main" val="126725340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Slide Objectives</a:t>
            </a:r>
          </a:p>
          <a:p>
            <a:pPr marL="171450" indent="-171450">
              <a:buFont typeface="Arial" pitchFamily="34" charset="0"/>
              <a:buChar char="•"/>
            </a:pPr>
            <a:r>
              <a:rPr lang="en-US" b="0" dirty="0" smtClean="0"/>
              <a:t>Understand Drives under</a:t>
            </a:r>
            <a:r>
              <a:rPr lang="en-US" b="0" baseline="0" dirty="0" smtClean="0"/>
              <a:t> Failure scenarios</a:t>
            </a:r>
            <a:endParaRPr lang="en-US" b="0" dirty="0" smtClean="0"/>
          </a:p>
          <a:p>
            <a:endParaRPr lang="en-US" dirty="0" smtClean="0"/>
          </a:p>
          <a:p>
            <a:r>
              <a:rPr lang="en-US" b="1" dirty="0" smtClean="0"/>
              <a:t>Speaker Notes</a:t>
            </a:r>
          </a:p>
          <a:p>
            <a:pPr marL="171450" indent="-171450">
              <a:buFont typeface="Arial" pitchFamily="34" charset="0"/>
              <a:buChar char="•"/>
            </a:pPr>
            <a:r>
              <a:rPr lang="en-US" b="0" dirty="0" smtClean="0"/>
              <a:t>All writes must be flushed to be persisted to the underlying Page Blob</a:t>
            </a:r>
          </a:p>
          <a:p>
            <a:pPr marL="171450" indent="-171450">
              <a:buFont typeface="Arial" pitchFamily="34" charset="0"/>
              <a:buChar char="•"/>
            </a:pPr>
            <a:endParaRPr lang="en-US" b="0" dirty="0" smtClean="0"/>
          </a:p>
          <a:p>
            <a:pPr marL="171450" indent="-171450">
              <a:buFont typeface="Arial" pitchFamily="34" charset="0"/>
              <a:buChar char="•"/>
            </a:pPr>
            <a:r>
              <a:rPr lang="en-US" b="0" dirty="0" smtClean="0"/>
              <a:t>Read/Write drives maintain a lease</a:t>
            </a:r>
          </a:p>
          <a:p>
            <a:pPr marL="384431" lvl="1" indent="-171450">
              <a:buFont typeface="Arial" pitchFamily="34" charset="0"/>
              <a:buChar char="•"/>
            </a:pPr>
            <a:r>
              <a:rPr lang="en-US" b="0" dirty="0" smtClean="0"/>
              <a:t>Unmount drives in OnStop method of Role</a:t>
            </a:r>
          </a:p>
          <a:p>
            <a:pPr marL="384431" lvl="1" indent="-171450">
              <a:buFont typeface="Arial" pitchFamily="34" charset="0"/>
              <a:buChar char="•"/>
            </a:pPr>
            <a:r>
              <a:rPr lang="en-US" b="0" dirty="0" smtClean="0"/>
              <a:t>In failure will need to wait for lease to expire &lt; 1 minute</a:t>
            </a:r>
            <a:r>
              <a:rPr lang="en-US" b="0" baseline="0" dirty="0" smtClean="0"/>
              <a:t> before remounting</a:t>
            </a:r>
            <a:endParaRPr lang="en-US" b="0" dirty="0" smtClean="0"/>
          </a:p>
          <a:p>
            <a:pPr marL="171450" indent="-171450">
              <a:buFont typeface="Arial" pitchFamily="34" charset="0"/>
              <a:buChar char="•"/>
            </a:pPr>
            <a:endParaRPr lang="en-US" baseline="0" dirty="0" smtClean="0"/>
          </a:p>
          <a:p>
            <a:pPr marL="0" indent="0">
              <a:buFont typeface="Arial" pitchFamily="34" charset="0"/>
              <a:buNone/>
            </a:pPr>
            <a:r>
              <a:rPr lang="en-US" b="1" baseline="0" dirty="0" smtClean="0"/>
              <a:t>Notes</a:t>
            </a:r>
          </a:p>
          <a:p>
            <a:pPr marL="0" indent="0">
              <a:buFont typeface="Arial" pitchFamily="34" charset="0"/>
              <a:buNone/>
            </a:pPr>
            <a:r>
              <a:rPr lang="en-US" b="0" baseline="0" dirty="0" smtClean="0"/>
              <a:t>http://social.msdn.microsoft.com/Forums/en/windowsazure/thread/5742e360-6ea9-44b4-bd59-edf4c95d5e2a</a:t>
            </a:r>
            <a:endParaRPr lang="en-US" dirty="0" smtClean="0"/>
          </a:p>
          <a:p>
            <a:endParaRPr lang="en-US" dirty="0" smtClean="0"/>
          </a:p>
          <a:p>
            <a:endParaRPr lang="en-US" dirty="0" smtClean="0"/>
          </a:p>
          <a:p>
            <a:endParaRPr lang="en-US" dirty="0" smtClean="0"/>
          </a:p>
          <a:p>
            <a:pPr marL="0" marR="0" lvl="1" indent="0" algn="l" defTabSz="914363" rtl="0" eaLnBrk="1" fontAlgn="auto" latinLnBrk="0" hangingPunct="1">
              <a:lnSpc>
                <a:spcPct val="90000"/>
              </a:lnSpc>
              <a:spcBef>
                <a:spcPts val="0"/>
              </a:spcBef>
              <a:spcAft>
                <a:spcPts val="333"/>
              </a:spcAft>
              <a:buClrTx/>
              <a:buSzTx/>
              <a:buFontTx/>
              <a:buNone/>
              <a:tabLst/>
              <a:defRPr/>
            </a:pPr>
            <a:endParaRPr lang="en-US" dirty="0" smtClean="0"/>
          </a:p>
          <a:p>
            <a:endParaRPr lang="en-NZ"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35</a:t>
            </a:fld>
            <a:endParaRPr lang="en-US" dirty="0"/>
          </a:p>
        </p:txBody>
      </p:sp>
    </p:spTree>
    <p:extLst>
      <p:ext uri="{BB962C8B-B14F-4D97-AF65-F5344CB8AC3E}">
        <p14:creationId xmlns:p14="http://schemas.microsoft.com/office/powerpoint/2010/main" val="345079603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36</a:t>
            </a:fld>
            <a:endParaRPr lang="en-US" dirty="0"/>
          </a:p>
        </p:txBody>
      </p:sp>
    </p:spTree>
    <p:extLst>
      <p:ext uri="{BB962C8B-B14F-4D97-AF65-F5344CB8AC3E}">
        <p14:creationId xmlns:p14="http://schemas.microsoft.com/office/powerpoint/2010/main" val="348763258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r>
              <a:rPr lang="en-US" b="1" dirty="0" smtClean="0"/>
              <a:t>Slide Objectives</a:t>
            </a:r>
          </a:p>
          <a:p>
            <a:pPr marL="171450" indent="-171450">
              <a:buFont typeface="Arial" pitchFamily="34" charset="0"/>
              <a:buChar char="•"/>
            </a:pPr>
            <a:r>
              <a:rPr lang="en-US" b="0" dirty="0" smtClean="0"/>
              <a:t>Understand Tables</a:t>
            </a:r>
          </a:p>
          <a:p>
            <a:endParaRPr lang="en-US" dirty="0" smtClean="0"/>
          </a:p>
          <a:p>
            <a:r>
              <a:rPr lang="en-US" b="1" dirty="0" smtClean="0"/>
              <a:t>Speaker Notes</a:t>
            </a:r>
          </a:p>
          <a:p>
            <a:pPr marL="171450" indent="-171450">
              <a:buFont typeface="Arial" pitchFamily="34" charset="0"/>
              <a:buChar char="•"/>
            </a:pPr>
            <a:r>
              <a:rPr lang="en-NZ" dirty="0" smtClean="0"/>
              <a:t>The Table service provides structured storage in the form of tables. </a:t>
            </a:r>
          </a:p>
          <a:p>
            <a:pPr marL="171450" indent="-171450">
              <a:buFont typeface="Arial" pitchFamily="34" charset="0"/>
              <a:buChar char="•"/>
            </a:pPr>
            <a:r>
              <a:rPr lang="en-NZ" dirty="0" smtClean="0"/>
              <a:t>The Table service supports a REST API that is compliant with the ADO.NET Data Services REST API. </a:t>
            </a:r>
          </a:p>
          <a:p>
            <a:pPr marL="171450" indent="-171450">
              <a:buFont typeface="Arial" pitchFamily="34" charset="0"/>
              <a:buChar char="•"/>
            </a:pPr>
            <a:r>
              <a:rPr lang="en-NZ" dirty="0" smtClean="0"/>
              <a:t>Developers may also use the .NET Client Library for ADO.NET Data Services to access the Table service.</a:t>
            </a:r>
            <a:endParaRPr lang="en-US" b="1" dirty="0" smtClean="0"/>
          </a:p>
          <a:p>
            <a:pPr marL="0" indent="0">
              <a:buFont typeface="Arial" pitchFamily="34" charset="0"/>
              <a:buNone/>
            </a:pPr>
            <a:endParaRPr lang="en-US" baseline="0" dirty="0" smtClean="0"/>
          </a:p>
          <a:p>
            <a:pPr marL="0" indent="0">
              <a:buFont typeface="Arial" pitchFamily="34" charset="0"/>
              <a:buNone/>
            </a:pPr>
            <a:r>
              <a:rPr lang="en-US" b="1" baseline="0" dirty="0" smtClean="0"/>
              <a:t>Notes</a:t>
            </a:r>
          </a:p>
          <a:p>
            <a:r>
              <a:rPr lang="en-US" dirty="0" smtClean="0"/>
              <a:t>http://msdn.microsoft.com/en-us/library/dd573356.aspx</a:t>
            </a:r>
          </a:p>
          <a:p>
            <a:endParaRPr lang="en-US" dirty="0" smtClean="0"/>
          </a:p>
          <a:p>
            <a:pPr marL="0" marR="0" lvl="1" indent="0" algn="l" defTabSz="914363" rtl="0" eaLnBrk="1" fontAlgn="auto" latinLnBrk="0" hangingPunct="1">
              <a:lnSpc>
                <a:spcPct val="90000"/>
              </a:lnSpc>
              <a:spcBef>
                <a:spcPts val="0"/>
              </a:spcBef>
              <a:spcAft>
                <a:spcPts val="333"/>
              </a:spcAft>
              <a:buClrTx/>
              <a:buSzTx/>
              <a:buFontTx/>
              <a:buNone/>
              <a:tabLst/>
              <a:defRPr/>
            </a:pPr>
            <a:endParaRPr lang="en-US" dirty="0" smtClean="0"/>
          </a:p>
          <a:p>
            <a:endParaRPr lang="en-NZ" dirty="0" smtClean="0"/>
          </a:p>
          <a:p>
            <a:endParaRPr lang="en-US" dirty="0" smtClean="0"/>
          </a:p>
          <a:p>
            <a:endParaRPr lang="en-US" dirty="0"/>
          </a:p>
        </p:txBody>
      </p:sp>
      <p:sp>
        <p:nvSpPr>
          <p:cNvPr id="6" name="Slide Number Placeholder 5"/>
          <p:cNvSpPr>
            <a:spLocks noGrp="1"/>
          </p:cNvSpPr>
          <p:nvPr>
            <p:ph type="sldNum" sz="quarter" idx="11"/>
          </p:nvPr>
        </p:nvSpPr>
        <p:spPr/>
        <p:txBody>
          <a:bodyPr/>
          <a:lstStyle/>
          <a:p>
            <a:fld id="{8B263312-38AA-4E1E-B2B5-0F8F122B24FE}" type="slidenum">
              <a:rPr lang="en-US" smtClean="0"/>
              <a:pPr/>
              <a:t>37</a:t>
            </a:fld>
            <a:endParaRPr lang="en-US" dirty="0"/>
          </a:p>
        </p:txBody>
      </p:sp>
    </p:spTree>
    <p:extLst>
      <p:ext uri="{BB962C8B-B14F-4D97-AF65-F5344CB8AC3E}">
        <p14:creationId xmlns:p14="http://schemas.microsoft.com/office/powerpoint/2010/main" val="189146008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Slide Objectives</a:t>
            </a:r>
          </a:p>
          <a:p>
            <a:pPr marL="171450" indent="-171450">
              <a:buFont typeface="Arial" pitchFamily="34" charset="0"/>
              <a:buChar char="•"/>
            </a:pPr>
            <a:r>
              <a:rPr lang="en-US" b="0" dirty="0" smtClean="0"/>
              <a:t>Understand Tables</a:t>
            </a:r>
          </a:p>
          <a:p>
            <a:endParaRPr lang="en-US" dirty="0" smtClean="0"/>
          </a:p>
          <a:p>
            <a:r>
              <a:rPr lang="en-US" b="1" dirty="0" smtClean="0"/>
              <a:t>Speaker Notes</a:t>
            </a:r>
          </a:p>
          <a:p>
            <a:pPr marL="171450" indent="-171450">
              <a:buFont typeface="Arial" pitchFamily="34" charset="0"/>
              <a:buChar char="•"/>
            </a:pPr>
            <a:r>
              <a:rPr lang="en-NZ" dirty="0" smtClean="0"/>
              <a:t>Within a storage account, a developer may create named tables. </a:t>
            </a:r>
          </a:p>
          <a:p>
            <a:pPr marL="171450" indent="-171450">
              <a:buFont typeface="Arial" pitchFamily="34" charset="0"/>
              <a:buChar char="•"/>
            </a:pPr>
            <a:r>
              <a:rPr lang="en-NZ" dirty="0" smtClean="0"/>
              <a:t>Tables store data as entities. </a:t>
            </a:r>
          </a:p>
          <a:p>
            <a:pPr marL="171450" indent="-171450">
              <a:buFont typeface="Arial" pitchFamily="34" charset="0"/>
              <a:buChar char="•"/>
            </a:pPr>
            <a:r>
              <a:rPr lang="en-NZ" dirty="0" smtClean="0"/>
              <a:t>An entity is a collection of named properties and their values, similar to a row. </a:t>
            </a:r>
          </a:p>
          <a:p>
            <a:pPr marL="171450" indent="-171450">
              <a:buFont typeface="Arial" pitchFamily="34" charset="0"/>
              <a:buChar char="•"/>
            </a:pPr>
            <a:r>
              <a:rPr lang="en-NZ" dirty="0" smtClean="0"/>
              <a:t>Tables are partitioned to support load balancing across storage nodes. </a:t>
            </a:r>
          </a:p>
          <a:p>
            <a:pPr marL="171450" indent="-171450">
              <a:buFont typeface="Arial" pitchFamily="34" charset="0"/>
              <a:buChar char="•"/>
            </a:pPr>
            <a:r>
              <a:rPr lang="en-NZ" dirty="0" smtClean="0"/>
              <a:t>Each table has as its first property a partition key that specifies the partition an entity belongs to. </a:t>
            </a:r>
          </a:p>
          <a:p>
            <a:pPr marL="171450" indent="-171450">
              <a:buFont typeface="Arial" pitchFamily="34" charset="0"/>
              <a:buChar char="•"/>
            </a:pPr>
            <a:r>
              <a:rPr lang="en-NZ" dirty="0" smtClean="0"/>
              <a:t>The second property is a row key that identifies an entity within a given partition. </a:t>
            </a:r>
          </a:p>
          <a:p>
            <a:pPr marL="171450" indent="-171450">
              <a:buFont typeface="Arial" pitchFamily="34" charset="0"/>
              <a:buChar char="•"/>
            </a:pPr>
            <a:r>
              <a:rPr lang="en-NZ" dirty="0" smtClean="0"/>
              <a:t>The combination of the partition key and the row key forms a primary key that identifies each entity uniquely within the table.</a:t>
            </a:r>
            <a:endParaRPr lang="en-US" b="1" dirty="0" smtClean="0"/>
          </a:p>
          <a:p>
            <a:pPr marL="171450" indent="-171450">
              <a:buFont typeface="Arial" pitchFamily="34" charset="0"/>
              <a:buChar char="•"/>
            </a:pPr>
            <a:r>
              <a:rPr lang="en-NZ" dirty="0" smtClean="0"/>
              <a:t>The Table service does not enforce any schema. </a:t>
            </a:r>
          </a:p>
          <a:p>
            <a:pPr marL="171450" indent="-171450">
              <a:buFont typeface="Arial" pitchFamily="34" charset="0"/>
              <a:buChar char="•"/>
            </a:pPr>
            <a:r>
              <a:rPr lang="en-NZ" dirty="0" smtClean="0"/>
              <a:t>A developer may choose to implement and enforce a schema on the client side</a:t>
            </a:r>
            <a:endParaRPr lang="en-US" baseline="0" dirty="0" smtClean="0"/>
          </a:p>
          <a:p>
            <a:pPr marL="0" indent="0">
              <a:buFont typeface="Arial" pitchFamily="34" charset="0"/>
              <a:buNone/>
            </a:pPr>
            <a:endParaRPr lang="en-US" baseline="0" dirty="0" smtClean="0"/>
          </a:p>
          <a:p>
            <a:pPr marL="0" indent="0">
              <a:buFont typeface="Arial" pitchFamily="34" charset="0"/>
              <a:buNone/>
            </a:pPr>
            <a:r>
              <a:rPr lang="en-US" b="1" baseline="0" dirty="0" smtClean="0"/>
              <a:t>Notes</a:t>
            </a:r>
          </a:p>
          <a:p>
            <a:r>
              <a:rPr lang="en-US" dirty="0" smtClean="0"/>
              <a:t>http://msdn.microsoft.com/en-us/library/dd573356.aspx</a:t>
            </a:r>
          </a:p>
          <a:p>
            <a:endParaRPr lang="en-US" dirty="0" smtClean="0"/>
          </a:p>
          <a:p>
            <a:pPr marL="0" marR="0" lvl="1" indent="0" algn="l" defTabSz="914363" rtl="0" eaLnBrk="1" fontAlgn="auto" latinLnBrk="0" hangingPunct="1">
              <a:lnSpc>
                <a:spcPct val="90000"/>
              </a:lnSpc>
              <a:spcBef>
                <a:spcPts val="0"/>
              </a:spcBef>
              <a:spcAft>
                <a:spcPts val="333"/>
              </a:spcAft>
              <a:buClrTx/>
              <a:buSzTx/>
              <a:buFontTx/>
              <a:buNone/>
              <a:tabLst/>
              <a:defRPr/>
            </a:pPr>
            <a:endParaRPr lang="en-US" dirty="0" smtClean="0"/>
          </a:p>
          <a:p>
            <a:endParaRPr lang="en-NZ"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38</a:t>
            </a:fld>
            <a:endParaRPr lang="en-US" dirty="0"/>
          </a:p>
        </p:txBody>
      </p:sp>
    </p:spTree>
    <p:extLst>
      <p:ext uri="{BB962C8B-B14F-4D97-AF65-F5344CB8AC3E}">
        <p14:creationId xmlns:p14="http://schemas.microsoft.com/office/powerpoint/2010/main" val="81706581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Slide Objectives</a:t>
            </a:r>
          </a:p>
          <a:p>
            <a:pPr marL="171450" indent="-171450">
              <a:buFont typeface="Arial" pitchFamily="34" charset="0"/>
              <a:buChar char="•"/>
            </a:pPr>
            <a:r>
              <a:rPr lang="en-US" b="0" dirty="0" smtClean="0"/>
              <a:t>Understand Tables and Entities</a:t>
            </a:r>
          </a:p>
          <a:p>
            <a:endParaRPr lang="en-US" dirty="0" smtClean="0"/>
          </a:p>
          <a:p>
            <a:r>
              <a:rPr lang="en-US" b="1" dirty="0" smtClean="0"/>
              <a:t>Speaker Notes</a:t>
            </a:r>
          </a:p>
          <a:p>
            <a:pPr marL="171450" indent="-171450">
              <a:buFont typeface="Arial" pitchFamily="34" charset="0"/>
              <a:buChar char="•"/>
            </a:pPr>
            <a:r>
              <a:rPr lang="en-NZ" dirty="0" smtClean="0"/>
              <a:t>Tables store data as entities. </a:t>
            </a:r>
          </a:p>
          <a:p>
            <a:pPr marL="171450" indent="-171450">
              <a:buFont typeface="Arial" pitchFamily="34" charset="0"/>
              <a:buChar char="•"/>
            </a:pPr>
            <a:r>
              <a:rPr lang="en-NZ" dirty="0" smtClean="0"/>
              <a:t>An entity is a collection of named properties and their values, similar to a row-</a:t>
            </a:r>
            <a:r>
              <a:rPr lang="en-NZ" baseline="0" dirty="0" smtClean="0"/>
              <a:t> not an RDBMS though</a:t>
            </a:r>
            <a:endParaRPr lang="en-NZ" dirty="0" smtClean="0"/>
          </a:p>
          <a:p>
            <a:pPr marL="171450" indent="-171450">
              <a:buFont typeface="Arial" pitchFamily="34" charset="0"/>
              <a:buChar char="•"/>
            </a:pPr>
            <a:r>
              <a:rPr lang="en-NZ" dirty="0" smtClean="0"/>
              <a:t>Tables are partitioned to support load balancing across storage nodes. </a:t>
            </a:r>
          </a:p>
          <a:p>
            <a:pPr marL="171450" indent="-171450">
              <a:buFont typeface="Arial" pitchFamily="34" charset="0"/>
              <a:buChar char="•"/>
            </a:pPr>
            <a:r>
              <a:rPr lang="en-NZ" dirty="0" smtClean="0"/>
              <a:t>Each table has as its first property a partition key that specifies the partition an entity belongs to. </a:t>
            </a:r>
          </a:p>
          <a:p>
            <a:pPr marL="171450" indent="-171450">
              <a:buFont typeface="Arial" pitchFamily="34" charset="0"/>
              <a:buChar char="•"/>
            </a:pPr>
            <a:r>
              <a:rPr lang="en-NZ" dirty="0" smtClean="0"/>
              <a:t>The second property is a row key that identifies an entity within a given partition. </a:t>
            </a:r>
          </a:p>
          <a:p>
            <a:pPr marL="171450" indent="-171450">
              <a:buFont typeface="Arial" pitchFamily="34" charset="0"/>
              <a:buChar char="•"/>
            </a:pPr>
            <a:r>
              <a:rPr lang="en-NZ" dirty="0" smtClean="0"/>
              <a:t>The combination of the partition key and the row key forms a primary key that identifies each entity uniquely within the table.</a:t>
            </a:r>
            <a:endParaRPr lang="en-US" b="1" dirty="0" smtClean="0"/>
          </a:p>
          <a:p>
            <a:pPr marL="171450" indent="-171450">
              <a:buFont typeface="Arial" pitchFamily="34" charset="0"/>
              <a:buChar char="•"/>
            </a:pPr>
            <a:r>
              <a:rPr lang="en-NZ" dirty="0" smtClean="0"/>
              <a:t>The Table service does not enforce any schema. </a:t>
            </a:r>
          </a:p>
          <a:p>
            <a:pPr marL="171450" indent="-171450">
              <a:buFont typeface="Arial" pitchFamily="34" charset="0"/>
              <a:buChar char="•"/>
            </a:pPr>
            <a:r>
              <a:rPr lang="en-NZ" dirty="0" smtClean="0"/>
              <a:t>A developer may choose to implement and enforce a schema on the client side</a:t>
            </a:r>
            <a:endParaRPr lang="en-US" baseline="0" dirty="0" smtClean="0"/>
          </a:p>
          <a:p>
            <a:pPr marL="0" indent="0">
              <a:buFont typeface="Arial" pitchFamily="34" charset="0"/>
              <a:buNone/>
            </a:pPr>
            <a:endParaRPr lang="en-US" baseline="0" dirty="0" smtClean="0"/>
          </a:p>
          <a:p>
            <a:pPr marL="0" indent="0">
              <a:buFont typeface="Arial" pitchFamily="34" charset="0"/>
              <a:buNone/>
            </a:pPr>
            <a:r>
              <a:rPr lang="en-US" b="1" baseline="0" dirty="0" smtClean="0"/>
              <a:t>Notes</a:t>
            </a:r>
          </a:p>
          <a:p>
            <a:r>
              <a:rPr lang="en-US" dirty="0" smtClean="0"/>
              <a:t>http://msdn.microsoft.com/en-us/library/dd573356.aspx</a:t>
            </a:r>
          </a:p>
          <a:p>
            <a:r>
              <a:rPr lang="en-US" dirty="0" smtClean="0"/>
              <a:t>http://msdn.microsoft.com/en-us/library/dd179338.aspx</a:t>
            </a:r>
          </a:p>
          <a:p>
            <a:endParaRPr lang="en-US" dirty="0" smtClean="0"/>
          </a:p>
          <a:p>
            <a:pPr marL="0" marR="0" lvl="1" indent="0" algn="l" defTabSz="914363" rtl="0" eaLnBrk="1" fontAlgn="auto" latinLnBrk="0" hangingPunct="1">
              <a:lnSpc>
                <a:spcPct val="90000"/>
              </a:lnSpc>
              <a:spcBef>
                <a:spcPts val="0"/>
              </a:spcBef>
              <a:spcAft>
                <a:spcPts val="333"/>
              </a:spcAft>
              <a:buClrTx/>
              <a:buSzTx/>
              <a:buFontTx/>
              <a:buNone/>
              <a:tabLst/>
              <a:defRPr/>
            </a:pPr>
            <a:endParaRPr lang="en-US" dirty="0" smtClean="0"/>
          </a:p>
          <a:p>
            <a:endParaRPr lang="en-NZ" dirty="0" smtClean="0"/>
          </a:p>
          <a:p>
            <a:endParaRPr lang="en-US" dirty="0" smtClean="0"/>
          </a:p>
          <a:p>
            <a:endParaRPr lang="en-US" dirty="0"/>
          </a:p>
        </p:txBody>
      </p:sp>
      <p:sp>
        <p:nvSpPr>
          <p:cNvPr id="6" name="Slide Number Placeholder 5"/>
          <p:cNvSpPr>
            <a:spLocks noGrp="1"/>
          </p:cNvSpPr>
          <p:nvPr>
            <p:ph type="sldNum" sz="quarter" idx="11"/>
          </p:nvPr>
        </p:nvSpPr>
        <p:spPr/>
        <p:txBody>
          <a:bodyPr/>
          <a:lstStyle/>
          <a:p>
            <a:fld id="{8B263312-38AA-4E1E-B2B5-0F8F122B24FE}" type="slidenum">
              <a:rPr lang="en-US" smtClean="0"/>
              <a:pPr/>
              <a:t>39</a:t>
            </a:fld>
            <a:endParaRPr lang="en-US" dirty="0"/>
          </a:p>
        </p:txBody>
      </p:sp>
    </p:spTree>
    <p:extLst>
      <p:ext uri="{BB962C8B-B14F-4D97-AF65-F5344CB8AC3E}">
        <p14:creationId xmlns:p14="http://schemas.microsoft.com/office/powerpoint/2010/main" val="42437013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buFont typeface="Arial" pitchFamily="34" charset="0"/>
              <a:buNone/>
            </a:pPr>
            <a:r>
              <a:rPr lang="en-US" b="1" dirty="0" smtClean="0"/>
              <a:t>Slide Objective</a:t>
            </a:r>
          </a:p>
          <a:p>
            <a:pPr marL="171450" indent="-171450">
              <a:buFont typeface="Arial" pitchFamily="34" charset="0"/>
              <a:buChar char="•"/>
            </a:pPr>
            <a:r>
              <a:rPr lang="en-US" dirty="0" smtClean="0"/>
              <a:t>Understand</a:t>
            </a:r>
            <a:r>
              <a:rPr lang="en-US" baseline="0" dirty="0" smtClean="0"/>
              <a:t> a Windows Azure storage account</a:t>
            </a:r>
          </a:p>
          <a:p>
            <a:pPr marL="171450" indent="-171450">
              <a:buFont typeface="Arial" pitchFamily="34" charset="0"/>
              <a:buChar char="•"/>
            </a:pPr>
            <a:endParaRPr lang="en-US" baseline="0" dirty="0" smtClean="0"/>
          </a:p>
          <a:p>
            <a:pPr marL="0" indent="0">
              <a:buFont typeface="Arial" pitchFamily="34" charset="0"/>
              <a:buNone/>
            </a:pPr>
            <a:r>
              <a:rPr lang="en-US" b="1" baseline="0" dirty="0" smtClean="0"/>
              <a:t>Speaking notes</a:t>
            </a:r>
          </a:p>
          <a:p>
            <a:r>
              <a:rPr lang="en-US" dirty="0" smtClean="0"/>
              <a:t>A storage account gives your applications access to Windows Azure Blob, Table, and Queue services located in a geographic region. You need a storage account to use Windows Azure storage. </a:t>
            </a:r>
          </a:p>
          <a:p>
            <a:r>
              <a:rPr lang="en-US" dirty="0" smtClean="0"/>
              <a:t>The storage account represents the highest level of the namespace for accessing the storage services. A storage account can contain up to 100 TB of blob, queue, and table data. You can create up to five storage accounts for your Windows Azure subscription.</a:t>
            </a:r>
          </a:p>
          <a:p>
            <a:pPr marL="0" indent="0">
              <a:buFont typeface="Arial" pitchFamily="34" charset="0"/>
              <a:buNone/>
            </a:pPr>
            <a:endParaRPr lang="en-US" dirty="0" smtClean="0"/>
          </a:p>
          <a:p>
            <a:pPr marL="171450" indent="-171450">
              <a:buFont typeface="Arial" pitchFamily="34" charset="0"/>
              <a:buChar char="•"/>
            </a:pPr>
            <a:r>
              <a:rPr lang="en-US" dirty="0" smtClean="0"/>
              <a:t>A </a:t>
            </a:r>
            <a:r>
              <a:rPr lang="en-US" dirty="0" smtClean="0"/>
              <a:t>Windows Azure subscription contains storage </a:t>
            </a:r>
            <a:r>
              <a:rPr lang="en-US" dirty="0" smtClean="0"/>
              <a:t>account</a:t>
            </a:r>
            <a:endParaRPr lang="en-US" dirty="0" smtClean="0"/>
          </a:p>
          <a:p>
            <a:pPr marL="171450" indent="-171450">
              <a:buFont typeface="Arial" pitchFamily="34" charset="0"/>
              <a:buChar char="•"/>
            </a:pPr>
            <a:r>
              <a:rPr lang="en-US" dirty="0" smtClean="0"/>
              <a:t>Can explicitly geo-locate to a sub region or set affinity with other services</a:t>
            </a:r>
          </a:p>
          <a:p>
            <a:pPr marL="171450" indent="-171450">
              <a:buFont typeface="Arial" pitchFamily="34" charset="0"/>
              <a:buChar char="•"/>
            </a:pPr>
            <a:r>
              <a:rPr lang="en-US" dirty="0" smtClean="0"/>
              <a:t>Can enable CDN at the account level (means that public containers will be retrievable via the CDN URL)</a:t>
            </a:r>
            <a:endParaRPr lang="en-US" dirty="0"/>
          </a:p>
        </p:txBody>
      </p:sp>
      <p:sp>
        <p:nvSpPr>
          <p:cNvPr id="4" name="Slide Number Placeholder 3"/>
          <p:cNvSpPr>
            <a:spLocks noGrp="1"/>
          </p:cNvSpPr>
          <p:nvPr>
            <p:ph type="sldNum" sz="quarter" idx="10"/>
          </p:nvPr>
        </p:nvSpPr>
        <p:spPr/>
        <p:txBody>
          <a:bodyPr/>
          <a:lstStyle/>
          <a:p>
            <a:fld id="{DFF0BEB7-DC6A-443D-91D1-0CE0A533CAC5}" type="slidenum">
              <a:rPr lang="en-US" smtClean="0"/>
              <a:pPr/>
              <a:t>4</a:t>
            </a:fld>
            <a:endParaRPr lang="en-US" dirty="0"/>
          </a:p>
        </p:txBody>
      </p:sp>
    </p:spTree>
    <p:extLst>
      <p:ext uri="{BB962C8B-B14F-4D97-AF65-F5344CB8AC3E}">
        <p14:creationId xmlns:p14="http://schemas.microsoft.com/office/powerpoint/2010/main" val="75891293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Slide Objectives</a:t>
            </a:r>
          </a:p>
          <a:p>
            <a:pPr marL="171450" indent="-171450">
              <a:buFont typeface="Arial" pitchFamily="34" charset="0"/>
              <a:buChar char="•"/>
            </a:pPr>
            <a:r>
              <a:rPr lang="en-US" b="0" dirty="0" smtClean="0"/>
              <a:t>Understand Flexible Entities</a:t>
            </a:r>
          </a:p>
          <a:p>
            <a:endParaRPr lang="en-US" dirty="0" smtClean="0"/>
          </a:p>
          <a:p>
            <a:r>
              <a:rPr lang="en-US" b="1" dirty="0" smtClean="0"/>
              <a:t>Speaker Notes</a:t>
            </a:r>
          </a:p>
          <a:p>
            <a:pPr marL="171450" indent="-171450">
              <a:buFont typeface="Arial" pitchFamily="34" charset="0"/>
              <a:buChar char="•"/>
            </a:pPr>
            <a:r>
              <a:rPr lang="en-NZ" dirty="0" smtClean="0"/>
              <a:t>Tables store data as entities. </a:t>
            </a:r>
          </a:p>
          <a:p>
            <a:pPr marL="171450" indent="-171450">
              <a:buFont typeface="Arial" pitchFamily="34" charset="0"/>
              <a:buChar char="•"/>
            </a:pPr>
            <a:r>
              <a:rPr lang="en-NZ" dirty="0" smtClean="0"/>
              <a:t>A table can contain entities of any shape</a:t>
            </a:r>
          </a:p>
          <a:p>
            <a:pPr marL="384431" lvl="1" indent="-171450">
              <a:buFont typeface="Arial" pitchFamily="34" charset="0"/>
              <a:buChar char="•"/>
            </a:pPr>
            <a:r>
              <a:rPr lang="en-NZ" dirty="0" smtClean="0"/>
              <a:t>There</a:t>
            </a:r>
            <a:r>
              <a:rPr lang="en-NZ" baseline="0" dirty="0" smtClean="0"/>
              <a:t> is no fixed schema</a:t>
            </a:r>
          </a:p>
          <a:p>
            <a:pPr marL="384431" lvl="1" indent="-171450">
              <a:buFont typeface="Arial" pitchFamily="34" charset="0"/>
              <a:buChar char="•"/>
            </a:pPr>
            <a:r>
              <a:rPr lang="en-NZ" baseline="0" dirty="0" smtClean="0"/>
              <a:t>There is no schema checking</a:t>
            </a:r>
          </a:p>
          <a:p>
            <a:pPr marL="171450" lvl="0" indent="-171450">
              <a:buFont typeface="Arial" pitchFamily="34" charset="0"/>
              <a:buChar char="•"/>
            </a:pPr>
            <a:r>
              <a:rPr lang="en-NZ" baseline="0" dirty="0" smtClean="0"/>
              <a:t>There is no strong typing- not that Birthdate is stored as both a </a:t>
            </a:r>
            <a:r>
              <a:rPr lang="en-NZ" baseline="0" dirty="0" err="1" smtClean="0"/>
              <a:t>datetime</a:t>
            </a:r>
            <a:r>
              <a:rPr lang="en-NZ" baseline="0" dirty="0" smtClean="0"/>
              <a:t> value and as a string</a:t>
            </a:r>
          </a:p>
          <a:p>
            <a:pPr marL="171450" lvl="0" indent="-171450">
              <a:buFont typeface="Arial" pitchFamily="34" charset="0"/>
              <a:buChar char="•"/>
            </a:pPr>
            <a:r>
              <a:rPr lang="en-NZ" baseline="0" dirty="0" smtClean="0"/>
              <a:t>Not that we can add additional columns</a:t>
            </a:r>
            <a:endParaRPr lang="en-NZ" dirty="0" smtClean="0"/>
          </a:p>
          <a:p>
            <a:pPr marL="0" indent="0">
              <a:buFont typeface="Arial" pitchFamily="34" charset="0"/>
              <a:buNone/>
            </a:pPr>
            <a:endParaRPr lang="en-US" baseline="0" dirty="0" smtClean="0"/>
          </a:p>
          <a:p>
            <a:pPr marL="0" indent="0">
              <a:buFont typeface="Arial" pitchFamily="34" charset="0"/>
              <a:buNone/>
            </a:pPr>
            <a:r>
              <a:rPr lang="en-US" b="1" baseline="0" dirty="0" smtClean="0"/>
              <a:t>Notes</a:t>
            </a:r>
          </a:p>
          <a:p>
            <a:r>
              <a:rPr lang="en-US" dirty="0" smtClean="0"/>
              <a:t>http://msdn.microsoft.com/en-us/library/dd573356.aspx</a:t>
            </a:r>
          </a:p>
          <a:p>
            <a:endParaRPr lang="en-US" dirty="0" smtClean="0"/>
          </a:p>
          <a:p>
            <a:pPr marL="0" marR="0" lvl="1" indent="0" algn="l" defTabSz="914363" rtl="0" eaLnBrk="1" fontAlgn="auto" latinLnBrk="0" hangingPunct="1">
              <a:lnSpc>
                <a:spcPct val="90000"/>
              </a:lnSpc>
              <a:spcBef>
                <a:spcPts val="0"/>
              </a:spcBef>
              <a:spcAft>
                <a:spcPts val="333"/>
              </a:spcAft>
              <a:buClrTx/>
              <a:buSzTx/>
              <a:buFontTx/>
              <a:buNone/>
              <a:tabLst/>
              <a:defRPr/>
            </a:pPr>
            <a:endParaRPr lang="en-US" dirty="0" smtClean="0"/>
          </a:p>
          <a:p>
            <a:endParaRPr lang="en-NZ" dirty="0" smtClean="0"/>
          </a:p>
          <a:p>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ED924DC9-2D40-4898-9995-3C224EE0F48B}" type="slidenum">
              <a:rPr lang="en-US" smtClean="0"/>
              <a:t>40</a:t>
            </a:fld>
            <a:endParaRPr lang="en-US" dirty="0"/>
          </a:p>
        </p:txBody>
      </p:sp>
    </p:spTree>
    <p:extLst>
      <p:ext uri="{BB962C8B-B14F-4D97-AF65-F5344CB8AC3E}">
        <p14:creationId xmlns:p14="http://schemas.microsoft.com/office/powerpoint/2010/main" val="169498750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Slide Objectives</a:t>
            </a:r>
          </a:p>
          <a:p>
            <a:pPr marL="171450" indent="-171450">
              <a:buFont typeface="Arial" pitchFamily="34" charset="0"/>
              <a:buChar char="•"/>
            </a:pPr>
            <a:r>
              <a:rPr lang="en-US" b="0" dirty="0" smtClean="0"/>
              <a:t>Understand The Basic Query Syntax</a:t>
            </a:r>
          </a:p>
          <a:p>
            <a:endParaRPr lang="en-US" dirty="0" smtClean="0"/>
          </a:p>
          <a:p>
            <a:r>
              <a:rPr lang="en-US" b="1" dirty="0" smtClean="0"/>
              <a:t>Speaker Notes</a:t>
            </a:r>
          </a:p>
          <a:p>
            <a:pPr marL="171450" indent="-171450">
              <a:buFont typeface="Arial" pitchFamily="34" charset="0"/>
              <a:buChar char="•"/>
            </a:pPr>
            <a:r>
              <a:rPr lang="en-NZ" dirty="0" smtClean="0"/>
              <a:t>Tables store data as entities. </a:t>
            </a:r>
          </a:p>
          <a:p>
            <a:pPr marL="171450" indent="-171450">
              <a:buFont typeface="Arial" pitchFamily="34" charset="0"/>
              <a:buChar char="•"/>
            </a:pPr>
            <a:r>
              <a:rPr lang="en-NZ" dirty="0" smtClean="0"/>
              <a:t>Querying is per the ADO.NET</a:t>
            </a:r>
            <a:r>
              <a:rPr lang="en-NZ" baseline="0" dirty="0" smtClean="0"/>
              <a:t> Data Services spec</a:t>
            </a:r>
            <a:br>
              <a:rPr lang="en-NZ" baseline="0" dirty="0" smtClean="0"/>
            </a:br>
            <a:r>
              <a:rPr lang="en-NZ" baseline="0" dirty="0" smtClean="0"/>
              <a:t>http://msdn.microsoft.com/en-us/library/cc668784.aspx</a:t>
            </a:r>
          </a:p>
          <a:p>
            <a:pPr marL="171450" indent="-171450">
              <a:buFont typeface="Arial" pitchFamily="34" charset="0"/>
              <a:buChar char="•"/>
            </a:pPr>
            <a:r>
              <a:rPr lang="en-NZ" baseline="0" dirty="0" smtClean="0"/>
              <a:t>Should endeavour to always include the Partition key to limit scope of query- partitions always served by a single storage node</a:t>
            </a:r>
            <a:endParaRPr lang="en-NZ" dirty="0" smtClean="0"/>
          </a:p>
          <a:p>
            <a:pPr marL="0" indent="0">
              <a:buFont typeface="Arial" pitchFamily="34" charset="0"/>
              <a:buNone/>
            </a:pPr>
            <a:endParaRPr lang="en-US" baseline="0" dirty="0" smtClean="0"/>
          </a:p>
          <a:p>
            <a:pPr marL="0" indent="0">
              <a:buFont typeface="Arial" pitchFamily="34" charset="0"/>
              <a:buNone/>
            </a:pPr>
            <a:r>
              <a:rPr lang="en-US" b="1" baseline="0" dirty="0" smtClean="0"/>
              <a:t>Notes</a:t>
            </a:r>
          </a:p>
          <a:p>
            <a:r>
              <a:rPr lang="en-US" dirty="0" smtClean="0"/>
              <a:t>http://msdn.microsoft.com/en-us/library/dd573356.aspx</a:t>
            </a:r>
          </a:p>
          <a:p>
            <a:endParaRPr lang="en-US" dirty="0" smtClean="0"/>
          </a:p>
          <a:p>
            <a:pPr marL="0" marR="0" lvl="1" indent="0" algn="l" defTabSz="914363" rtl="0" eaLnBrk="1" fontAlgn="auto" latinLnBrk="0" hangingPunct="1">
              <a:lnSpc>
                <a:spcPct val="90000"/>
              </a:lnSpc>
              <a:spcBef>
                <a:spcPts val="0"/>
              </a:spcBef>
              <a:spcAft>
                <a:spcPts val="333"/>
              </a:spcAft>
              <a:buClrTx/>
              <a:buSzTx/>
              <a:buFontTx/>
              <a:buNone/>
              <a:tabLst/>
              <a:defRPr/>
            </a:pPr>
            <a:endParaRPr lang="en-US" dirty="0" smtClean="0"/>
          </a:p>
          <a:p>
            <a:endParaRPr lang="en-NZ" dirty="0" smtClean="0"/>
          </a:p>
          <a:p>
            <a:endParaRPr lang="en-US" dirty="0" smtClean="0"/>
          </a:p>
          <a:p>
            <a:endParaRPr lang="en-US" dirty="0" smtClean="0"/>
          </a:p>
          <a:p>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ED924DC9-2D40-4898-9995-3C224EE0F48B}" type="slidenum">
              <a:rPr lang="en-US" smtClean="0"/>
              <a:t>41</a:t>
            </a:fld>
            <a:endParaRPr lang="en-US" dirty="0"/>
          </a:p>
        </p:txBody>
      </p:sp>
    </p:spTree>
    <p:extLst>
      <p:ext uri="{BB962C8B-B14F-4D97-AF65-F5344CB8AC3E}">
        <p14:creationId xmlns:p14="http://schemas.microsoft.com/office/powerpoint/2010/main" val="428008778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Slide Objectives</a:t>
            </a:r>
          </a:p>
          <a:p>
            <a:pPr marL="171450" indent="-171450">
              <a:buFont typeface="Arial" pitchFamily="34" charset="0"/>
              <a:buChar char="•"/>
            </a:pPr>
            <a:r>
              <a:rPr lang="en-US" b="0" dirty="0" smtClean="0"/>
              <a:t>Understand The Partition Key</a:t>
            </a:r>
          </a:p>
          <a:p>
            <a:endParaRPr lang="en-US" dirty="0" smtClean="0"/>
          </a:p>
          <a:p>
            <a:r>
              <a:rPr lang="en-US" b="1" dirty="0" smtClean="0"/>
              <a:t>Speaker Notes</a:t>
            </a:r>
          </a:p>
          <a:p>
            <a:pPr marL="171450" indent="-171450">
              <a:buFont typeface="Arial" pitchFamily="34" charset="0"/>
              <a:buChar char="•"/>
            </a:pPr>
            <a:r>
              <a:rPr lang="en-NZ" dirty="0" smtClean="0"/>
              <a:t>Tables are partitioned to support load balancing across storage nodes. </a:t>
            </a:r>
          </a:p>
          <a:p>
            <a:pPr marL="171450" indent="-171450">
              <a:buFont typeface="Arial" pitchFamily="34" charset="0"/>
              <a:buChar char="•"/>
            </a:pPr>
            <a:r>
              <a:rPr lang="en-NZ" dirty="0" smtClean="0"/>
              <a:t>A table's entities are organized by partition. </a:t>
            </a:r>
          </a:p>
          <a:p>
            <a:pPr marL="171450" indent="-171450">
              <a:buFont typeface="Arial" pitchFamily="34" charset="0"/>
              <a:buChar char="•"/>
            </a:pPr>
            <a:r>
              <a:rPr lang="en-NZ" dirty="0" smtClean="0"/>
              <a:t>A partition is a consecutive range of entities possessing the same partition key value. </a:t>
            </a:r>
          </a:p>
          <a:p>
            <a:pPr marL="171450" indent="-171450">
              <a:buFont typeface="Arial" pitchFamily="34" charset="0"/>
              <a:buChar char="•"/>
            </a:pPr>
            <a:r>
              <a:rPr lang="en-NZ" dirty="0" smtClean="0"/>
              <a:t>The partition key is a unique identifier for the partition within a given table, specified by the </a:t>
            </a:r>
            <a:r>
              <a:rPr lang="en-NZ" b="1" dirty="0" err="1" smtClean="0"/>
              <a:t>PartitionKey</a:t>
            </a:r>
            <a:r>
              <a:rPr lang="en-NZ" dirty="0" smtClean="0"/>
              <a:t> property. </a:t>
            </a:r>
          </a:p>
          <a:p>
            <a:pPr marL="384431" lvl="1" indent="-171450">
              <a:buFont typeface="Arial" pitchFamily="34" charset="0"/>
              <a:buChar char="•"/>
            </a:pPr>
            <a:r>
              <a:rPr lang="en-NZ" dirty="0" smtClean="0"/>
              <a:t>The partition key forms the first part of an entity's unique</a:t>
            </a:r>
            <a:r>
              <a:rPr lang="en-NZ" baseline="0" dirty="0" smtClean="0"/>
              <a:t> identifier within the table</a:t>
            </a:r>
            <a:r>
              <a:rPr lang="en-NZ" dirty="0" smtClean="0"/>
              <a:t>.</a:t>
            </a:r>
          </a:p>
          <a:p>
            <a:pPr marL="384431" lvl="1" indent="-171450">
              <a:buFont typeface="Arial" pitchFamily="34" charset="0"/>
              <a:buChar char="•"/>
            </a:pPr>
            <a:r>
              <a:rPr lang="en-NZ" dirty="0" smtClean="0"/>
              <a:t>The partition key may be a string value up to 1 KB in size.</a:t>
            </a:r>
          </a:p>
          <a:p>
            <a:pPr marL="171450" indent="-171450">
              <a:buFont typeface="Arial" pitchFamily="34" charset="0"/>
              <a:buChar char="•"/>
            </a:pPr>
            <a:r>
              <a:rPr lang="en-NZ" dirty="0" smtClean="0"/>
              <a:t>You must include the </a:t>
            </a:r>
            <a:r>
              <a:rPr lang="en-NZ" b="1" dirty="0" err="1" smtClean="0"/>
              <a:t>PartitionKey</a:t>
            </a:r>
            <a:r>
              <a:rPr lang="en-NZ" dirty="0" smtClean="0"/>
              <a:t> property in every insert, update, and delete operation.</a:t>
            </a:r>
          </a:p>
          <a:p>
            <a:pPr marL="0" indent="0">
              <a:buFont typeface="Arial" pitchFamily="34" charset="0"/>
              <a:buNone/>
            </a:pPr>
            <a:endParaRPr lang="en-US" baseline="0" dirty="0" smtClean="0"/>
          </a:p>
          <a:p>
            <a:pPr marL="0" indent="0">
              <a:buFont typeface="Arial" pitchFamily="34" charset="0"/>
              <a:buNone/>
            </a:pPr>
            <a:endParaRPr lang="en-US" baseline="0" dirty="0" smtClean="0"/>
          </a:p>
          <a:p>
            <a:pPr marL="0" indent="0">
              <a:buFont typeface="Arial" pitchFamily="34" charset="0"/>
              <a:buNone/>
            </a:pPr>
            <a:endParaRPr lang="en-US" baseline="0" dirty="0" smtClean="0"/>
          </a:p>
          <a:p>
            <a:pPr marL="0" indent="0">
              <a:buFont typeface="Arial" pitchFamily="34" charset="0"/>
              <a:buNone/>
            </a:pPr>
            <a:r>
              <a:rPr lang="en-US" b="1" baseline="0" dirty="0" smtClean="0"/>
              <a:t>Notes</a:t>
            </a:r>
          </a:p>
          <a:p>
            <a:r>
              <a:rPr lang="en-US" dirty="0" smtClean="0"/>
              <a:t>http://msdn.microsoft.com/en-us/library/dd573356.aspx</a:t>
            </a:r>
          </a:p>
          <a:p>
            <a:r>
              <a:rPr lang="en-US" dirty="0" smtClean="0"/>
              <a:t>http://blogs.msdn.com/b/windowsazurestorage/archive/2010/05/07/understanding-the-scalability-availability-durability-and-billing-of-windows-azure-storage.aspx </a:t>
            </a:r>
          </a:p>
          <a:p>
            <a:r>
              <a:rPr lang="en-US" dirty="0" smtClean="0"/>
              <a:t>http://blogs.msdn.com/b/windowsazurestorage/archive/2010/05/10/windows-azure-storage-abstractions-and-their-scalability-targets.aspx</a:t>
            </a:r>
          </a:p>
          <a:p>
            <a:endParaRPr lang="en-US" dirty="0" smtClean="0"/>
          </a:p>
          <a:p>
            <a:pPr marL="0" marR="0" lvl="1" indent="0" algn="l" defTabSz="914363" rtl="0" eaLnBrk="1" fontAlgn="auto" latinLnBrk="0" hangingPunct="1">
              <a:lnSpc>
                <a:spcPct val="90000"/>
              </a:lnSpc>
              <a:spcBef>
                <a:spcPts val="0"/>
              </a:spcBef>
              <a:spcAft>
                <a:spcPts val="333"/>
              </a:spcAft>
              <a:buClrTx/>
              <a:buSzTx/>
              <a:buFontTx/>
              <a:buNone/>
              <a:tabLst/>
              <a:defRPr/>
            </a:pPr>
            <a:endParaRPr lang="en-US" dirty="0" smtClean="0"/>
          </a:p>
          <a:p>
            <a:endParaRPr lang="en-NZ" dirty="0" smtClean="0"/>
          </a:p>
          <a:p>
            <a:endParaRPr lang="en-US" dirty="0" smtClean="0"/>
          </a:p>
          <a:p>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97F3309C-40B0-400F-9DDF-37D5F192F07E}" type="slidenum">
              <a:rPr lang="en-US" smtClean="0"/>
              <a:pPr/>
              <a:t>42</a:t>
            </a:fld>
            <a:endParaRPr lang="en-US" dirty="0"/>
          </a:p>
        </p:txBody>
      </p:sp>
    </p:spTree>
    <p:extLst>
      <p:ext uri="{BB962C8B-B14F-4D97-AF65-F5344CB8AC3E}">
        <p14:creationId xmlns:p14="http://schemas.microsoft.com/office/powerpoint/2010/main" val="428479593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Slide Objectives</a:t>
            </a:r>
          </a:p>
          <a:p>
            <a:pPr marL="171450" indent="-171450">
              <a:buFont typeface="Arial" pitchFamily="34" charset="0"/>
              <a:buChar char="•"/>
            </a:pPr>
            <a:r>
              <a:rPr lang="en-US" b="0" dirty="0" smtClean="0"/>
              <a:t>Understand </a:t>
            </a:r>
            <a:r>
              <a:rPr lang="en-US" b="0" dirty="0" smtClean="0"/>
              <a:t>Partition Ranges</a:t>
            </a:r>
            <a:endParaRPr lang="en-US" b="0" dirty="0" smtClean="0"/>
          </a:p>
          <a:p>
            <a:endParaRPr lang="en-US" dirty="0" smtClean="0"/>
          </a:p>
          <a:p>
            <a:r>
              <a:rPr lang="en-US" b="1" dirty="0" smtClean="0"/>
              <a:t>Speaker Notes</a:t>
            </a:r>
          </a:p>
          <a:p>
            <a:pPr marL="285750" indent="-285750">
              <a:buFont typeface="Arial" pitchFamily="34" charset="0"/>
              <a:buChar char="•"/>
            </a:pPr>
            <a:r>
              <a:rPr lang="en-US" baseline="0" dirty="0" smtClean="0"/>
              <a:t>DON’T use unique </a:t>
            </a:r>
            <a:r>
              <a:rPr lang="en-US" baseline="0" dirty="0" err="1" smtClean="0"/>
              <a:t>PartionKey</a:t>
            </a:r>
            <a:r>
              <a:rPr lang="en-US" baseline="0" dirty="0" smtClean="0"/>
              <a:t> values for your entities – each entity will then belong to its own partition</a:t>
            </a:r>
          </a:p>
          <a:p>
            <a:pPr marL="285750" indent="-285750">
              <a:buFont typeface="Arial" pitchFamily="34" charset="0"/>
              <a:buChar char="•"/>
            </a:pPr>
            <a:r>
              <a:rPr lang="en-US" dirty="0" smtClean="0"/>
              <a:t>Range partitions group entities that have sequentially, unique </a:t>
            </a:r>
            <a:r>
              <a:rPr lang="en-US" dirty="0" err="1" smtClean="0"/>
              <a:t>PartitionKey</a:t>
            </a:r>
            <a:r>
              <a:rPr lang="en-US" dirty="0" smtClean="0"/>
              <a:t> values to improve the performance of range queries. </a:t>
            </a:r>
          </a:p>
          <a:p>
            <a:pPr marL="285750" indent="-285750">
              <a:buFont typeface="Arial" pitchFamily="34" charset="0"/>
              <a:buChar char="•"/>
            </a:pPr>
            <a:r>
              <a:rPr lang="en-US" dirty="0" smtClean="0"/>
              <a:t>Without range partitions, a range query will need to cross partition boundaries or server boundaries, which can decrease the performance of the query. </a:t>
            </a:r>
          </a:p>
          <a:p>
            <a:pPr marL="0" indent="0">
              <a:buFont typeface="Arial" pitchFamily="34" charset="0"/>
              <a:buNone/>
            </a:pPr>
            <a:endParaRPr lang="en-US" baseline="0" dirty="0" smtClean="0"/>
          </a:p>
          <a:p>
            <a:pPr marL="0" indent="0">
              <a:buFont typeface="Arial" pitchFamily="34" charset="0"/>
              <a:buNone/>
            </a:pPr>
            <a:r>
              <a:rPr lang="en-US" b="1" baseline="0" dirty="0" smtClean="0"/>
              <a:t>Notes</a:t>
            </a:r>
          </a:p>
          <a:p>
            <a:endParaRPr lang="en-US" dirty="0" smtClean="0"/>
          </a:p>
        </p:txBody>
      </p:sp>
      <p:sp>
        <p:nvSpPr>
          <p:cNvPr id="4" name="Slide Number Placeholder 3"/>
          <p:cNvSpPr>
            <a:spLocks noGrp="1"/>
          </p:cNvSpPr>
          <p:nvPr>
            <p:ph type="sldNum" sz="quarter" idx="10"/>
          </p:nvPr>
        </p:nvSpPr>
        <p:spPr/>
        <p:txBody>
          <a:bodyPr/>
          <a:lstStyle/>
          <a:p>
            <a:fld id="{508C3800-5C46-4493-B456-B5C0A0B190CA}" type="slidenum">
              <a:rPr lang="en-US" smtClean="0"/>
              <a:pPr/>
              <a:t>43</a:t>
            </a:fld>
            <a:endParaRPr lang="en-US" dirty="0"/>
          </a:p>
        </p:txBody>
      </p:sp>
    </p:spTree>
    <p:extLst>
      <p:ext uri="{BB962C8B-B14F-4D97-AF65-F5344CB8AC3E}">
        <p14:creationId xmlns:p14="http://schemas.microsoft.com/office/powerpoint/2010/main" val="223794005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4A25E58-20C3-47A2-B67C-8A1FCB5D4422}" type="slidenum">
              <a:rPr lang="en-US" smtClean="0"/>
              <a:t>44</a:t>
            </a:fld>
            <a:endParaRPr lang="en-US"/>
          </a:p>
        </p:txBody>
      </p:sp>
    </p:spTree>
    <p:extLst>
      <p:ext uri="{BB962C8B-B14F-4D97-AF65-F5344CB8AC3E}">
        <p14:creationId xmlns:p14="http://schemas.microsoft.com/office/powerpoint/2010/main" val="29919343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buFont typeface="Arial" pitchFamily="34" charset="0"/>
              <a:buNone/>
            </a:pPr>
            <a:r>
              <a:rPr lang="en-US" b="1" dirty="0" smtClean="0"/>
              <a:t>Slide Objective</a:t>
            </a:r>
          </a:p>
          <a:p>
            <a:pPr marL="171450" indent="-171450">
              <a:buFont typeface="Arial" pitchFamily="34" charset="0"/>
              <a:buChar char="•"/>
            </a:pPr>
            <a:r>
              <a:rPr lang="en-US" dirty="0" smtClean="0"/>
              <a:t>Understand</a:t>
            </a:r>
            <a:r>
              <a:rPr lang="en-US" baseline="0" dirty="0" smtClean="0"/>
              <a:t> a Windows Azure storage account</a:t>
            </a:r>
          </a:p>
          <a:p>
            <a:pPr marL="0" indent="0">
              <a:buFont typeface="Arial" pitchFamily="34" charset="0"/>
              <a:buNone/>
            </a:pPr>
            <a:endParaRPr lang="en-US" baseline="0" dirty="0" smtClean="0"/>
          </a:p>
          <a:p>
            <a:pPr marL="0" marR="0" indent="0" algn="l" defTabSz="685864" rtl="0" eaLnBrk="1" fontAlgn="auto" latinLnBrk="0" hangingPunct="1">
              <a:lnSpc>
                <a:spcPct val="90000"/>
              </a:lnSpc>
              <a:spcBef>
                <a:spcPts val="0"/>
              </a:spcBef>
              <a:spcAft>
                <a:spcPts val="250"/>
              </a:spcAft>
              <a:buClrTx/>
              <a:buSzTx/>
              <a:buFont typeface="Arial" pitchFamily="34" charset="0"/>
              <a:buNone/>
              <a:tabLst/>
              <a:defRPr/>
            </a:pPr>
            <a:r>
              <a:rPr lang="en-US" sz="1600" b="1" dirty="0" smtClean="0"/>
              <a:t>VALUE PROP</a:t>
            </a:r>
          </a:p>
          <a:p>
            <a:pPr marL="0" indent="0">
              <a:buFont typeface="Arial" pitchFamily="34" charset="0"/>
              <a:buNone/>
            </a:pPr>
            <a:endParaRPr lang="en-US" i="1" baseline="0" dirty="0" smtClean="0"/>
          </a:p>
          <a:p>
            <a:pPr marL="0" indent="0">
              <a:buFont typeface="Arial" pitchFamily="34" charset="0"/>
              <a:buNone/>
            </a:pPr>
            <a:endParaRPr lang="en-US" baseline="0" dirty="0" smtClean="0"/>
          </a:p>
          <a:p>
            <a:pPr marL="0" indent="0">
              <a:buFont typeface="Arial" pitchFamily="34" charset="0"/>
              <a:buNone/>
            </a:pPr>
            <a:r>
              <a:rPr lang="en-US" b="1" baseline="0" dirty="0" smtClean="0"/>
              <a:t>Speaking notes</a:t>
            </a:r>
          </a:p>
          <a:p>
            <a:pPr marL="171450" indent="-171450">
              <a:buFont typeface="Arial" pitchFamily="34" charset="0"/>
              <a:buChar char="•"/>
            </a:pPr>
            <a:r>
              <a:rPr lang="en-US" dirty="0" smtClean="0"/>
              <a:t>The Windows Azure Content Delivery Network (CDN) offers developers a global solution for delivering high-bandwidth content by caching blobs and static content of compute instances at physical nodes in the United States, Europe, Asia, Australia and South America.</a:t>
            </a:r>
          </a:p>
          <a:p>
            <a:pPr marL="171450" indent="-171450">
              <a:buFont typeface="Arial" pitchFamily="34" charset="0"/>
              <a:buChar char="•"/>
            </a:pPr>
            <a:r>
              <a:rPr lang="en-US" dirty="0" smtClean="0"/>
              <a:t>A </a:t>
            </a:r>
            <a:r>
              <a:rPr lang="en-US" dirty="0" smtClean="0"/>
              <a:t>Windows Azure subscription contains storage accounts</a:t>
            </a:r>
          </a:p>
          <a:p>
            <a:pPr marL="171450" indent="-171450">
              <a:buFont typeface="Arial" pitchFamily="34" charset="0"/>
              <a:buChar char="•"/>
            </a:pPr>
            <a:r>
              <a:rPr lang="en-US" dirty="0" smtClean="0"/>
              <a:t>Can explicitly geo-locate to a sub region or set affinity with other services</a:t>
            </a:r>
          </a:p>
          <a:p>
            <a:pPr marL="171450" indent="-171450">
              <a:buFont typeface="Arial" pitchFamily="34" charset="0"/>
              <a:buChar char="•"/>
            </a:pPr>
            <a:r>
              <a:rPr lang="en-US" dirty="0" smtClean="0"/>
              <a:t>Can enable CDN at the account </a:t>
            </a:r>
            <a:r>
              <a:rPr lang="en-US" dirty="0" smtClean="0"/>
              <a:t>level </a:t>
            </a:r>
            <a:r>
              <a:rPr lang="en-US" dirty="0" smtClean="0"/>
              <a:t>(means that public containers will be retrievable via the CDN URL</a:t>
            </a:r>
            <a:r>
              <a:rPr lang="en-US" dirty="0" smtClean="0"/>
              <a:t>)</a:t>
            </a:r>
          </a:p>
          <a:p>
            <a:pPr marL="171450" indent="-171450">
              <a:buFont typeface="Arial" pitchFamily="34" charset="0"/>
              <a:buChar char="•"/>
            </a:pPr>
            <a:r>
              <a:rPr lang="en-US" dirty="0" smtClean="0"/>
              <a:t>100 TBs per account means a</a:t>
            </a:r>
            <a:r>
              <a:rPr lang="en-US" baseline="0" dirty="0" smtClean="0"/>
              <a:t> lot of storage for very little cost</a:t>
            </a:r>
            <a:endParaRPr lang="en-US" dirty="0" smtClean="0"/>
          </a:p>
          <a:p>
            <a:pPr marL="0" indent="0">
              <a:buFont typeface="Arial" pitchFamily="34" charset="0"/>
              <a:buNone/>
            </a:pPr>
            <a:endParaRPr lang="en-US" dirty="0"/>
          </a:p>
          <a:p>
            <a:pPr marL="0" marR="0" indent="0" algn="l" defTabSz="1218987" rtl="0" eaLnBrk="1" fontAlgn="auto" latinLnBrk="0" hangingPunct="1">
              <a:lnSpc>
                <a:spcPct val="100000"/>
              </a:lnSpc>
              <a:spcBef>
                <a:spcPts val="0"/>
              </a:spcBef>
              <a:spcAft>
                <a:spcPts val="0"/>
              </a:spcAft>
              <a:buClrTx/>
              <a:buSzTx/>
              <a:buFont typeface="Arial" pitchFamily="34" charset="0"/>
              <a:buNone/>
              <a:tabLst/>
              <a:defRPr/>
            </a:pPr>
            <a:r>
              <a:rPr lang="en-US" sz="1600" b="1" dirty="0" smtClean="0"/>
              <a:t>Notes</a:t>
            </a:r>
          </a:p>
          <a:p>
            <a:pPr marL="0" indent="0">
              <a:buFont typeface="Arial" pitchFamily="34" charset="0"/>
              <a:buNone/>
            </a:pPr>
            <a:r>
              <a:rPr lang="en-US" dirty="0" smtClean="0"/>
              <a:t>You should change the access keys to your storage account periodically to help keep your storage connections more secure. Two access keys are assigned to enable you to maintain connections to the storage account using one access key while you regenerate the other access key. </a:t>
            </a:r>
            <a:endParaRPr lang="en-US" dirty="0" smtClean="0"/>
          </a:p>
        </p:txBody>
      </p:sp>
      <p:sp>
        <p:nvSpPr>
          <p:cNvPr id="4" name="Slide Number Placeholder 3"/>
          <p:cNvSpPr>
            <a:spLocks noGrp="1"/>
          </p:cNvSpPr>
          <p:nvPr>
            <p:ph type="sldNum" sz="quarter" idx="10"/>
          </p:nvPr>
        </p:nvSpPr>
        <p:spPr/>
        <p:txBody>
          <a:bodyPr/>
          <a:lstStyle/>
          <a:p>
            <a:fld id="{DFF0BEB7-DC6A-443D-91D1-0CE0A533CAC5}" type="slidenum">
              <a:rPr lang="en-US" smtClean="0"/>
              <a:pPr/>
              <a:t>5</a:t>
            </a:fld>
            <a:endParaRPr lang="en-US" dirty="0"/>
          </a:p>
        </p:txBody>
      </p:sp>
    </p:spTree>
    <p:extLst>
      <p:ext uri="{BB962C8B-B14F-4D97-AF65-F5344CB8AC3E}">
        <p14:creationId xmlns:p14="http://schemas.microsoft.com/office/powerpoint/2010/main" val="30832162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3199">
              <a:spcAft>
                <a:spcPts val="340"/>
              </a:spcAft>
              <a:defRPr/>
            </a:pPr>
            <a:r>
              <a:rPr lang="en-US" sz="900" b="1" dirty="0" smtClean="0"/>
              <a:t>Slide Objectives:</a:t>
            </a:r>
          </a:p>
          <a:p>
            <a:pPr marL="174982" indent="-174982">
              <a:buFont typeface="Arial" pitchFamily="34" charset="0"/>
              <a:buChar char="•"/>
            </a:pPr>
            <a:r>
              <a:rPr lang="en-US" sz="900" dirty="0" smtClean="0"/>
              <a:t>Explain the new features recently</a:t>
            </a:r>
            <a:r>
              <a:rPr lang="en-US" sz="900" baseline="0" dirty="0" smtClean="0"/>
              <a:t> added to Windows Azure storage</a:t>
            </a:r>
            <a:r>
              <a:rPr lang="en-US" sz="900" dirty="0" smtClean="0"/>
              <a:t>.  </a:t>
            </a:r>
          </a:p>
          <a:p>
            <a:endParaRPr lang="en-US" sz="900" dirty="0" smtClean="0"/>
          </a:p>
          <a:p>
            <a:pPr marL="0" marR="0" indent="0" algn="l" defTabSz="685864" rtl="0" eaLnBrk="1" fontAlgn="auto" latinLnBrk="0" hangingPunct="1">
              <a:lnSpc>
                <a:spcPct val="90000"/>
              </a:lnSpc>
              <a:spcBef>
                <a:spcPts val="0"/>
              </a:spcBef>
              <a:spcAft>
                <a:spcPts val="250"/>
              </a:spcAft>
              <a:buClrTx/>
              <a:buSzTx/>
              <a:buFont typeface="Arial" pitchFamily="34" charset="0"/>
              <a:buNone/>
              <a:tabLst/>
              <a:defRPr/>
            </a:pPr>
            <a:r>
              <a:rPr lang="en-US" sz="900" b="1" dirty="0" smtClean="0"/>
              <a:t>VALUE PROP</a:t>
            </a:r>
          </a:p>
          <a:p>
            <a:pPr marL="0" marR="0" lvl="1" indent="0" algn="l" defTabSz="685864" rtl="0" eaLnBrk="1" fontAlgn="auto" latinLnBrk="0" hangingPunct="1">
              <a:lnSpc>
                <a:spcPct val="90000"/>
              </a:lnSpc>
              <a:spcBef>
                <a:spcPts val="0"/>
              </a:spcBef>
              <a:spcAft>
                <a:spcPts val="250"/>
              </a:spcAft>
              <a:buClrTx/>
              <a:buSzTx/>
              <a:buFont typeface="Arial" pitchFamily="34" charset="0"/>
              <a:buNone/>
              <a:tabLst/>
              <a:defRPr/>
            </a:pPr>
            <a:r>
              <a:rPr lang="en-US" sz="3000" i="1" spc="-38" dirty="0" smtClean="0"/>
              <a:t>Recently</a:t>
            </a:r>
            <a:r>
              <a:rPr lang="en-US" sz="3000" i="1" spc="-38" baseline="0" dirty="0" smtClean="0"/>
              <a:t> added features provide increased functionality and value to Azure storage. </a:t>
            </a:r>
            <a:endParaRPr lang="en-US" sz="4000" dirty="0" smtClean="0"/>
          </a:p>
          <a:p>
            <a:endParaRPr lang="en-US" sz="900" dirty="0" smtClean="0"/>
          </a:p>
          <a:p>
            <a:r>
              <a:rPr lang="en-US" sz="900" b="1" dirty="0" smtClean="0"/>
              <a:t>Speaking Points:</a:t>
            </a:r>
          </a:p>
          <a:p>
            <a:endParaRPr lang="en-US" sz="900" dirty="0" smtClean="0"/>
          </a:p>
          <a:p>
            <a:r>
              <a:rPr lang="en-US" b="1" dirty="0" smtClean="0"/>
              <a:t>Shared Access Signatures (Signed URLs) for Tables and Queues</a:t>
            </a:r>
            <a:r>
              <a:rPr lang="en-US" dirty="0" smtClean="0"/>
              <a:t> – similar to the Shared Access Signature feature previously available for Blobs, this allows account owners to issue URL access to specific resources such as tables, table ranges, queues, blobs and containers while specifying granular sets of permissions. In addition, there are some smaller improvements to Shared Access Signatures for Blobs</a:t>
            </a:r>
          </a:p>
          <a:p>
            <a:endParaRPr lang="en-US" dirty="0" smtClean="0"/>
          </a:p>
          <a:p>
            <a:r>
              <a:rPr lang="en-US" b="1" dirty="0" smtClean="0"/>
              <a:t>Expanded Blob Copy</a:t>
            </a:r>
            <a:r>
              <a:rPr lang="en-US" dirty="0" smtClean="0"/>
              <a:t> – For Blobs, we now support copying blobs between storage accounts and copy blob (even within accounts) is performed as an asynchronous operation. This is available in the new version, but will only work if the destination storage account was created on or after June 7, 2012. Of course, Copy Blob operations within the same account will continue to work for all accounts</a:t>
            </a:r>
          </a:p>
          <a:p>
            <a:endParaRPr lang="en-US" dirty="0" smtClean="0"/>
          </a:p>
          <a:p>
            <a:r>
              <a:rPr lang="en-US" b="1" dirty="0" smtClean="0"/>
              <a:t>Improved Blob Leasing</a:t>
            </a:r>
            <a:r>
              <a:rPr lang="en-US" dirty="0" smtClean="0"/>
              <a:t> – Leasing is now available for blob containers, and allows infinite lease duration. In addition, lease durations between 15-60 seconds are also supported. Changing the lease id (in order to rotate the lease-id across your components) is now supported</a:t>
            </a:r>
          </a:p>
          <a:p>
            <a:endParaRPr lang="en-US" dirty="0" smtClean="0"/>
          </a:p>
          <a:p>
            <a:r>
              <a:rPr lang="en-US" b="1" dirty="0" smtClean="0"/>
              <a:t>Introducing Locally Redundant Storage</a:t>
            </a:r>
            <a:r>
              <a:rPr lang="en-US" dirty="0" smtClean="0"/>
              <a:t> - Storage users are now able turn off geo-replication by choosing </a:t>
            </a:r>
            <a:r>
              <a:rPr lang="en-US" dirty="0" smtClean="0">
                <a:hlinkClick r:id="rId3"/>
              </a:rPr>
              <a:t>Locally Redundant Storage (LRS)</a:t>
            </a:r>
            <a:r>
              <a:rPr lang="en-US" dirty="0" smtClean="0"/>
              <a:t>. LRS provides highly durable and available storage within a single location (sub region). </a:t>
            </a:r>
          </a:p>
          <a:p>
            <a:endParaRPr lang="en-US" dirty="0" smtClean="0"/>
          </a:p>
          <a:p>
            <a:r>
              <a:rPr lang="en-US" b="1" dirty="0" smtClean="0"/>
              <a:t>Choosing Geo Redundant Storage or Locally Redundant Storage</a:t>
            </a:r>
            <a:r>
              <a:rPr lang="en-US" dirty="0" smtClean="0"/>
              <a:t> – By default storage accounts are configured for Geo Redundant Storage (GRS), meaning that Table and Blob data is replicated both within the primary location and also to a location hundreds of miles away (geo-replication). As detailed in this </a:t>
            </a:r>
            <a:r>
              <a:rPr lang="en-US" dirty="0" smtClean="0">
                <a:hlinkClick r:id="rId3"/>
              </a:rPr>
              <a:t>blog post</a:t>
            </a:r>
            <a:r>
              <a:rPr lang="en-US" dirty="0" smtClean="0"/>
              <a:t>, using LRS may be preferable in certain scenarios, and is available at a 23-34% discount compared to GRS. The price of GRS remains unchanged. Please note that a one-time bandwidth charge will apply if you choose to re-enable GRS after switching to LRS. </a:t>
            </a:r>
          </a:p>
          <a:p>
            <a:endParaRPr lang="en-US" dirty="0" smtClean="0"/>
          </a:p>
          <a:p>
            <a:r>
              <a:rPr lang="en-US" b="1" dirty="0" smtClean="0"/>
              <a:t>Configuration of Storage Analytics </a:t>
            </a:r>
            <a:r>
              <a:rPr lang="en-US" dirty="0" smtClean="0"/>
              <a:t>– While our analytics features (metrics and logging) have been available since last summer, configuring them required the user to call the REST API. In the new </a:t>
            </a:r>
            <a:r>
              <a:rPr lang="en-US" dirty="0" smtClean="0">
                <a:hlinkClick r:id="rId4"/>
              </a:rPr>
              <a:t>management portal</a:t>
            </a:r>
            <a:r>
              <a:rPr lang="en-US" dirty="0" smtClean="0"/>
              <a:t>, users can easily configure these features. </a:t>
            </a:r>
          </a:p>
          <a:p>
            <a:endParaRPr lang="en-US" dirty="0" smtClean="0"/>
          </a:p>
          <a:p>
            <a:r>
              <a:rPr lang="en-US" b="1" dirty="0" smtClean="0"/>
              <a:t>Monitoring Storage Metrics</a:t>
            </a:r>
            <a:r>
              <a:rPr lang="en-US" dirty="0" smtClean="0"/>
              <a:t> – Storage users can now also monitor any desired set of metrics tracked in your account </a:t>
            </a:r>
            <a:r>
              <a:rPr lang="en-US" dirty="0" smtClean="0">
                <a:hlinkClick r:id="rId4"/>
              </a:rPr>
              <a:t>via the management portal</a:t>
            </a:r>
            <a:endParaRPr lang="en-US" dirty="0" smtClean="0"/>
          </a:p>
          <a:p>
            <a:endParaRPr lang="en-US" sz="900" dirty="0" smtClean="0"/>
          </a:p>
          <a:p>
            <a:endParaRPr lang="en-US" sz="900" dirty="0" smtClean="0"/>
          </a:p>
          <a:p>
            <a:r>
              <a:rPr lang="en-US" sz="900" b="1" dirty="0" smtClean="0"/>
              <a:t>Notes:</a:t>
            </a:r>
          </a:p>
          <a:p>
            <a:endParaRPr lang="en-US" b="1" dirty="0" smtClean="0"/>
          </a:p>
          <a:p>
            <a:endParaRPr lang="en-US" b="1" dirty="0" smtClean="0"/>
          </a:p>
          <a:p>
            <a:endParaRPr lang="en-US" dirty="0" smtClean="0"/>
          </a:p>
          <a:p>
            <a:endParaRPr lang="en-US" dirty="0" smtClean="0"/>
          </a:p>
          <a:p>
            <a:endParaRPr lang="en-US" dirty="0" smtClean="0"/>
          </a:p>
          <a:p>
            <a:endParaRPr lang="en-US" smtClean="0"/>
          </a:p>
          <a:p>
            <a:endParaRPr lang="en-US" dirty="0"/>
          </a:p>
        </p:txBody>
      </p:sp>
      <p:sp>
        <p:nvSpPr>
          <p:cNvPr id="4" name="Slide Number Placeholder 3"/>
          <p:cNvSpPr>
            <a:spLocks noGrp="1"/>
          </p:cNvSpPr>
          <p:nvPr>
            <p:ph type="sldNum" sz="quarter" idx="10"/>
          </p:nvPr>
        </p:nvSpPr>
        <p:spPr/>
        <p:txBody>
          <a:bodyPr/>
          <a:lstStyle/>
          <a:p>
            <a:fld id="{94A25E58-20C3-47A2-B67C-8A1FCB5D4422}" type="slidenum">
              <a:rPr lang="en-US" smtClean="0"/>
              <a:t>6</a:t>
            </a:fld>
            <a:endParaRPr lang="en-US"/>
          </a:p>
        </p:txBody>
      </p:sp>
    </p:spTree>
    <p:extLst>
      <p:ext uri="{BB962C8B-B14F-4D97-AF65-F5344CB8AC3E}">
        <p14:creationId xmlns:p14="http://schemas.microsoft.com/office/powerpoint/2010/main" val="34937688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buFont typeface="Arial" pitchFamily="34" charset="0"/>
              <a:buNone/>
            </a:pPr>
            <a:r>
              <a:rPr lang="en-US" b="1" dirty="0" smtClean="0"/>
              <a:t>Slide Objective</a:t>
            </a:r>
          </a:p>
          <a:p>
            <a:pPr marL="171450" indent="-171450">
              <a:buFont typeface="Arial" pitchFamily="34" charset="0"/>
              <a:buChar char="•"/>
            </a:pPr>
            <a:r>
              <a:rPr lang="en-US" dirty="0" smtClean="0"/>
              <a:t>Understand</a:t>
            </a:r>
            <a:r>
              <a:rPr lang="en-US" baseline="0" dirty="0" smtClean="0"/>
              <a:t> the Development Storage </a:t>
            </a:r>
            <a:r>
              <a:rPr lang="en-US" baseline="0" dirty="0" smtClean="0"/>
              <a:t>Service</a:t>
            </a:r>
          </a:p>
          <a:p>
            <a:pPr marL="0" indent="0">
              <a:buFont typeface="Arial" pitchFamily="34" charset="0"/>
              <a:buNone/>
            </a:pPr>
            <a:endParaRPr lang="en-US" baseline="0" dirty="0" smtClean="0"/>
          </a:p>
          <a:p>
            <a:pPr marL="0" marR="0" indent="0" algn="l" defTabSz="1218987" rtl="0" eaLnBrk="1" fontAlgn="auto" latinLnBrk="0" hangingPunct="1">
              <a:lnSpc>
                <a:spcPct val="100000"/>
              </a:lnSpc>
              <a:spcBef>
                <a:spcPts val="0"/>
              </a:spcBef>
              <a:spcAft>
                <a:spcPts val="0"/>
              </a:spcAft>
              <a:buClrTx/>
              <a:buSzTx/>
              <a:buFont typeface="Arial" pitchFamily="34" charset="0"/>
              <a:buNone/>
              <a:tabLst/>
              <a:defRPr/>
            </a:pPr>
            <a:r>
              <a:rPr lang="en-US" sz="1600" b="1" dirty="0" smtClean="0"/>
              <a:t>VALUE PROP</a:t>
            </a:r>
          </a:p>
          <a:p>
            <a:pPr marL="0" indent="0">
              <a:buFont typeface="Arial" pitchFamily="34" charset="0"/>
              <a:buNone/>
            </a:pPr>
            <a:endParaRPr lang="en-US" baseline="0" dirty="0" smtClean="0"/>
          </a:p>
          <a:p>
            <a:pPr marL="0" indent="0">
              <a:buFont typeface="Arial" pitchFamily="34" charset="0"/>
              <a:buNone/>
            </a:pPr>
            <a:r>
              <a:rPr lang="en-US" b="1" baseline="0" dirty="0" smtClean="0"/>
              <a:t>Speaking notes</a:t>
            </a:r>
          </a:p>
          <a:p>
            <a:pPr marL="171450" indent="-171450">
              <a:buFont typeface="Arial" pitchFamily="34" charset="0"/>
              <a:buChar char="•"/>
            </a:pPr>
            <a:r>
              <a:rPr lang="en-US" dirty="0" smtClean="0"/>
              <a:t>Client side simulator of storage in the cloud. </a:t>
            </a:r>
          </a:p>
          <a:p>
            <a:pPr marL="171450" indent="-171450">
              <a:buFont typeface="Arial" pitchFamily="34" charset="0"/>
              <a:buChar char="•"/>
            </a:pPr>
            <a:r>
              <a:rPr lang="en-US" dirty="0" smtClean="0"/>
              <a:t>Allows completely disconnected (e.g. while travelling on a plane) development of Windows Azure apps</a:t>
            </a:r>
          </a:p>
          <a:p>
            <a:pPr marL="171450" indent="-171450">
              <a:buFont typeface="Arial" pitchFamily="34" charset="0"/>
              <a:buChar char="•"/>
            </a:pPr>
            <a:r>
              <a:rPr lang="en-US" dirty="0" smtClean="0"/>
              <a:t>Can consume just like Cloud storage- from Development Fabric, from another application running locally</a:t>
            </a:r>
          </a:p>
          <a:p>
            <a:pPr marL="171450" indent="-171450">
              <a:buFont typeface="Arial" pitchFamily="34" charset="0"/>
              <a:buChar char="•"/>
            </a:pPr>
            <a:r>
              <a:rPr lang="en-US" dirty="0" smtClean="0"/>
              <a:t>Is locked down so that it cannot be called from off the box</a:t>
            </a:r>
          </a:p>
          <a:p>
            <a:pPr marL="384431" lvl="1" indent="-171450">
              <a:buFont typeface="Arial" pitchFamily="34" charset="0"/>
              <a:buChar char="•"/>
            </a:pPr>
            <a:r>
              <a:rPr lang="en-US" dirty="0" smtClean="0"/>
              <a:t>If you need this capability run a reverse proxy on the dev machine</a:t>
            </a:r>
          </a:p>
          <a:p>
            <a:pPr marL="171450" lvl="0" indent="-171450">
              <a:buFont typeface="Arial" pitchFamily="34" charset="0"/>
              <a:buChar char="•"/>
            </a:pPr>
            <a:r>
              <a:rPr lang="en-US" dirty="0" smtClean="0"/>
              <a:t>Can use CSRun</a:t>
            </a:r>
            <a:r>
              <a:rPr lang="en-US" baseline="0" dirty="0" smtClean="0"/>
              <a:t> to start and stop service</a:t>
            </a:r>
          </a:p>
          <a:p>
            <a:pPr marL="384431" lvl="1" indent="-171450">
              <a:buFont typeface="Arial" pitchFamily="34" charset="0"/>
              <a:buChar char="•"/>
            </a:pPr>
            <a:r>
              <a:rPr lang="en-US" baseline="0" dirty="0" smtClean="0"/>
              <a:t>More on this in Day 3</a:t>
            </a:r>
          </a:p>
          <a:p>
            <a:pPr marL="171450" lvl="0" indent="-171450">
              <a:buFont typeface="Arial" pitchFamily="34" charset="0"/>
              <a:buChar char="•"/>
            </a:pPr>
            <a:r>
              <a:rPr lang="en-US" baseline="0" dirty="0" smtClean="0"/>
              <a:t>Uses a single fixed account. The account name and key are always the same</a:t>
            </a:r>
          </a:p>
          <a:p>
            <a:pPr marL="384431" lvl="1" indent="-171450">
              <a:buFont typeface="Arial" pitchFamily="34" charset="0"/>
              <a:buChar char="•"/>
            </a:pPr>
            <a:r>
              <a:rPr lang="en-US" baseline="0" dirty="0" smtClean="0"/>
              <a:t>Anyone memorized the Account key yet? Eby8vd</a:t>
            </a:r>
            <a:r>
              <a:rPr lang="en-US" baseline="0" dirty="0" smtClean="0"/>
              <a:t>…..</a:t>
            </a:r>
            <a:endParaRPr lang="en-US" dirty="0" smtClean="0"/>
          </a:p>
          <a:p>
            <a:pPr marL="384431" lvl="1" indent="-171450">
              <a:buFont typeface="Arial" pitchFamily="34" charset="0"/>
              <a:buChar char="•"/>
            </a:pPr>
            <a:endParaRPr lang="en-US" dirty="0" smtClean="0"/>
          </a:p>
          <a:p>
            <a:pPr marL="212981" lvl="1" indent="0">
              <a:buFont typeface="Arial" pitchFamily="34" charset="0"/>
              <a:buNone/>
            </a:pPr>
            <a:r>
              <a:rPr lang="en-US" b="1" dirty="0" smtClean="0"/>
              <a:t>Notes</a:t>
            </a:r>
          </a:p>
          <a:p>
            <a:pPr marL="212981" lvl="1" indent="0">
              <a:buFont typeface="Arial" pitchFamily="34" charset="0"/>
              <a:buNone/>
            </a:pPr>
            <a:r>
              <a:rPr lang="en-US" b="0" dirty="0" smtClean="0"/>
              <a:t>http</a:t>
            </a:r>
            <a:r>
              <a:rPr lang="en-US" b="0" dirty="0" smtClean="0"/>
              <a:t>://msdn.microsoft.com/en-us/library/dd179339.aspx</a:t>
            </a:r>
          </a:p>
          <a:p>
            <a:r>
              <a:rPr lang="en-NZ" dirty="0" smtClean="0"/>
              <a:t>The Windows® Azure™ SDK development environment includes development storage, a utility that simulates the Blob, Queue, and Table services available in the cloud. If you are building a hosted service that employs storage services or writing any external application that calls storage services, you can test locally against development storage.</a:t>
            </a:r>
          </a:p>
          <a:p>
            <a:r>
              <a:rPr lang="en-NZ" dirty="0" smtClean="0"/>
              <a:t>The development storage utility provides a user interface to view the status of the local storage services and to start, stop, and reset them.</a:t>
            </a:r>
          </a:p>
          <a:p>
            <a:r>
              <a:rPr lang="en-NZ" dirty="0" smtClean="0"/>
              <a:t>This topic contains the following subtopics:</a:t>
            </a:r>
          </a:p>
          <a:p>
            <a:pPr marL="212981" lvl="1" indent="0">
              <a:buFont typeface="Arial" pitchFamily="34" charset="0"/>
              <a:buNone/>
            </a:pPr>
            <a:endParaRPr lang="en-US" b="1" dirty="0" smtClean="0"/>
          </a:p>
          <a:p>
            <a:pPr marL="212981" lvl="1" indent="0">
              <a:buFont typeface="Arial" pitchFamily="34" charset="0"/>
              <a:buNone/>
            </a:pPr>
            <a:endParaRPr lang="en-US" b="1" dirty="0"/>
          </a:p>
        </p:txBody>
      </p:sp>
      <p:sp>
        <p:nvSpPr>
          <p:cNvPr id="4" name="Slide Number Placeholder 3"/>
          <p:cNvSpPr>
            <a:spLocks noGrp="1"/>
          </p:cNvSpPr>
          <p:nvPr>
            <p:ph type="sldNum" sz="quarter" idx="10"/>
          </p:nvPr>
        </p:nvSpPr>
        <p:spPr/>
        <p:txBody>
          <a:bodyPr/>
          <a:lstStyle/>
          <a:p>
            <a:fld id="{DFF0BEB7-DC6A-443D-91D1-0CE0A533CAC5}" type="slidenum">
              <a:rPr lang="en-US" smtClean="0"/>
              <a:pPr/>
              <a:t>7</a:t>
            </a:fld>
            <a:endParaRPr lang="en-US" dirty="0"/>
          </a:p>
        </p:txBody>
      </p:sp>
    </p:spTree>
    <p:extLst>
      <p:ext uri="{BB962C8B-B14F-4D97-AF65-F5344CB8AC3E}">
        <p14:creationId xmlns:p14="http://schemas.microsoft.com/office/powerpoint/2010/main" val="21711865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itchFamily="34" charset="0"/>
              <a:buNone/>
            </a:pPr>
            <a:r>
              <a:rPr lang="en-US" b="1" dirty="0" smtClean="0"/>
              <a:t>Slide Objective</a:t>
            </a:r>
          </a:p>
          <a:p>
            <a:pPr marL="171450" indent="-171450">
              <a:buFont typeface="Arial" pitchFamily="34" charset="0"/>
              <a:buChar char="•"/>
            </a:pPr>
            <a:r>
              <a:rPr lang="en-US" dirty="0" smtClean="0"/>
              <a:t>Discuss the underlying</a:t>
            </a:r>
            <a:r>
              <a:rPr lang="en-US" baseline="0" dirty="0" smtClean="0"/>
              <a:t> REST API</a:t>
            </a:r>
          </a:p>
          <a:p>
            <a:pPr marL="171450" indent="-171450">
              <a:buFont typeface="Arial" pitchFamily="34" charset="0"/>
              <a:buChar char="•"/>
            </a:pPr>
            <a:r>
              <a:rPr lang="en-US" baseline="0" dirty="0" smtClean="0"/>
              <a:t>Discuss the Client API in the SDK- that provides convenient way to call REST service</a:t>
            </a:r>
          </a:p>
          <a:p>
            <a:pPr marL="171450" indent="-171450">
              <a:buFont typeface="Arial" pitchFamily="34" charset="0"/>
              <a:buChar char="•"/>
            </a:pPr>
            <a:endParaRPr lang="en-US" baseline="0" dirty="0" smtClean="0"/>
          </a:p>
          <a:p>
            <a:pPr marL="0" indent="0">
              <a:buFont typeface="Arial" pitchFamily="34" charset="0"/>
              <a:buNone/>
            </a:pPr>
            <a:r>
              <a:rPr lang="en-US" b="1" baseline="0" dirty="0" smtClean="0"/>
              <a:t>Speaking notes</a:t>
            </a:r>
          </a:p>
          <a:p>
            <a:pPr marL="171450" indent="-171450">
              <a:buFont typeface="Arial" pitchFamily="34" charset="0"/>
              <a:buChar char="•"/>
            </a:pPr>
            <a:r>
              <a:rPr lang="en-US" dirty="0" smtClean="0"/>
              <a:t>Windows Azure Storage is exposed as RESTdful</a:t>
            </a:r>
            <a:r>
              <a:rPr lang="en-US" baseline="0" dirty="0" smtClean="0"/>
              <a:t> web service</a:t>
            </a:r>
          </a:p>
          <a:p>
            <a:pPr marL="171450" indent="-171450">
              <a:buFont typeface="Arial" pitchFamily="34" charset="0"/>
              <a:buChar char="•"/>
            </a:pPr>
            <a:r>
              <a:rPr lang="en-US" baseline="0" dirty="0" smtClean="0"/>
              <a:t>Can be called from any HTTP client</a:t>
            </a:r>
          </a:p>
          <a:p>
            <a:pPr marL="171450" indent="-171450">
              <a:buFont typeface="Arial" pitchFamily="34" charset="0"/>
              <a:buChar char="•"/>
            </a:pPr>
            <a:endParaRPr lang="en-US" baseline="0" dirty="0" smtClean="0"/>
          </a:p>
          <a:p>
            <a:pPr marL="171450" indent="-171450">
              <a:buFont typeface="Arial" pitchFamily="34" charset="0"/>
              <a:buChar char="•"/>
            </a:pPr>
            <a:r>
              <a:rPr lang="en-US" baseline="0" dirty="0" smtClean="0"/>
              <a:t>For .NET developers Microsoft ships a client SDK</a:t>
            </a:r>
          </a:p>
          <a:p>
            <a:pPr marL="171450" indent="-171450">
              <a:buFont typeface="Arial" pitchFamily="34" charset="0"/>
              <a:buChar char="•"/>
            </a:pPr>
            <a:r>
              <a:rPr lang="en-US" baseline="0" dirty="0" smtClean="0"/>
              <a:t>Managed code library for calling the RESTful services</a:t>
            </a:r>
          </a:p>
          <a:p>
            <a:pPr marL="171450" indent="-171450">
              <a:buFont typeface="Arial" pitchFamily="34" charset="0"/>
              <a:buChar char="•"/>
            </a:pPr>
            <a:r>
              <a:rPr lang="en-US" baseline="0" dirty="0" smtClean="0"/>
              <a:t>Hides many of the complexities of the service</a:t>
            </a:r>
          </a:p>
          <a:p>
            <a:pPr marL="384431" lvl="1" indent="-171450">
              <a:buFont typeface="Arial" pitchFamily="34" charset="0"/>
              <a:buChar char="•"/>
            </a:pPr>
            <a:r>
              <a:rPr lang="en-US" baseline="0" dirty="0" smtClean="0"/>
              <a:t>Auto retries</a:t>
            </a:r>
          </a:p>
          <a:p>
            <a:pPr marL="171450" lvl="0" indent="-171450">
              <a:buFont typeface="Arial" pitchFamily="34" charset="0"/>
              <a:buChar char="•"/>
            </a:pPr>
            <a:r>
              <a:rPr lang="en-US" baseline="0" dirty="0" smtClean="0"/>
              <a:t>Also provide a lower level Protocol library with useful helper tools</a:t>
            </a:r>
          </a:p>
          <a:p>
            <a:pPr marL="384431" lvl="1" indent="-171450">
              <a:buFont typeface="Arial" pitchFamily="34" charset="0"/>
              <a:buChar char="•"/>
            </a:pPr>
            <a:endParaRPr lang="en-US" baseline="0" dirty="0" smtClean="0"/>
          </a:p>
          <a:p>
            <a:pPr marL="384431" lvl="1" indent="-171450">
              <a:buFont typeface="Arial" pitchFamily="34" charset="0"/>
              <a:buChar char="•"/>
            </a:pPr>
            <a:endParaRPr lang="en-US" baseline="0" dirty="0" smtClean="0"/>
          </a:p>
          <a:p>
            <a:pPr marL="171450" lvl="0" indent="-171450">
              <a:buFont typeface="Arial" pitchFamily="34" charset="0"/>
              <a:buChar char="•"/>
            </a:pPr>
            <a:r>
              <a:rPr lang="en-US" baseline="0" dirty="0" smtClean="0"/>
              <a:t>Important to understand the fundamentals of the REST APIs.</a:t>
            </a:r>
          </a:p>
          <a:p>
            <a:pPr marL="171450" lvl="0" indent="-171450">
              <a:buFont typeface="Arial" pitchFamily="34" charset="0"/>
              <a:buChar char="•"/>
            </a:pPr>
            <a:r>
              <a:rPr lang="en-US" baseline="0" dirty="0" smtClean="0"/>
              <a:t>This deck discusses the REST APIs</a:t>
            </a:r>
          </a:p>
          <a:p>
            <a:pPr marL="171450" lvl="0" indent="-171450">
              <a:buFont typeface="Arial" pitchFamily="34" charset="0"/>
              <a:buChar char="•"/>
            </a:pPr>
            <a:r>
              <a:rPr lang="en-US" baseline="0" dirty="0" smtClean="0"/>
              <a:t>Hands on lab demonstrates the SDK</a:t>
            </a: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8</a:t>
            </a:fld>
            <a:endParaRPr lang="en-US" dirty="0"/>
          </a:p>
        </p:txBody>
      </p:sp>
    </p:spTree>
    <p:extLst>
      <p:ext uri="{BB962C8B-B14F-4D97-AF65-F5344CB8AC3E}">
        <p14:creationId xmlns:p14="http://schemas.microsoft.com/office/powerpoint/2010/main" val="38276181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3199">
              <a:spcAft>
                <a:spcPts val="340"/>
              </a:spcAft>
              <a:defRPr/>
            </a:pPr>
            <a:r>
              <a:rPr lang="en-US" sz="1600" b="1" dirty="0" smtClean="0"/>
              <a:t>Slide Objectives:</a:t>
            </a:r>
          </a:p>
          <a:p>
            <a:pPr marL="174982" indent="-174982">
              <a:buFont typeface="Arial" pitchFamily="34" charset="0"/>
              <a:buChar char="•"/>
            </a:pPr>
            <a:r>
              <a:rPr lang="en-US" sz="1600" dirty="0" smtClean="0"/>
              <a:t>Explain the different Storage Libraries and languages</a:t>
            </a:r>
            <a:r>
              <a:rPr lang="en-US" sz="1600" baseline="0" dirty="0" smtClean="0"/>
              <a:t> that can be used to work with Windows Azure Storage</a:t>
            </a:r>
            <a:r>
              <a:rPr lang="en-US" sz="1600" dirty="0" smtClean="0"/>
              <a:t>.  </a:t>
            </a:r>
          </a:p>
          <a:p>
            <a:endParaRPr lang="en-US" sz="1600" dirty="0" smtClean="0"/>
          </a:p>
          <a:p>
            <a:pPr marL="0" marR="0" indent="0" algn="l" defTabSz="685864" rtl="0" eaLnBrk="1" fontAlgn="auto" latinLnBrk="0" hangingPunct="1">
              <a:lnSpc>
                <a:spcPct val="90000"/>
              </a:lnSpc>
              <a:spcBef>
                <a:spcPts val="0"/>
              </a:spcBef>
              <a:spcAft>
                <a:spcPts val="250"/>
              </a:spcAft>
              <a:buClrTx/>
              <a:buSzTx/>
              <a:buFont typeface="Arial" pitchFamily="34" charset="0"/>
              <a:buNone/>
              <a:tabLst/>
              <a:defRPr/>
            </a:pPr>
            <a:r>
              <a:rPr lang="en-US" sz="1600" b="1" dirty="0" smtClean="0"/>
              <a:t>VALUE PROP</a:t>
            </a:r>
          </a:p>
          <a:p>
            <a:r>
              <a:rPr lang="en-US" i="1" dirty="0" smtClean="0"/>
              <a:t>Programmatic access to the Blob, Queue, and Table services is available via the Windows Azure client libraries and the Windows Azure storage services REST API.</a:t>
            </a:r>
            <a:endParaRPr lang="en-US" sz="1600" dirty="0" smtClean="0"/>
          </a:p>
          <a:p>
            <a:endParaRPr lang="en-US" sz="1600" dirty="0" smtClean="0"/>
          </a:p>
          <a:p>
            <a:r>
              <a:rPr lang="en-US" sz="1600" b="1" dirty="0" smtClean="0"/>
              <a:t>Speaking Points:</a:t>
            </a:r>
          </a:p>
          <a:p>
            <a:pPr marL="0" marR="0" indent="0" algn="l" defTabSz="914325" rtl="0" eaLnBrk="1" fontAlgn="auto" latinLnBrk="0" hangingPunct="1">
              <a:lnSpc>
                <a:spcPct val="90000"/>
              </a:lnSpc>
              <a:spcBef>
                <a:spcPts val="0"/>
              </a:spcBef>
              <a:spcAft>
                <a:spcPts val="333"/>
              </a:spcAft>
              <a:buClrTx/>
              <a:buSzTx/>
              <a:buFontTx/>
              <a:buNone/>
              <a:tabLst/>
              <a:defRPr/>
            </a:pPr>
            <a:r>
              <a:rPr lang="en-US" b="0" dirty="0" smtClean="0"/>
              <a:t>Windows Azure is an open cloud platform that enables you to quickly build, deploy and manage applications across a global network of Microsoft-managed </a:t>
            </a:r>
            <a:r>
              <a:rPr lang="en-US" b="0" dirty="0" err="1" smtClean="0"/>
              <a:t>datacenters.You</a:t>
            </a:r>
            <a:r>
              <a:rPr lang="en-US" b="0" dirty="0" smtClean="0"/>
              <a:t> can build applications using any language, tool or framework.</a:t>
            </a:r>
            <a:endParaRPr lang="en-US" sz="1600" b="0" dirty="0" smtClean="0"/>
          </a:p>
          <a:p>
            <a:endParaRPr lang="en-US" sz="1600" dirty="0" smtClean="0"/>
          </a:p>
          <a:p>
            <a:r>
              <a:rPr lang="en-US" sz="1600" b="1" dirty="0" smtClean="0"/>
              <a:t>Notes:</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94A25E58-20C3-47A2-B67C-8A1FCB5D4422}" type="slidenum">
              <a:rPr lang="en-US" smtClean="0"/>
              <a:t>9</a:t>
            </a:fld>
            <a:endParaRPr lang="en-US"/>
          </a:p>
        </p:txBody>
      </p:sp>
    </p:spTree>
    <p:extLst>
      <p:ext uri="{BB962C8B-B14F-4D97-AF65-F5344CB8AC3E}">
        <p14:creationId xmlns:p14="http://schemas.microsoft.com/office/powerpoint/2010/main" val="110865639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Master" Target="../slideMasters/slideMaster1.xml"/><Relationship Id="rId6" Type="http://schemas.microsoft.com/office/2007/relationships/hdphoto" Target="../media/hdphoto1.wdp"/><Relationship Id="rId5" Type="http://schemas.openxmlformats.org/officeDocument/2006/relationships/image" Target="../media/image3.png"/><Relationship Id="rId4" Type="http://schemas.microsoft.com/office/2007/relationships/hdphoto" Target="../media/hdphoto3.wdp"/></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Master" Target="../slideMasters/slideMaster1.xml"/><Relationship Id="rId6" Type="http://schemas.microsoft.com/office/2007/relationships/hdphoto" Target="../media/hdphoto1.wdp"/><Relationship Id="rId5" Type="http://schemas.openxmlformats.org/officeDocument/2006/relationships/image" Target="../media/image3.png"/><Relationship Id="rId4" Type="http://schemas.microsoft.com/office/2007/relationships/hdphoto" Target="../media/hdphoto3.wdp"/></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microsoft.com/office/2007/relationships/hdphoto" Target="../media/hdphoto2.wdp"/></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19113" y="2234114"/>
            <a:ext cx="8373521" cy="1359196"/>
          </a:xfrm>
        </p:spPr>
        <p:txBody>
          <a:bodyPr anchor="ctr" anchorCtr="0">
            <a:noAutofit/>
          </a:bodyPr>
          <a:lstStyle>
            <a:lvl1pPr>
              <a:lnSpc>
                <a:spcPct val="90000"/>
              </a:lnSpc>
              <a:defRPr sz="6600" baseline="0">
                <a:solidFill>
                  <a:schemeClr val="bg1">
                    <a:alpha val="99000"/>
                  </a:schemeClr>
                </a:solidFill>
                <a:latin typeface="Segoe UI Light" pitchFamily="34" charset="0"/>
              </a:defRPr>
            </a:lvl1pPr>
          </a:lstStyle>
          <a:p>
            <a:r>
              <a:rPr lang="en-US" dirty="0" smtClean="0"/>
              <a:t>Title Here</a:t>
            </a:r>
            <a:endParaRPr lang="en-US" dirty="0"/>
          </a:p>
        </p:txBody>
      </p:sp>
      <p:sp>
        <p:nvSpPr>
          <p:cNvPr id="7" name="Text Placeholder 6"/>
          <p:cNvSpPr>
            <a:spLocks noGrp="1"/>
          </p:cNvSpPr>
          <p:nvPr>
            <p:ph type="body" sz="quarter" idx="11" hasCustomPrompt="1"/>
          </p:nvPr>
        </p:nvSpPr>
        <p:spPr>
          <a:xfrm>
            <a:off x="519113" y="4612341"/>
            <a:ext cx="5454333" cy="1144929"/>
          </a:xfrm>
        </p:spPr>
        <p:txBody>
          <a:bodyPr/>
          <a:lstStyle>
            <a:lvl1pPr marL="0" indent="0">
              <a:buFont typeface="Arial" pitchFamily="34" charset="0"/>
              <a:buNone/>
              <a:defRPr sz="2400">
                <a:solidFill>
                  <a:schemeClr val="bg1">
                    <a:alpha val="98000"/>
                  </a:schemeClr>
                </a:solidFill>
                <a:latin typeface="+mj-lt"/>
              </a:defRPr>
            </a:lvl1pPr>
            <a:lvl2pPr marL="460375" indent="0">
              <a:buFont typeface="Arial" pitchFamily="34" charset="0"/>
              <a:buNone/>
              <a:defRPr/>
            </a:lvl2pPr>
            <a:lvl3pPr marL="855663" indent="0">
              <a:buFont typeface="Arial" pitchFamily="34" charset="0"/>
              <a:buNone/>
              <a:defRPr/>
            </a:lvl3pPr>
            <a:lvl4pPr marL="1258888" indent="0">
              <a:buFont typeface="Arial" pitchFamily="34" charset="0"/>
              <a:buNone/>
              <a:defRPr/>
            </a:lvl4pPr>
            <a:lvl5pPr marL="1604963" indent="0">
              <a:buFont typeface="Arial" pitchFamily="34" charset="0"/>
              <a:buNone/>
              <a:defRPr/>
            </a:lvl5pPr>
          </a:lstStyle>
          <a:p>
            <a:pPr lvl="0"/>
            <a:r>
              <a:rPr lang="en-US" dirty="0" smtClean="0"/>
              <a:t>Name</a:t>
            </a:r>
          </a:p>
          <a:p>
            <a:pPr lvl="0"/>
            <a:r>
              <a:rPr lang="en-US" dirty="0" smtClean="0"/>
              <a:t>Title</a:t>
            </a:r>
          </a:p>
          <a:p>
            <a:pPr lvl="0"/>
            <a:r>
              <a:rPr lang="en-US" dirty="0" smtClean="0"/>
              <a:t>Microsoft Corporation</a:t>
            </a:r>
          </a:p>
        </p:txBody>
      </p:sp>
      <p:pic>
        <p:nvPicPr>
          <p:cNvPr id="13" name="Picture 12"/>
          <p:cNvPicPr>
            <a:picLocks noChangeAspect="1"/>
          </p:cNvPicPr>
          <p:nvPr userDrawn="1"/>
        </p:nvPicPr>
        <p:blipFill>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19113" y="228600"/>
            <a:ext cx="2497827" cy="290338"/>
          </a:xfrm>
          <a:prstGeom prst="rect">
            <a:avLst/>
          </a:prstGeom>
        </p:spPr>
      </p:pic>
    </p:spTree>
    <p:extLst>
      <p:ext uri="{BB962C8B-B14F-4D97-AF65-F5344CB8AC3E}">
        <p14:creationId xmlns:p14="http://schemas.microsoft.com/office/powerpoint/2010/main" val="2445419909"/>
      </p:ext>
    </p:extLst>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Demo, Video etc. &quot;special&quot; slides">
    <p:bg>
      <p:bgPr>
        <a:solidFill>
          <a:srgbClr val="8CC6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4">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sp>
        <p:nvSpPr>
          <p:cNvPr id="8" name="Freeform 6"/>
          <p:cNvSpPr>
            <a:spLocks noEditPoints="1"/>
          </p:cNvSpPr>
          <p:nvPr userDrawn="1"/>
        </p:nvSpPr>
        <p:spPr bwMode="auto">
          <a:xfrm>
            <a:off x="8291953" y="2008094"/>
            <a:ext cx="2269077" cy="2169610"/>
          </a:xfrm>
          <a:custGeom>
            <a:avLst/>
            <a:gdLst>
              <a:gd name="T0" fmla="*/ 150 w 154"/>
              <a:gd name="T1" fmla="*/ 40 h 148"/>
              <a:gd name="T2" fmla="*/ 91 w 154"/>
              <a:gd name="T3" fmla="*/ 40 h 148"/>
              <a:gd name="T4" fmla="*/ 124 w 154"/>
              <a:gd name="T5" fmla="*/ 3 h 148"/>
              <a:gd name="T6" fmla="*/ 120 w 154"/>
              <a:gd name="T7" fmla="*/ 0 h 148"/>
              <a:gd name="T8" fmla="*/ 77 w 154"/>
              <a:gd name="T9" fmla="*/ 39 h 148"/>
              <a:gd name="T10" fmla="*/ 36 w 154"/>
              <a:gd name="T11" fmla="*/ 0 h 148"/>
              <a:gd name="T12" fmla="*/ 32 w 154"/>
              <a:gd name="T13" fmla="*/ 3 h 148"/>
              <a:gd name="T14" fmla="*/ 66 w 154"/>
              <a:gd name="T15" fmla="*/ 40 h 148"/>
              <a:gd name="T16" fmla="*/ 4 w 154"/>
              <a:gd name="T17" fmla="*/ 40 h 148"/>
              <a:gd name="T18" fmla="*/ 0 w 154"/>
              <a:gd name="T19" fmla="*/ 44 h 148"/>
              <a:gd name="T20" fmla="*/ 0 w 154"/>
              <a:gd name="T21" fmla="*/ 144 h 148"/>
              <a:gd name="T22" fmla="*/ 4 w 154"/>
              <a:gd name="T23" fmla="*/ 148 h 148"/>
              <a:gd name="T24" fmla="*/ 150 w 154"/>
              <a:gd name="T25" fmla="*/ 148 h 148"/>
              <a:gd name="T26" fmla="*/ 154 w 154"/>
              <a:gd name="T27" fmla="*/ 144 h 148"/>
              <a:gd name="T28" fmla="*/ 154 w 154"/>
              <a:gd name="T29" fmla="*/ 44 h 148"/>
              <a:gd name="T30" fmla="*/ 150 w 154"/>
              <a:gd name="T31" fmla="*/ 40 h 148"/>
              <a:gd name="T32" fmla="*/ 145 w 154"/>
              <a:gd name="T33" fmla="*/ 135 h 148"/>
              <a:gd name="T34" fmla="*/ 141 w 154"/>
              <a:gd name="T35" fmla="*/ 139 h 148"/>
              <a:gd name="T36" fmla="*/ 13 w 154"/>
              <a:gd name="T37" fmla="*/ 139 h 148"/>
              <a:gd name="T38" fmla="*/ 9 w 154"/>
              <a:gd name="T39" fmla="*/ 135 h 148"/>
              <a:gd name="T40" fmla="*/ 9 w 154"/>
              <a:gd name="T41" fmla="*/ 52 h 148"/>
              <a:gd name="T42" fmla="*/ 13 w 154"/>
              <a:gd name="T43" fmla="*/ 48 h 148"/>
              <a:gd name="T44" fmla="*/ 141 w 154"/>
              <a:gd name="T45" fmla="*/ 48 h 148"/>
              <a:gd name="T46" fmla="*/ 145 w 154"/>
              <a:gd name="T47" fmla="*/ 52 h 148"/>
              <a:gd name="T48" fmla="*/ 145 w 154"/>
              <a:gd name="T49" fmla="*/ 13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4" h="148">
                <a:moveTo>
                  <a:pt x="150" y="40"/>
                </a:moveTo>
                <a:cubicBezTo>
                  <a:pt x="91" y="40"/>
                  <a:pt x="91" y="40"/>
                  <a:pt x="91" y="40"/>
                </a:cubicBezTo>
                <a:cubicBezTo>
                  <a:pt x="124" y="3"/>
                  <a:pt x="124" y="3"/>
                  <a:pt x="124" y="3"/>
                </a:cubicBezTo>
                <a:cubicBezTo>
                  <a:pt x="120" y="0"/>
                  <a:pt x="120" y="0"/>
                  <a:pt x="120" y="0"/>
                </a:cubicBezTo>
                <a:cubicBezTo>
                  <a:pt x="77" y="39"/>
                  <a:pt x="77" y="39"/>
                  <a:pt x="77" y="39"/>
                </a:cubicBezTo>
                <a:cubicBezTo>
                  <a:pt x="36" y="0"/>
                  <a:pt x="36" y="0"/>
                  <a:pt x="36" y="0"/>
                </a:cubicBezTo>
                <a:cubicBezTo>
                  <a:pt x="32" y="3"/>
                  <a:pt x="32" y="3"/>
                  <a:pt x="32" y="3"/>
                </a:cubicBezTo>
                <a:cubicBezTo>
                  <a:pt x="66" y="40"/>
                  <a:pt x="66" y="40"/>
                  <a:pt x="66" y="40"/>
                </a:cubicBezTo>
                <a:cubicBezTo>
                  <a:pt x="4" y="40"/>
                  <a:pt x="4" y="40"/>
                  <a:pt x="4" y="40"/>
                </a:cubicBezTo>
                <a:cubicBezTo>
                  <a:pt x="2" y="40"/>
                  <a:pt x="0" y="42"/>
                  <a:pt x="0" y="44"/>
                </a:cubicBezTo>
                <a:cubicBezTo>
                  <a:pt x="0" y="144"/>
                  <a:pt x="0" y="144"/>
                  <a:pt x="0" y="144"/>
                </a:cubicBezTo>
                <a:cubicBezTo>
                  <a:pt x="0" y="146"/>
                  <a:pt x="2" y="148"/>
                  <a:pt x="4" y="148"/>
                </a:cubicBezTo>
                <a:cubicBezTo>
                  <a:pt x="150" y="148"/>
                  <a:pt x="150" y="148"/>
                  <a:pt x="150" y="148"/>
                </a:cubicBezTo>
                <a:cubicBezTo>
                  <a:pt x="152" y="148"/>
                  <a:pt x="154" y="146"/>
                  <a:pt x="154" y="144"/>
                </a:cubicBezTo>
                <a:cubicBezTo>
                  <a:pt x="154" y="44"/>
                  <a:pt x="154" y="44"/>
                  <a:pt x="154" y="44"/>
                </a:cubicBezTo>
                <a:cubicBezTo>
                  <a:pt x="154" y="42"/>
                  <a:pt x="152" y="40"/>
                  <a:pt x="150" y="40"/>
                </a:cubicBezTo>
                <a:close/>
                <a:moveTo>
                  <a:pt x="145" y="135"/>
                </a:moveTo>
                <a:cubicBezTo>
                  <a:pt x="145" y="137"/>
                  <a:pt x="143" y="139"/>
                  <a:pt x="141" y="139"/>
                </a:cubicBezTo>
                <a:cubicBezTo>
                  <a:pt x="13" y="139"/>
                  <a:pt x="13" y="139"/>
                  <a:pt x="13" y="139"/>
                </a:cubicBezTo>
                <a:cubicBezTo>
                  <a:pt x="11" y="139"/>
                  <a:pt x="9" y="137"/>
                  <a:pt x="9" y="135"/>
                </a:cubicBezTo>
                <a:cubicBezTo>
                  <a:pt x="9" y="52"/>
                  <a:pt x="9" y="52"/>
                  <a:pt x="9" y="52"/>
                </a:cubicBezTo>
                <a:cubicBezTo>
                  <a:pt x="9" y="50"/>
                  <a:pt x="11" y="48"/>
                  <a:pt x="13" y="48"/>
                </a:cubicBezTo>
                <a:cubicBezTo>
                  <a:pt x="141" y="48"/>
                  <a:pt x="141" y="48"/>
                  <a:pt x="141" y="48"/>
                </a:cubicBezTo>
                <a:cubicBezTo>
                  <a:pt x="143" y="48"/>
                  <a:pt x="145" y="50"/>
                  <a:pt x="145" y="52"/>
                </a:cubicBezTo>
                <a:lnTo>
                  <a:pt x="145" y="1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1779743722"/>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_Demo, Video etc. &quot;special&quot; slides">
    <p:bg>
      <p:bgPr>
        <a:solidFill>
          <a:schemeClr val="accent2">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2">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8" name="Group 7"/>
          <p:cNvGrpSpPr/>
          <p:nvPr userDrawn="1"/>
        </p:nvGrpSpPr>
        <p:grpSpPr bwMode="black">
          <a:xfrm>
            <a:off x="7904572" y="2242931"/>
            <a:ext cx="3176914" cy="1934622"/>
            <a:chOff x="10387012" y="4179358"/>
            <a:chExt cx="974726" cy="593725"/>
          </a:xfrm>
          <a:solidFill>
            <a:srgbClr val="FFFFFF"/>
          </a:solidFill>
        </p:grpSpPr>
        <p:sp>
          <p:nvSpPr>
            <p:cNvPr id="9" name="Freeform 26"/>
            <p:cNvSpPr>
              <a:spLocks/>
            </p:cNvSpPr>
            <p:nvPr/>
          </p:nvSpPr>
          <p:spPr bwMode="black">
            <a:xfrm>
              <a:off x="10506075" y="4258733"/>
              <a:ext cx="706438" cy="514350"/>
            </a:xfrm>
            <a:custGeom>
              <a:avLst/>
              <a:gdLst>
                <a:gd name="T0" fmla="*/ 183 w 188"/>
                <a:gd name="T1" fmla="*/ 84 h 137"/>
                <a:gd name="T2" fmla="*/ 104 w 188"/>
                <a:gd name="T3" fmla="*/ 27 h 137"/>
                <a:gd name="T4" fmla="*/ 86 w 188"/>
                <a:gd name="T5" fmla="*/ 19 h 137"/>
                <a:gd name="T6" fmla="*/ 59 w 188"/>
                <a:gd name="T7" fmla="*/ 34 h 137"/>
                <a:gd name="T8" fmla="*/ 56 w 188"/>
                <a:gd name="T9" fmla="*/ 36 h 137"/>
                <a:gd name="T10" fmla="*/ 43 w 188"/>
                <a:gd name="T11" fmla="*/ 38 h 137"/>
                <a:gd name="T12" fmla="*/ 43 w 188"/>
                <a:gd name="T13" fmla="*/ 38 h 137"/>
                <a:gd name="T14" fmla="*/ 26 w 188"/>
                <a:gd name="T15" fmla="*/ 27 h 137"/>
                <a:gd name="T16" fmla="*/ 24 w 188"/>
                <a:gd name="T17" fmla="*/ 14 h 137"/>
                <a:gd name="T18" fmla="*/ 31 w 188"/>
                <a:gd name="T19" fmla="*/ 0 h 137"/>
                <a:gd name="T20" fmla="*/ 21 w 188"/>
                <a:gd name="T21" fmla="*/ 0 h 137"/>
                <a:gd name="T22" fmla="*/ 1 w 188"/>
                <a:gd name="T23" fmla="*/ 79 h 137"/>
                <a:gd name="T24" fmla="*/ 4 w 188"/>
                <a:gd name="T25" fmla="*/ 80 h 137"/>
                <a:gd name="T26" fmla="*/ 16 w 188"/>
                <a:gd name="T27" fmla="*/ 70 h 137"/>
                <a:gd name="T28" fmla="*/ 22 w 188"/>
                <a:gd name="T29" fmla="*/ 70 h 137"/>
                <a:gd name="T30" fmla="*/ 32 w 188"/>
                <a:gd name="T31" fmla="*/ 74 h 137"/>
                <a:gd name="T32" fmla="*/ 43 w 188"/>
                <a:gd name="T33" fmla="*/ 72 h 137"/>
                <a:gd name="T34" fmla="*/ 44 w 188"/>
                <a:gd name="T35" fmla="*/ 72 h 137"/>
                <a:gd name="T36" fmla="*/ 53 w 188"/>
                <a:gd name="T37" fmla="*/ 76 h 137"/>
                <a:gd name="T38" fmla="*/ 65 w 188"/>
                <a:gd name="T39" fmla="*/ 74 h 137"/>
                <a:gd name="T40" fmla="*/ 67 w 188"/>
                <a:gd name="T41" fmla="*/ 74 h 137"/>
                <a:gd name="T42" fmla="*/ 80 w 188"/>
                <a:gd name="T43" fmla="*/ 88 h 137"/>
                <a:gd name="T44" fmla="*/ 83 w 188"/>
                <a:gd name="T45" fmla="*/ 88 h 137"/>
                <a:gd name="T46" fmla="*/ 85 w 188"/>
                <a:gd name="T47" fmla="*/ 89 h 137"/>
                <a:gd name="T48" fmla="*/ 99 w 188"/>
                <a:gd name="T49" fmla="*/ 108 h 137"/>
                <a:gd name="T50" fmla="*/ 99 w 188"/>
                <a:gd name="T51" fmla="*/ 110 h 137"/>
                <a:gd name="T52" fmla="*/ 96 w 188"/>
                <a:gd name="T53" fmla="*/ 124 h 137"/>
                <a:gd name="T54" fmla="*/ 114 w 188"/>
                <a:gd name="T55" fmla="*/ 137 h 137"/>
                <a:gd name="T56" fmla="*/ 123 w 188"/>
                <a:gd name="T57" fmla="*/ 132 h 137"/>
                <a:gd name="T58" fmla="*/ 124 w 188"/>
                <a:gd name="T59" fmla="*/ 124 h 137"/>
                <a:gd name="T60" fmla="*/ 108 w 188"/>
                <a:gd name="T61" fmla="*/ 112 h 137"/>
                <a:gd name="T62" fmla="*/ 107 w 188"/>
                <a:gd name="T63" fmla="*/ 109 h 137"/>
                <a:gd name="T64" fmla="*/ 110 w 188"/>
                <a:gd name="T65" fmla="*/ 109 h 137"/>
                <a:gd name="T66" fmla="*/ 136 w 188"/>
                <a:gd name="T67" fmla="*/ 127 h 137"/>
                <a:gd name="T68" fmla="*/ 145 w 188"/>
                <a:gd name="T69" fmla="*/ 123 h 137"/>
                <a:gd name="T70" fmla="*/ 147 w 188"/>
                <a:gd name="T71" fmla="*/ 114 h 137"/>
                <a:gd name="T72" fmla="*/ 117 w 188"/>
                <a:gd name="T73" fmla="*/ 93 h 137"/>
                <a:gd name="T74" fmla="*/ 117 w 188"/>
                <a:gd name="T75" fmla="*/ 90 h 137"/>
                <a:gd name="T76" fmla="*/ 120 w 188"/>
                <a:gd name="T77" fmla="*/ 89 h 137"/>
                <a:gd name="T78" fmla="*/ 156 w 188"/>
                <a:gd name="T79" fmla="*/ 116 h 137"/>
                <a:gd name="T80" fmla="*/ 165 w 188"/>
                <a:gd name="T81" fmla="*/ 111 h 137"/>
                <a:gd name="T82" fmla="*/ 167 w 188"/>
                <a:gd name="T83" fmla="*/ 102 h 137"/>
                <a:gd name="T84" fmla="*/ 137 w 188"/>
                <a:gd name="T85" fmla="*/ 81 h 137"/>
                <a:gd name="T86" fmla="*/ 136 w 188"/>
                <a:gd name="T87" fmla="*/ 78 h 137"/>
                <a:gd name="T88" fmla="*/ 139 w 188"/>
                <a:gd name="T89" fmla="*/ 77 h 137"/>
                <a:gd name="T90" fmla="*/ 176 w 188"/>
                <a:gd name="T91" fmla="*/ 104 h 137"/>
                <a:gd name="T92" fmla="*/ 185 w 188"/>
                <a:gd name="T93" fmla="*/ 99 h 137"/>
                <a:gd name="T94" fmla="*/ 183 w 188"/>
                <a:gd name="T95" fmla="*/ 8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137">
                  <a:moveTo>
                    <a:pt x="183" y="84"/>
                  </a:moveTo>
                  <a:cubicBezTo>
                    <a:pt x="104" y="27"/>
                    <a:pt x="104" y="27"/>
                    <a:pt x="104" y="27"/>
                  </a:cubicBezTo>
                  <a:cubicBezTo>
                    <a:pt x="86" y="19"/>
                    <a:pt x="86" y="19"/>
                    <a:pt x="86" y="19"/>
                  </a:cubicBezTo>
                  <a:cubicBezTo>
                    <a:pt x="59" y="34"/>
                    <a:pt x="59" y="34"/>
                    <a:pt x="59" y="34"/>
                  </a:cubicBezTo>
                  <a:cubicBezTo>
                    <a:pt x="56" y="36"/>
                    <a:pt x="56" y="36"/>
                    <a:pt x="56" y="36"/>
                  </a:cubicBezTo>
                  <a:cubicBezTo>
                    <a:pt x="52" y="38"/>
                    <a:pt x="47" y="39"/>
                    <a:pt x="43" y="38"/>
                  </a:cubicBezTo>
                  <a:cubicBezTo>
                    <a:pt x="43" y="38"/>
                    <a:pt x="43" y="38"/>
                    <a:pt x="43" y="38"/>
                  </a:cubicBezTo>
                  <a:cubicBezTo>
                    <a:pt x="36" y="38"/>
                    <a:pt x="30" y="34"/>
                    <a:pt x="26" y="27"/>
                  </a:cubicBezTo>
                  <a:cubicBezTo>
                    <a:pt x="24" y="23"/>
                    <a:pt x="23" y="19"/>
                    <a:pt x="24" y="14"/>
                  </a:cubicBezTo>
                  <a:cubicBezTo>
                    <a:pt x="24" y="9"/>
                    <a:pt x="27" y="4"/>
                    <a:pt x="31" y="0"/>
                  </a:cubicBezTo>
                  <a:cubicBezTo>
                    <a:pt x="25" y="0"/>
                    <a:pt x="21" y="0"/>
                    <a:pt x="21" y="0"/>
                  </a:cubicBezTo>
                  <a:cubicBezTo>
                    <a:pt x="21" y="0"/>
                    <a:pt x="0" y="40"/>
                    <a:pt x="1" y="79"/>
                  </a:cubicBezTo>
                  <a:cubicBezTo>
                    <a:pt x="4" y="80"/>
                    <a:pt x="4" y="80"/>
                    <a:pt x="4" y="80"/>
                  </a:cubicBezTo>
                  <a:cubicBezTo>
                    <a:pt x="6" y="75"/>
                    <a:pt x="10" y="72"/>
                    <a:pt x="16" y="70"/>
                  </a:cubicBezTo>
                  <a:cubicBezTo>
                    <a:pt x="18" y="70"/>
                    <a:pt x="20" y="70"/>
                    <a:pt x="22" y="70"/>
                  </a:cubicBezTo>
                  <a:cubicBezTo>
                    <a:pt x="25" y="70"/>
                    <a:pt x="29" y="72"/>
                    <a:pt x="32" y="74"/>
                  </a:cubicBezTo>
                  <a:cubicBezTo>
                    <a:pt x="35" y="72"/>
                    <a:pt x="39" y="71"/>
                    <a:pt x="43" y="72"/>
                  </a:cubicBezTo>
                  <a:cubicBezTo>
                    <a:pt x="43" y="72"/>
                    <a:pt x="44" y="72"/>
                    <a:pt x="44" y="72"/>
                  </a:cubicBezTo>
                  <a:cubicBezTo>
                    <a:pt x="48" y="72"/>
                    <a:pt x="51" y="74"/>
                    <a:pt x="53" y="76"/>
                  </a:cubicBezTo>
                  <a:cubicBezTo>
                    <a:pt x="56" y="74"/>
                    <a:pt x="60" y="73"/>
                    <a:pt x="65" y="74"/>
                  </a:cubicBezTo>
                  <a:cubicBezTo>
                    <a:pt x="65" y="74"/>
                    <a:pt x="66" y="74"/>
                    <a:pt x="67" y="74"/>
                  </a:cubicBezTo>
                  <a:cubicBezTo>
                    <a:pt x="74" y="76"/>
                    <a:pt x="79" y="81"/>
                    <a:pt x="80" y="88"/>
                  </a:cubicBezTo>
                  <a:cubicBezTo>
                    <a:pt x="81" y="88"/>
                    <a:pt x="82" y="88"/>
                    <a:pt x="83" y="88"/>
                  </a:cubicBezTo>
                  <a:cubicBezTo>
                    <a:pt x="84" y="88"/>
                    <a:pt x="84" y="88"/>
                    <a:pt x="85" y="89"/>
                  </a:cubicBezTo>
                  <a:cubicBezTo>
                    <a:pt x="94" y="91"/>
                    <a:pt x="100" y="99"/>
                    <a:pt x="99" y="108"/>
                  </a:cubicBezTo>
                  <a:cubicBezTo>
                    <a:pt x="99" y="109"/>
                    <a:pt x="99" y="110"/>
                    <a:pt x="99" y="110"/>
                  </a:cubicBezTo>
                  <a:cubicBezTo>
                    <a:pt x="96" y="124"/>
                    <a:pt x="96" y="124"/>
                    <a:pt x="96" y="124"/>
                  </a:cubicBezTo>
                  <a:cubicBezTo>
                    <a:pt x="114" y="137"/>
                    <a:pt x="114" y="137"/>
                    <a:pt x="114" y="137"/>
                  </a:cubicBezTo>
                  <a:cubicBezTo>
                    <a:pt x="117" y="137"/>
                    <a:pt x="120" y="135"/>
                    <a:pt x="123" y="132"/>
                  </a:cubicBezTo>
                  <a:cubicBezTo>
                    <a:pt x="124" y="130"/>
                    <a:pt x="125" y="127"/>
                    <a:pt x="124" y="124"/>
                  </a:cubicBezTo>
                  <a:cubicBezTo>
                    <a:pt x="108" y="112"/>
                    <a:pt x="108" y="112"/>
                    <a:pt x="108" y="112"/>
                  </a:cubicBezTo>
                  <a:cubicBezTo>
                    <a:pt x="107" y="111"/>
                    <a:pt x="107" y="110"/>
                    <a:pt x="107" y="109"/>
                  </a:cubicBezTo>
                  <a:cubicBezTo>
                    <a:pt x="108" y="108"/>
                    <a:pt x="109" y="108"/>
                    <a:pt x="110" y="109"/>
                  </a:cubicBezTo>
                  <a:cubicBezTo>
                    <a:pt x="136" y="127"/>
                    <a:pt x="136" y="127"/>
                    <a:pt x="136" y="127"/>
                  </a:cubicBezTo>
                  <a:cubicBezTo>
                    <a:pt x="140" y="127"/>
                    <a:pt x="143" y="126"/>
                    <a:pt x="145" y="123"/>
                  </a:cubicBezTo>
                  <a:cubicBezTo>
                    <a:pt x="147" y="120"/>
                    <a:pt x="147" y="117"/>
                    <a:pt x="147" y="114"/>
                  </a:cubicBezTo>
                  <a:cubicBezTo>
                    <a:pt x="117" y="93"/>
                    <a:pt x="117" y="93"/>
                    <a:pt x="117" y="93"/>
                  </a:cubicBezTo>
                  <a:cubicBezTo>
                    <a:pt x="116" y="92"/>
                    <a:pt x="116" y="91"/>
                    <a:pt x="117" y="90"/>
                  </a:cubicBezTo>
                  <a:cubicBezTo>
                    <a:pt x="117" y="89"/>
                    <a:pt x="119" y="89"/>
                    <a:pt x="120" y="89"/>
                  </a:cubicBezTo>
                  <a:cubicBezTo>
                    <a:pt x="156" y="116"/>
                    <a:pt x="156" y="116"/>
                    <a:pt x="156" y="116"/>
                  </a:cubicBezTo>
                  <a:cubicBezTo>
                    <a:pt x="159" y="116"/>
                    <a:pt x="163" y="114"/>
                    <a:pt x="165" y="111"/>
                  </a:cubicBezTo>
                  <a:cubicBezTo>
                    <a:pt x="167" y="108"/>
                    <a:pt x="167" y="105"/>
                    <a:pt x="167" y="102"/>
                  </a:cubicBezTo>
                  <a:cubicBezTo>
                    <a:pt x="137" y="81"/>
                    <a:pt x="137" y="81"/>
                    <a:pt x="137" y="81"/>
                  </a:cubicBezTo>
                  <a:cubicBezTo>
                    <a:pt x="136" y="80"/>
                    <a:pt x="136" y="79"/>
                    <a:pt x="136" y="78"/>
                  </a:cubicBezTo>
                  <a:cubicBezTo>
                    <a:pt x="137" y="77"/>
                    <a:pt x="138" y="76"/>
                    <a:pt x="139" y="77"/>
                  </a:cubicBezTo>
                  <a:cubicBezTo>
                    <a:pt x="176" y="104"/>
                    <a:pt x="176" y="104"/>
                    <a:pt x="176" y="104"/>
                  </a:cubicBezTo>
                  <a:cubicBezTo>
                    <a:pt x="180" y="104"/>
                    <a:pt x="183" y="102"/>
                    <a:pt x="185" y="99"/>
                  </a:cubicBezTo>
                  <a:cubicBezTo>
                    <a:pt x="188" y="94"/>
                    <a:pt x="187" y="87"/>
                    <a:pt x="183" y="8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sp>
          <p:nvSpPr>
            <p:cNvPr id="12" name="Freeform 27"/>
            <p:cNvSpPr>
              <a:spLocks/>
            </p:cNvSpPr>
            <p:nvPr/>
          </p:nvSpPr>
          <p:spPr bwMode="black">
            <a:xfrm>
              <a:off x="10615612" y="4179358"/>
              <a:ext cx="657225" cy="376238"/>
            </a:xfrm>
            <a:custGeom>
              <a:avLst/>
              <a:gdLst>
                <a:gd name="T0" fmla="*/ 127 w 175"/>
                <a:gd name="T1" fmla="*/ 31 h 100"/>
                <a:gd name="T2" fmla="*/ 119 w 175"/>
                <a:gd name="T3" fmla="*/ 28 h 100"/>
                <a:gd name="T4" fmla="*/ 62 w 175"/>
                <a:gd name="T5" fmla="*/ 2 h 100"/>
                <a:gd name="T6" fmla="*/ 49 w 175"/>
                <a:gd name="T7" fmla="*/ 3 h 100"/>
                <a:gd name="T8" fmla="*/ 26 w 175"/>
                <a:gd name="T9" fmla="*/ 16 h 100"/>
                <a:gd name="T10" fmla="*/ 9 w 175"/>
                <a:gd name="T11" fmla="*/ 25 h 100"/>
                <a:gd name="T12" fmla="*/ 4 w 175"/>
                <a:gd name="T13" fmla="*/ 45 h 100"/>
                <a:gd name="T14" fmla="*/ 15 w 175"/>
                <a:gd name="T15" fmla="*/ 52 h 100"/>
                <a:gd name="T16" fmla="*/ 23 w 175"/>
                <a:gd name="T17" fmla="*/ 50 h 100"/>
                <a:gd name="T18" fmla="*/ 23 w 175"/>
                <a:gd name="T19" fmla="*/ 50 h 100"/>
                <a:gd name="T20" fmla="*/ 57 w 175"/>
                <a:gd name="T21" fmla="*/ 32 h 100"/>
                <a:gd name="T22" fmla="*/ 79 w 175"/>
                <a:gd name="T23" fmla="*/ 42 h 100"/>
                <a:gd name="T24" fmla="*/ 109 w 175"/>
                <a:gd name="T25" fmla="*/ 64 h 100"/>
                <a:gd name="T26" fmla="*/ 158 w 175"/>
                <a:gd name="T27" fmla="*/ 99 h 100"/>
                <a:gd name="T28" fmla="*/ 159 w 175"/>
                <a:gd name="T29" fmla="*/ 100 h 100"/>
                <a:gd name="T30" fmla="*/ 173 w 175"/>
                <a:gd name="T31" fmla="*/ 97 h 100"/>
                <a:gd name="T32" fmla="*/ 154 w 175"/>
                <a:gd name="T33" fmla="*/ 29 h 100"/>
                <a:gd name="T34" fmla="*/ 127 w 175"/>
                <a:gd name="T35" fmla="*/ 3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5" h="100">
                  <a:moveTo>
                    <a:pt x="127" y="31"/>
                  </a:moveTo>
                  <a:cubicBezTo>
                    <a:pt x="125" y="31"/>
                    <a:pt x="122" y="30"/>
                    <a:pt x="119" y="28"/>
                  </a:cubicBezTo>
                  <a:cubicBezTo>
                    <a:pt x="62" y="2"/>
                    <a:pt x="62" y="2"/>
                    <a:pt x="62" y="2"/>
                  </a:cubicBezTo>
                  <a:cubicBezTo>
                    <a:pt x="58" y="0"/>
                    <a:pt x="53" y="1"/>
                    <a:pt x="49" y="3"/>
                  </a:cubicBezTo>
                  <a:cubicBezTo>
                    <a:pt x="26" y="16"/>
                    <a:pt x="26" y="16"/>
                    <a:pt x="26" y="16"/>
                  </a:cubicBezTo>
                  <a:cubicBezTo>
                    <a:pt x="9" y="25"/>
                    <a:pt x="9" y="25"/>
                    <a:pt x="9" y="25"/>
                  </a:cubicBezTo>
                  <a:cubicBezTo>
                    <a:pt x="2" y="29"/>
                    <a:pt x="0" y="38"/>
                    <a:pt x="4" y="45"/>
                  </a:cubicBezTo>
                  <a:cubicBezTo>
                    <a:pt x="6" y="49"/>
                    <a:pt x="10" y="52"/>
                    <a:pt x="15" y="52"/>
                  </a:cubicBezTo>
                  <a:cubicBezTo>
                    <a:pt x="18" y="52"/>
                    <a:pt x="21" y="52"/>
                    <a:pt x="23" y="50"/>
                  </a:cubicBezTo>
                  <a:cubicBezTo>
                    <a:pt x="23" y="50"/>
                    <a:pt x="23" y="50"/>
                    <a:pt x="23" y="50"/>
                  </a:cubicBezTo>
                  <a:cubicBezTo>
                    <a:pt x="57" y="32"/>
                    <a:pt x="57" y="32"/>
                    <a:pt x="57" y="32"/>
                  </a:cubicBezTo>
                  <a:cubicBezTo>
                    <a:pt x="79" y="42"/>
                    <a:pt x="79" y="42"/>
                    <a:pt x="79" y="42"/>
                  </a:cubicBezTo>
                  <a:cubicBezTo>
                    <a:pt x="109" y="64"/>
                    <a:pt x="109" y="64"/>
                    <a:pt x="109" y="64"/>
                  </a:cubicBezTo>
                  <a:cubicBezTo>
                    <a:pt x="158" y="99"/>
                    <a:pt x="158" y="99"/>
                    <a:pt x="158" y="99"/>
                  </a:cubicBezTo>
                  <a:cubicBezTo>
                    <a:pt x="158" y="99"/>
                    <a:pt x="159" y="100"/>
                    <a:pt x="159" y="100"/>
                  </a:cubicBezTo>
                  <a:cubicBezTo>
                    <a:pt x="173" y="97"/>
                    <a:pt x="173" y="97"/>
                    <a:pt x="173" y="97"/>
                  </a:cubicBezTo>
                  <a:cubicBezTo>
                    <a:pt x="175" y="51"/>
                    <a:pt x="154" y="29"/>
                    <a:pt x="154" y="29"/>
                  </a:cubicBezTo>
                  <a:cubicBezTo>
                    <a:pt x="154" y="29"/>
                    <a:pt x="133" y="33"/>
                    <a:pt x="127" y="3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sp>
          <p:nvSpPr>
            <p:cNvPr id="14" name="Freeform 28"/>
            <p:cNvSpPr>
              <a:spLocks/>
            </p:cNvSpPr>
            <p:nvPr/>
          </p:nvSpPr>
          <p:spPr bwMode="black">
            <a:xfrm>
              <a:off x="10536237" y="4544483"/>
              <a:ext cx="319088" cy="220663"/>
            </a:xfrm>
            <a:custGeom>
              <a:avLst/>
              <a:gdLst>
                <a:gd name="T0" fmla="*/ 76 w 85"/>
                <a:gd name="T1" fmla="*/ 20 h 59"/>
                <a:gd name="T2" fmla="*/ 64 w 85"/>
                <a:gd name="T3" fmla="*/ 25 h 59"/>
                <a:gd name="T4" fmla="*/ 65 w 85"/>
                <a:gd name="T5" fmla="*/ 18 h 59"/>
                <a:gd name="T6" fmla="*/ 57 w 85"/>
                <a:gd name="T7" fmla="*/ 5 h 59"/>
                <a:gd name="T8" fmla="*/ 44 w 85"/>
                <a:gd name="T9" fmla="*/ 13 h 59"/>
                <a:gd name="T10" fmla="*/ 44 w 85"/>
                <a:gd name="T11" fmla="*/ 14 h 59"/>
                <a:gd name="T12" fmla="*/ 35 w 85"/>
                <a:gd name="T13" fmla="*/ 3 h 59"/>
                <a:gd name="T14" fmla="*/ 23 w 85"/>
                <a:gd name="T15" fmla="*/ 10 h 59"/>
                <a:gd name="T16" fmla="*/ 23 w 85"/>
                <a:gd name="T17" fmla="*/ 10 h 59"/>
                <a:gd name="T18" fmla="*/ 10 w 85"/>
                <a:gd name="T19" fmla="*/ 1 h 59"/>
                <a:gd name="T20" fmla="*/ 1 w 85"/>
                <a:gd name="T21" fmla="*/ 14 h 59"/>
                <a:gd name="T22" fmla="*/ 4 w 85"/>
                <a:gd name="T23" fmla="*/ 28 h 59"/>
                <a:gd name="T24" fmla="*/ 14 w 85"/>
                <a:gd name="T25" fmla="*/ 36 h 59"/>
                <a:gd name="T26" fmla="*/ 17 w 85"/>
                <a:gd name="T27" fmla="*/ 36 h 59"/>
                <a:gd name="T28" fmla="*/ 19 w 85"/>
                <a:gd name="T29" fmla="*/ 35 h 59"/>
                <a:gd name="T30" fmla="*/ 27 w 85"/>
                <a:gd name="T31" fmla="*/ 43 h 59"/>
                <a:gd name="T32" fmla="*/ 28 w 85"/>
                <a:gd name="T33" fmla="*/ 43 h 59"/>
                <a:gd name="T34" fmla="*/ 39 w 85"/>
                <a:gd name="T35" fmla="*/ 38 h 59"/>
                <a:gd name="T36" fmla="*/ 38 w 85"/>
                <a:gd name="T37" fmla="*/ 39 h 59"/>
                <a:gd name="T38" fmla="*/ 47 w 85"/>
                <a:gd name="T39" fmla="*/ 52 h 59"/>
                <a:gd name="T40" fmla="*/ 48 w 85"/>
                <a:gd name="T41" fmla="*/ 52 h 59"/>
                <a:gd name="T42" fmla="*/ 58 w 85"/>
                <a:gd name="T43" fmla="*/ 47 h 59"/>
                <a:gd name="T44" fmla="*/ 67 w 85"/>
                <a:gd name="T45" fmla="*/ 59 h 59"/>
                <a:gd name="T46" fmla="*/ 68 w 85"/>
                <a:gd name="T47" fmla="*/ 59 h 59"/>
                <a:gd name="T48" fmla="*/ 80 w 85"/>
                <a:gd name="T49" fmla="*/ 50 h 59"/>
                <a:gd name="T50" fmla="*/ 84 w 85"/>
                <a:gd name="T51" fmla="*/ 33 h 59"/>
                <a:gd name="T52" fmla="*/ 76 w 85"/>
                <a:gd name="T53" fmla="*/ 2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59">
                  <a:moveTo>
                    <a:pt x="76" y="20"/>
                  </a:moveTo>
                  <a:cubicBezTo>
                    <a:pt x="71" y="19"/>
                    <a:pt x="66" y="21"/>
                    <a:pt x="64" y="25"/>
                  </a:cubicBezTo>
                  <a:cubicBezTo>
                    <a:pt x="65" y="18"/>
                    <a:pt x="65" y="18"/>
                    <a:pt x="65" y="18"/>
                  </a:cubicBezTo>
                  <a:cubicBezTo>
                    <a:pt x="67" y="12"/>
                    <a:pt x="63" y="6"/>
                    <a:pt x="57" y="5"/>
                  </a:cubicBezTo>
                  <a:cubicBezTo>
                    <a:pt x="51" y="4"/>
                    <a:pt x="45" y="7"/>
                    <a:pt x="44" y="13"/>
                  </a:cubicBezTo>
                  <a:cubicBezTo>
                    <a:pt x="44" y="14"/>
                    <a:pt x="44" y="14"/>
                    <a:pt x="44" y="14"/>
                  </a:cubicBezTo>
                  <a:cubicBezTo>
                    <a:pt x="44" y="9"/>
                    <a:pt x="40" y="4"/>
                    <a:pt x="35" y="3"/>
                  </a:cubicBezTo>
                  <a:cubicBezTo>
                    <a:pt x="30" y="2"/>
                    <a:pt x="24" y="5"/>
                    <a:pt x="23" y="10"/>
                  </a:cubicBezTo>
                  <a:cubicBezTo>
                    <a:pt x="23" y="10"/>
                    <a:pt x="23" y="10"/>
                    <a:pt x="23" y="10"/>
                  </a:cubicBezTo>
                  <a:cubicBezTo>
                    <a:pt x="21" y="4"/>
                    <a:pt x="15" y="0"/>
                    <a:pt x="10" y="1"/>
                  </a:cubicBezTo>
                  <a:cubicBezTo>
                    <a:pt x="4" y="3"/>
                    <a:pt x="0" y="8"/>
                    <a:pt x="1" y="14"/>
                  </a:cubicBezTo>
                  <a:cubicBezTo>
                    <a:pt x="4" y="28"/>
                    <a:pt x="4" y="28"/>
                    <a:pt x="4" y="28"/>
                  </a:cubicBezTo>
                  <a:cubicBezTo>
                    <a:pt x="5" y="32"/>
                    <a:pt x="9" y="36"/>
                    <a:pt x="14" y="36"/>
                  </a:cubicBezTo>
                  <a:cubicBezTo>
                    <a:pt x="15" y="36"/>
                    <a:pt x="16" y="36"/>
                    <a:pt x="17" y="36"/>
                  </a:cubicBezTo>
                  <a:cubicBezTo>
                    <a:pt x="18" y="36"/>
                    <a:pt x="18" y="36"/>
                    <a:pt x="19" y="35"/>
                  </a:cubicBezTo>
                  <a:cubicBezTo>
                    <a:pt x="20" y="39"/>
                    <a:pt x="23" y="42"/>
                    <a:pt x="27" y="43"/>
                  </a:cubicBezTo>
                  <a:cubicBezTo>
                    <a:pt x="28" y="43"/>
                    <a:pt x="28" y="43"/>
                    <a:pt x="28" y="43"/>
                  </a:cubicBezTo>
                  <a:cubicBezTo>
                    <a:pt x="32" y="43"/>
                    <a:pt x="36" y="41"/>
                    <a:pt x="39" y="38"/>
                  </a:cubicBezTo>
                  <a:cubicBezTo>
                    <a:pt x="38" y="39"/>
                    <a:pt x="38" y="39"/>
                    <a:pt x="38" y="39"/>
                  </a:cubicBezTo>
                  <a:cubicBezTo>
                    <a:pt x="37" y="44"/>
                    <a:pt x="41" y="50"/>
                    <a:pt x="47" y="52"/>
                  </a:cubicBezTo>
                  <a:cubicBezTo>
                    <a:pt x="47" y="52"/>
                    <a:pt x="47" y="52"/>
                    <a:pt x="48" y="52"/>
                  </a:cubicBezTo>
                  <a:cubicBezTo>
                    <a:pt x="52" y="52"/>
                    <a:pt x="56" y="50"/>
                    <a:pt x="58" y="47"/>
                  </a:cubicBezTo>
                  <a:cubicBezTo>
                    <a:pt x="58" y="52"/>
                    <a:pt x="61" y="57"/>
                    <a:pt x="67" y="59"/>
                  </a:cubicBezTo>
                  <a:cubicBezTo>
                    <a:pt x="67" y="59"/>
                    <a:pt x="67" y="59"/>
                    <a:pt x="68" y="59"/>
                  </a:cubicBezTo>
                  <a:cubicBezTo>
                    <a:pt x="73" y="59"/>
                    <a:pt x="78" y="56"/>
                    <a:pt x="80" y="50"/>
                  </a:cubicBezTo>
                  <a:cubicBezTo>
                    <a:pt x="84" y="33"/>
                    <a:pt x="84" y="33"/>
                    <a:pt x="84" y="33"/>
                  </a:cubicBezTo>
                  <a:cubicBezTo>
                    <a:pt x="85" y="27"/>
                    <a:pt x="81" y="21"/>
                    <a:pt x="76" y="2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sp>
          <p:nvSpPr>
            <p:cNvPr id="15" name="Freeform 29"/>
            <p:cNvSpPr>
              <a:spLocks/>
            </p:cNvSpPr>
            <p:nvPr/>
          </p:nvSpPr>
          <p:spPr bwMode="black">
            <a:xfrm>
              <a:off x="11207750" y="4239683"/>
              <a:ext cx="153988" cy="319088"/>
            </a:xfrm>
            <a:custGeom>
              <a:avLst/>
              <a:gdLst>
                <a:gd name="T0" fmla="*/ 41 w 41"/>
                <a:gd name="T1" fmla="*/ 77 h 85"/>
                <a:gd name="T2" fmla="*/ 33 w 41"/>
                <a:gd name="T3" fmla="*/ 7 h 85"/>
                <a:gd name="T4" fmla="*/ 24 w 41"/>
                <a:gd name="T5" fmla="*/ 1 h 85"/>
                <a:gd name="T6" fmla="*/ 0 w 41"/>
                <a:gd name="T7" fmla="*/ 7 h 85"/>
                <a:gd name="T8" fmla="*/ 22 w 41"/>
                <a:gd name="T9" fmla="*/ 85 h 85"/>
                <a:gd name="T10" fmla="*/ 33 w 41"/>
                <a:gd name="T11" fmla="*/ 85 h 85"/>
                <a:gd name="T12" fmla="*/ 41 w 41"/>
                <a:gd name="T13" fmla="*/ 77 h 85"/>
              </a:gdLst>
              <a:ahLst/>
              <a:cxnLst>
                <a:cxn ang="0">
                  <a:pos x="T0" y="T1"/>
                </a:cxn>
                <a:cxn ang="0">
                  <a:pos x="T2" y="T3"/>
                </a:cxn>
                <a:cxn ang="0">
                  <a:pos x="T4" y="T5"/>
                </a:cxn>
                <a:cxn ang="0">
                  <a:pos x="T6" y="T7"/>
                </a:cxn>
                <a:cxn ang="0">
                  <a:pos x="T8" y="T9"/>
                </a:cxn>
                <a:cxn ang="0">
                  <a:pos x="T10" y="T11"/>
                </a:cxn>
                <a:cxn ang="0">
                  <a:pos x="T12" y="T13"/>
                </a:cxn>
              </a:cxnLst>
              <a:rect l="0" t="0" r="r" b="b"/>
              <a:pathLst>
                <a:path w="41" h="85">
                  <a:moveTo>
                    <a:pt x="41" y="77"/>
                  </a:moveTo>
                  <a:cubicBezTo>
                    <a:pt x="33" y="7"/>
                    <a:pt x="33" y="7"/>
                    <a:pt x="33" y="7"/>
                  </a:cubicBezTo>
                  <a:cubicBezTo>
                    <a:pt x="32" y="2"/>
                    <a:pt x="28" y="0"/>
                    <a:pt x="24" y="1"/>
                  </a:cubicBezTo>
                  <a:cubicBezTo>
                    <a:pt x="0" y="7"/>
                    <a:pt x="0" y="7"/>
                    <a:pt x="0" y="7"/>
                  </a:cubicBezTo>
                  <a:cubicBezTo>
                    <a:pt x="0" y="7"/>
                    <a:pt x="25" y="32"/>
                    <a:pt x="22" y="85"/>
                  </a:cubicBezTo>
                  <a:cubicBezTo>
                    <a:pt x="33" y="85"/>
                    <a:pt x="33" y="85"/>
                    <a:pt x="33" y="85"/>
                  </a:cubicBezTo>
                  <a:cubicBezTo>
                    <a:pt x="38" y="85"/>
                    <a:pt x="41" y="81"/>
                    <a:pt x="41" y="7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sp>
          <p:nvSpPr>
            <p:cNvPr id="16" name="Freeform 30"/>
            <p:cNvSpPr>
              <a:spLocks/>
            </p:cNvSpPr>
            <p:nvPr/>
          </p:nvSpPr>
          <p:spPr bwMode="black">
            <a:xfrm>
              <a:off x="10387012" y="4206346"/>
              <a:ext cx="176213" cy="352425"/>
            </a:xfrm>
            <a:custGeom>
              <a:avLst/>
              <a:gdLst>
                <a:gd name="T0" fmla="*/ 47 w 47"/>
                <a:gd name="T1" fmla="*/ 9 h 94"/>
                <a:gd name="T2" fmla="*/ 35 w 47"/>
                <a:gd name="T3" fmla="*/ 2 h 94"/>
                <a:gd name="T4" fmla="*/ 25 w 47"/>
                <a:gd name="T5" fmla="*/ 6 h 94"/>
                <a:gd name="T6" fmla="*/ 2 w 47"/>
                <a:gd name="T7" fmla="*/ 81 h 94"/>
                <a:gd name="T8" fmla="*/ 7 w 47"/>
                <a:gd name="T9" fmla="*/ 90 h 94"/>
                <a:gd name="T10" fmla="*/ 26 w 47"/>
                <a:gd name="T11" fmla="*/ 94 h 94"/>
                <a:gd name="T12" fmla="*/ 47 w 47"/>
                <a:gd name="T13" fmla="*/ 9 h 94"/>
              </a:gdLst>
              <a:ahLst/>
              <a:cxnLst>
                <a:cxn ang="0">
                  <a:pos x="T0" y="T1"/>
                </a:cxn>
                <a:cxn ang="0">
                  <a:pos x="T2" y="T3"/>
                </a:cxn>
                <a:cxn ang="0">
                  <a:pos x="T4" y="T5"/>
                </a:cxn>
                <a:cxn ang="0">
                  <a:pos x="T6" y="T7"/>
                </a:cxn>
                <a:cxn ang="0">
                  <a:pos x="T8" y="T9"/>
                </a:cxn>
                <a:cxn ang="0">
                  <a:pos x="T10" y="T11"/>
                </a:cxn>
                <a:cxn ang="0">
                  <a:pos x="T12" y="T13"/>
                </a:cxn>
              </a:cxnLst>
              <a:rect l="0" t="0" r="r" b="b"/>
              <a:pathLst>
                <a:path w="47" h="94">
                  <a:moveTo>
                    <a:pt x="47" y="9"/>
                  </a:moveTo>
                  <a:cubicBezTo>
                    <a:pt x="35" y="2"/>
                    <a:pt x="35" y="2"/>
                    <a:pt x="35" y="2"/>
                  </a:cubicBezTo>
                  <a:cubicBezTo>
                    <a:pt x="31" y="0"/>
                    <a:pt x="27" y="2"/>
                    <a:pt x="25" y="6"/>
                  </a:cubicBezTo>
                  <a:cubicBezTo>
                    <a:pt x="2" y="81"/>
                    <a:pt x="2" y="81"/>
                    <a:pt x="2" y="81"/>
                  </a:cubicBezTo>
                  <a:cubicBezTo>
                    <a:pt x="0" y="86"/>
                    <a:pt x="3" y="90"/>
                    <a:pt x="7" y="90"/>
                  </a:cubicBezTo>
                  <a:cubicBezTo>
                    <a:pt x="26" y="94"/>
                    <a:pt x="26" y="94"/>
                    <a:pt x="26" y="94"/>
                  </a:cubicBezTo>
                  <a:cubicBezTo>
                    <a:pt x="24" y="52"/>
                    <a:pt x="47" y="9"/>
                    <a:pt x="47" y="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grpSp>
    </p:spTree>
    <p:extLst>
      <p:ext uri="{BB962C8B-B14F-4D97-AF65-F5344CB8AC3E}">
        <p14:creationId xmlns:p14="http://schemas.microsoft.com/office/powerpoint/2010/main" val="3142613438"/>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Demo, Video etc. &quot;special&quot; slides">
    <p:bg>
      <p:bgPr>
        <a:solidFill>
          <a:srgbClr val="FFBE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rgbClr val="FFE497"/>
                </a:solidFill>
                <a:effectLst/>
                <a:uLnTx/>
                <a:uFillTx/>
                <a:latin typeface="Segoe UI Light" pitchFamily="34" charset="0"/>
                <a:ea typeface="+mn-ea"/>
                <a:cs typeface="+mn-cs"/>
              </a:defRPr>
            </a:lvl1pPr>
          </a:lstStyle>
          <a:p>
            <a:pPr lvl="0"/>
            <a:r>
              <a:rPr lang="en-US" dirty="0" smtClean="0"/>
              <a:t>click to…</a:t>
            </a:r>
          </a:p>
        </p:txBody>
      </p:sp>
      <p:sp>
        <p:nvSpPr>
          <p:cNvPr id="25" name="Freeform 64"/>
          <p:cNvSpPr>
            <a:spLocks noEditPoints="1"/>
          </p:cNvSpPr>
          <p:nvPr userDrawn="1"/>
        </p:nvSpPr>
        <p:spPr bwMode="black">
          <a:xfrm>
            <a:off x="7923609" y="1932604"/>
            <a:ext cx="3013332" cy="2314242"/>
          </a:xfrm>
          <a:custGeom>
            <a:avLst/>
            <a:gdLst>
              <a:gd name="T0" fmla="*/ 12 w 221"/>
              <a:gd name="T1" fmla="*/ 104 h 170"/>
              <a:gd name="T2" fmla="*/ 6 w 221"/>
              <a:gd name="T3" fmla="*/ 103 h 170"/>
              <a:gd name="T4" fmla="*/ 2 w 221"/>
              <a:gd name="T5" fmla="*/ 108 h 170"/>
              <a:gd name="T6" fmla="*/ 10 w 221"/>
              <a:gd name="T7" fmla="*/ 141 h 170"/>
              <a:gd name="T8" fmla="*/ 16 w 221"/>
              <a:gd name="T9" fmla="*/ 143 h 170"/>
              <a:gd name="T10" fmla="*/ 21 w 221"/>
              <a:gd name="T11" fmla="*/ 139 h 170"/>
              <a:gd name="T12" fmla="*/ 12 w 221"/>
              <a:gd name="T13" fmla="*/ 104 h 170"/>
              <a:gd name="T14" fmla="*/ 185 w 221"/>
              <a:gd name="T15" fmla="*/ 8 h 170"/>
              <a:gd name="T16" fmla="*/ 219 w 221"/>
              <a:gd name="T17" fmla="*/ 136 h 170"/>
              <a:gd name="T18" fmla="*/ 209 w 221"/>
              <a:gd name="T19" fmla="*/ 139 h 170"/>
              <a:gd name="T20" fmla="*/ 175 w 221"/>
              <a:gd name="T21" fmla="*/ 10 h 170"/>
              <a:gd name="T22" fmla="*/ 185 w 221"/>
              <a:gd name="T23" fmla="*/ 8 h 170"/>
              <a:gd name="T24" fmla="*/ 104 w 221"/>
              <a:gd name="T25" fmla="*/ 170 h 170"/>
              <a:gd name="T26" fmla="*/ 85 w 221"/>
              <a:gd name="T27" fmla="*/ 170 h 170"/>
              <a:gd name="T28" fmla="*/ 63 w 221"/>
              <a:gd name="T29" fmla="*/ 143 h 170"/>
              <a:gd name="T30" fmla="*/ 73 w 221"/>
              <a:gd name="T31" fmla="*/ 143 h 170"/>
              <a:gd name="T32" fmla="*/ 85 w 221"/>
              <a:gd name="T33" fmla="*/ 157 h 170"/>
              <a:gd name="T34" fmla="*/ 104 w 221"/>
              <a:gd name="T35" fmla="*/ 157 h 170"/>
              <a:gd name="T36" fmla="*/ 116 w 221"/>
              <a:gd name="T37" fmla="*/ 143 h 170"/>
              <a:gd name="T38" fmla="*/ 128 w 221"/>
              <a:gd name="T39" fmla="*/ 143 h 170"/>
              <a:gd name="T40" fmla="*/ 104 w 221"/>
              <a:gd name="T41" fmla="*/ 170 h 170"/>
              <a:gd name="T42" fmla="*/ 18 w 221"/>
              <a:gd name="T43" fmla="*/ 102 h 170"/>
              <a:gd name="T44" fmla="*/ 168 w 221"/>
              <a:gd name="T45" fmla="*/ 16 h 170"/>
              <a:gd name="T46" fmla="*/ 172 w 221"/>
              <a:gd name="T47" fmla="*/ 30 h 170"/>
              <a:gd name="T48" fmla="*/ 20 w 221"/>
              <a:gd name="T49" fmla="*/ 109 h 170"/>
              <a:gd name="T50" fmla="*/ 18 w 221"/>
              <a:gd name="T51" fmla="*/ 102 h 170"/>
              <a:gd name="T52" fmla="*/ 185 w 221"/>
              <a:gd name="T53" fmla="*/ 79 h 170"/>
              <a:gd name="T54" fmla="*/ 201 w 221"/>
              <a:gd name="T55" fmla="*/ 137 h 170"/>
              <a:gd name="T56" fmla="*/ 28 w 221"/>
              <a:gd name="T57" fmla="*/ 138 h 170"/>
              <a:gd name="T58" fmla="*/ 24 w 221"/>
              <a:gd name="T59" fmla="*/ 122 h 170"/>
              <a:gd name="T60" fmla="*/ 185 w 221"/>
              <a:gd name="T61" fmla="*/ 7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1" h="170">
                <a:moveTo>
                  <a:pt x="12" y="104"/>
                </a:moveTo>
                <a:cubicBezTo>
                  <a:pt x="6" y="103"/>
                  <a:pt x="6" y="103"/>
                  <a:pt x="6" y="103"/>
                </a:cubicBezTo>
                <a:cubicBezTo>
                  <a:pt x="3" y="103"/>
                  <a:pt x="0" y="104"/>
                  <a:pt x="2" y="108"/>
                </a:cubicBezTo>
                <a:cubicBezTo>
                  <a:pt x="10" y="141"/>
                  <a:pt x="10" y="141"/>
                  <a:pt x="10" y="141"/>
                </a:cubicBezTo>
                <a:cubicBezTo>
                  <a:pt x="12" y="145"/>
                  <a:pt x="14" y="144"/>
                  <a:pt x="16" y="143"/>
                </a:cubicBezTo>
                <a:cubicBezTo>
                  <a:pt x="21" y="139"/>
                  <a:pt x="21" y="139"/>
                  <a:pt x="21" y="139"/>
                </a:cubicBezTo>
                <a:cubicBezTo>
                  <a:pt x="12" y="104"/>
                  <a:pt x="12" y="104"/>
                  <a:pt x="12" y="104"/>
                </a:cubicBezTo>
                <a:close/>
                <a:moveTo>
                  <a:pt x="185" y="8"/>
                </a:moveTo>
                <a:cubicBezTo>
                  <a:pt x="219" y="136"/>
                  <a:pt x="219" y="136"/>
                  <a:pt x="219" y="136"/>
                </a:cubicBezTo>
                <a:cubicBezTo>
                  <a:pt x="221" y="143"/>
                  <a:pt x="211" y="146"/>
                  <a:pt x="209" y="139"/>
                </a:cubicBezTo>
                <a:cubicBezTo>
                  <a:pt x="175" y="10"/>
                  <a:pt x="175" y="10"/>
                  <a:pt x="175" y="10"/>
                </a:cubicBezTo>
                <a:cubicBezTo>
                  <a:pt x="173" y="3"/>
                  <a:pt x="183" y="0"/>
                  <a:pt x="185" y="8"/>
                </a:cubicBezTo>
                <a:close/>
                <a:moveTo>
                  <a:pt x="104" y="170"/>
                </a:moveTo>
                <a:cubicBezTo>
                  <a:pt x="85" y="170"/>
                  <a:pt x="85" y="170"/>
                  <a:pt x="85" y="170"/>
                </a:cubicBezTo>
                <a:cubicBezTo>
                  <a:pt x="69" y="170"/>
                  <a:pt x="62" y="156"/>
                  <a:pt x="63" y="143"/>
                </a:cubicBezTo>
                <a:cubicBezTo>
                  <a:pt x="73" y="143"/>
                  <a:pt x="73" y="143"/>
                  <a:pt x="73" y="143"/>
                </a:cubicBezTo>
                <a:cubicBezTo>
                  <a:pt x="73" y="150"/>
                  <a:pt x="77" y="157"/>
                  <a:pt x="85" y="157"/>
                </a:cubicBezTo>
                <a:cubicBezTo>
                  <a:pt x="104" y="157"/>
                  <a:pt x="104" y="157"/>
                  <a:pt x="104" y="157"/>
                </a:cubicBezTo>
                <a:cubicBezTo>
                  <a:pt x="112" y="157"/>
                  <a:pt x="116" y="150"/>
                  <a:pt x="116" y="143"/>
                </a:cubicBezTo>
                <a:cubicBezTo>
                  <a:pt x="128" y="143"/>
                  <a:pt x="128" y="143"/>
                  <a:pt x="128" y="143"/>
                </a:cubicBezTo>
                <a:cubicBezTo>
                  <a:pt x="128" y="156"/>
                  <a:pt x="120" y="170"/>
                  <a:pt x="104" y="170"/>
                </a:cubicBezTo>
                <a:close/>
                <a:moveTo>
                  <a:pt x="18" y="102"/>
                </a:moveTo>
                <a:cubicBezTo>
                  <a:pt x="168" y="16"/>
                  <a:pt x="168" y="16"/>
                  <a:pt x="168" y="16"/>
                </a:cubicBezTo>
                <a:cubicBezTo>
                  <a:pt x="172" y="30"/>
                  <a:pt x="172" y="30"/>
                  <a:pt x="172" y="30"/>
                </a:cubicBezTo>
                <a:cubicBezTo>
                  <a:pt x="20" y="109"/>
                  <a:pt x="20" y="109"/>
                  <a:pt x="20" y="109"/>
                </a:cubicBezTo>
                <a:cubicBezTo>
                  <a:pt x="18" y="102"/>
                  <a:pt x="18" y="102"/>
                  <a:pt x="18" y="102"/>
                </a:cubicBezTo>
                <a:close/>
                <a:moveTo>
                  <a:pt x="185" y="79"/>
                </a:moveTo>
                <a:cubicBezTo>
                  <a:pt x="201" y="137"/>
                  <a:pt x="201" y="137"/>
                  <a:pt x="201" y="137"/>
                </a:cubicBezTo>
                <a:cubicBezTo>
                  <a:pt x="28" y="138"/>
                  <a:pt x="28" y="138"/>
                  <a:pt x="28" y="138"/>
                </a:cubicBezTo>
                <a:cubicBezTo>
                  <a:pt x="24" y="122"/>
                  <a:pt x="24" y="122"/>
                  <a:pt x="24" y="122"/>
                </a:cubicBezTo>
                <a:cubicBezTo>
                  <a:pt x="185" y="79"/>
                  <a:pt x="185" y="79"/>
                  <a:pt x="185" y="79"/>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p>
        </p:txBody>
      </p:sp>
    </p:spTree>
    <p:extLst>
      <p:ext uri="{BB962C8B-B14F-4D97-AF65-F5344CB8AC3E}">
        <p14:creationId xmlns:p14="http://schemas.microsoft.com/office/powerpoint/2010/main" val="1067018347"/>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5_Demo, Video etc. &quot;special&quot; slides">
    <p:bg>
      <p:bgPr>
        <a:solidFill>
          <a:schemeClr val="accent3">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3">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userDrawn="1"/>
        </p:nvGrpSpPr>
        <p:grpSpPr>
          <a:xfrm>
            <a:off x="8882758" y="1905000"/>
            <a:ext cx="1277596" cy="3245368"/>
            <a:chOff x="7558088" y="1685925"/>
            <a:chExt cx="1322387" cy="3359150"/>
          </a:xfrm>
          <a:solidFill>
            <a:schemeClr val="bg1"/>
          </a:solidFill>
        </p:grpSpPr>
        <p:sp>
          <p:nvSpPr>
            <p:cNvPr id="12" name="Oval 6"/>
            <p:cNvSpPr>
              <a:spLocks noChangeArrowheads="1"/>
            </p:cNvSpPr>
            <p:nvPr userDrawn="1"/>
          </p:nvSpPr>
          <p:spPr bwMode="auto">
            <a:xfrm>
              <a:off x="7943850" y="1685925"/>
              <a:ext cx="547687" cy="558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12"/>
            <p:cNvSpPr>
              <a:spLocks/>
            </p:cNvSpPr>
            <p:nvPr userDrawn="1"/>
          </p:nvSpPr>
          <p:spPr bwMode="auto">
            <a:xfrm>
              <a:off x="7558088" y="2308225"/>
              <a:ext cx="1322387" cy="2736850"/>
            </a:xfrm>
            <a:custGeom>
              <a:avLst/>
              <a:gdLst>
                <a:gd name="T0" fmla="*/ 327 w 353"/>
                <a:gd name="T1" fmla="*/ 30 h 730"/>
                <a:gd name="T2" fmla="*/ 327 w 353"/>
                <a:gd name="T3" fmla="*/ 30 h 730"/>
                <a:gd name="T4" fmla="*/ 323 w 353"/>
                <a:gd name="T5" fmla="*/ 26 h 730"/>
                <a:gd name="T6" fmla="*/ 321 w 353"/>
                <a:gd name="T7" fmla="*/ 24 h 730"/>
                <a:gd name="T8" fmla="*/ 320 w 353"/>
                <a:gd name="T9" fmla="*/ 23 h 730"/>
                <a:gd name="T10" fmla="*/ 287 w 353"/>
                <a:gd name="T11" fmla="*/ 5 h 730"/>
                <a:gd name="T12" fmla="*/ 287 w 353"/>
                <a:gd name="T13" fmla="*/ 5 h 730"/>
                <a:gd name="T14" fmla="*/ 283 w 353"/>
                <a:gd name="T15" fmla="*/ 4 h 730"/>
                <a:gd name="T16" fmla="*/ 282 w 353"/>
                <a:gd name="T17" fmla="*/ 4 h 730"/>
                <a:gd name="T18" fmla="*/ 280 w 353"/>
                <a:gd name="T19" fmla="*/ 3 h 730"/>
                <a:gd name="T20" fmla="*/ 277 w 353"/>
                <a:gd name="T21" fmla="*/ 2 h 730"/>
                <a:gd name="T22" fmla="*/ 276 w 353"/>
                <a:gd name="T23" fmla="*/ 2 h 730"/>
                <a:gd name="T24" fmla="*/ 272 w 353"/>
                <a:gd name="T25" fmla="*/ 2 h 730"/>
                <a:gd name="T26" fmla="*/ 272 w 353"/>
                <a:gd name="T27" fmla="*/ 1 h 730"/>
                <a:gd name="T28" fmla="*/ 267 w 353"/>
                <a:gd name="T29" fmla="*/ 1 h 730"/>
                <a:gd name="T30" fmla="*/ 267 w 353"/>
                <a:gd name="T31" fmla="*/ 1 h 730"/>
                <a:gd name="T32" fmla="*/ 263 w 353"/>
                <a:gd name="T33" fmla="*/ 1 h 730"/>
                <a:gd name="T34" fmla="*/ 262 w 353"/>
                <a:gd name="T35" fmla="*/ 1 h 730"/>
                <a:gd name="T36" fmla="*/ 258 w 353"/>
                <a:gd name="T37" fmla="*/ 0 h 730"/>
                <a:gd name="T38" fmla="*/ 258 w 353"/>
                <a:gd name="T39" fmla="*/ 0 h 730"/>
                <a:gd name="T40" fmla="*/ 96 w 353"/>
                <a:gd name="T41" fmla="*/ 0 h 730"/>
                <a:gd name="T42" fmla="*/ 95 w 353"/>
                <a:gd name="T43" fmla="*/ 0 h 730"/>
                <a:gd name="T44" fmla="*/ 95 w 353"/>
                <a:gd name="T45" fmla="*/ 0 h 730"/>
                <a:gd name="T46" fmla="*/ 0 w 353"/>
                <a:gd name="T47" fmla="*/ 95 h 730"/>
                <a:gd name="T48" fmla="*/ 0 w 353"/>
                <a:gd name="T49" fmla="*/ 323 h 730"/>
                <a:gd name="T50" fmla="*/ 32 w 353"/>
                <a:gd name="T51" fmla="*/ 356 h 730"/>
                <a:gd name="T52" fmla="*/ 64 w 353"/>
                <a:gd name="T53" fmla="*/ 323 h 730"/>
                <a:gd name="T54" fmla="*/ 64 w 353"/>
                <a:gd name="T55" fmla="*/ 117 h 730"/>
                <a:gd name="T56" fmla="*/ 81 w 353"/>
                <a:gd name="T57" fmla="*/ 117 h 730"/>
                <a:gd name="T58" fmla="*/ 81 w 353"/>
                <a:gd name="T59" fmla="*/ 687 h 730"/>
                <a:gd name="T60" fmla="*/ 125 w 353"/>
                <a:gd name="T61" fmla="*/ 730 h 730"/>
                <a:gd name="T62" fmla="*/ 168 w 353"/>
                <a:gd name="T63" fmla="*/ 687 h 730"/>
                <a:gd name="T64" fmla="*/ 168 w 353"/>
                <a:gd name="T65" fmla="*/ 358 h 730"/>
                <a:gd name="T66" fmla="*/ 185 w 353"/>
                <a:gd name="T67" fmla="*/ 358 h 730"/>
                <a:gd name="T68" fmla="*/ 185 w 353"/>
                <a:gd name="T69" fmla="*/ 687 h 730"/>
                <a:gd name="T70" fmla="*/ 228 w 353"/>
                <a:gd name="T71" fmla="*/ 730 h 730"/>
                <a:gd name="T72" fmla="*/ 272 w 353"/>
                <a:gd name="T73" fmla="*/ 687 h 730"/>
                <a:gd name="T74" fmla="*/ 272 w 353"/>
                <a:gd name="T75" fmla="*/ 683 h 730"/>
                <a:gd name="T76" fmla="*/ 272 w 353"/>
                <a:gd name="T77" fmla="*/ 687 h 730"/>
                <a:gd name="T78" fmla="*/ 272 w 353"/>
                <a:gd name="T79" fmla="*/ 117 h 730"/>
                <a:gd name="T80" fmla="*/ 289 w 353"/>
                <a:gd name="T81" fmla="*/ 117 h 730"/>
                <a:gd name="T82" fmla="*/ 289 w 353"/>
                <a:gd name="T83" fmla="*/ 315 h 730"/>
                <a:gd name="T84" fmla="*/ 289 w 353"/>
                <a:gd name="T85" fmla="*/ 314 h 730"/>
                <a:gd name="T86" fmla="*/ 289 w 353"/>
                <a:gd name="T87" fmla="*/ 323 h 730"/>
                <a:gd name="T88" fmla="*/ 294 w 353"/>
                <a:gd name="T89" fmla="*/ 342 h 730"/>
                <a:gd name="T90" fmla="*/ 321 w 353"/>
                <a:gd name="T91" fmla="*/ 356 h 730"/>
                <a:gd name="T92" fmla="*/ 353 w 353"/>
                <a:gd name="T93" fmla="*/ 325 h 730"/>
                <a:gd name="T94" fmla="*/ 353 w 353"/>
                <a:gd name="T95" fmla="*/ 323 h 730"/>
                <a:gd name="T96" fmla="*/ 353 w 353"/>
                <a:gd name="T97" fmla="*/ 323 h 730"/>
                <a:gd name="T98" fmla="*/ 353 w 353"/>
                <a:gd name="T99" fmla="*/ 298 h 730"/>
                <a:gd name="T100" fmla="*/ 353 w 353"/>
                <a:gd name="T101" fmla="*/ 95 h 730"/>
                <a:gd name="T102" fmla="*/ 327 w 353"/>
                <a:gd name="T103" fmla="*/ 30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3" h="730">
                  <a:moveTo>
                    <a:pt x="327" y="30"/>
                  </a:moveTo>
                  <a:cubicBezTo>
                    <a:pt x="327" y="30"/>
                    <a:pt x="327" y="30"/>
                    <a:pt x="327" y="30"/>
                  </a:cubicBezTo>
                  <a:cubicBezTo>
                    <a:pt x="326" y="29"/>
                    <a:pt x="324" y="27"/>
                    <a:pt x="323" y="26"/>
                  </a:cubicBezTo>
                  <a:cubicBezTo>
                    <a:pt x="322" y="25"/>
                    <a:pt x="321" y="25"/>
                    <a:pt x="321" y="24"/>
                  </a:cubicBezTo>
                  <a:cubicBezTo>
                    <a:pt x="320" y="24"/>
                    <a:pt x="320" y="24"/>
                    <a:pt x="320" y="23"/>
                  </a:cubicBezTo>
                  <a:cubicBezTo>
                    <a:pt x="310" y="15"/>
                    <a:pt x="299" y="9"/>
                    <a:pt x="287" y="5"/>
                  </a:cubicBezTo>
                  <a:cubicBezTo>
                    <a:pt x="287" y="5"/>
                    <a:pt x="287" y="5"/>
                    <a:pt x="287" y="5"/>
                  </a:cubicBezTo>
                  <a:cubicBezTo>
                    <a:pt x="286" y="5"/>
                    <a:pt x="285" y="4"/>
                    <a:pt x="283" y="4"/>
                  </a:cubicBezTo>
                  <a:cubicBezTo>
                    <a:pt x="283" y="4"/>
                    <a:pt x="283" y="4"/>
                    <a:pt x="282" y="4"/>
                  </a:cubicBezTo>
                  <a:cubicBezTo>
                    <a:pt x="281" y="3"/>
                    <a:pt x="280" y="3"/>
                    <a:pt x="280" y="3"/>
                  </a:cubicBezTo>
                  <a:cubicBezTo>
                    <a:pt x="279" y="3"/>
                    <a:pt x="278" y="3"/>
                    <a:pt x="277" y="2"/>
                  </a:cubicBezTo>
                  <a:cubicBezTo>
                    <a:pt x="277" y="2"/>
                    <a:pt x="276" y="2"/>
                    <a:pt x="276" y="2"/>
                  </a:cubicBezTo>
                  <a:cubicBezTo>
                    <a:pt x="274" y="2"/>
                    <a:pt x="273" y="2"/>
                    <a:pt x="272" y="2"/>
                  </a:cubicBezTo>
                  <a:cubicBezTo>
                    <a:pt x="272" y="2"/>
                    <a:pt x="272" y="2"/>
                    <a:pt x="272" y="1"/>
                  </a:cubicBezTo>
                  <a:cubicBezTo>
                    <a:pt x="270" y="1"/>
                    <a:pt x="269" y="1"/>
                    <a:pt x="267" y="1"/>
                  </a:cubicBezTo>
                  <a:cubicBezTo>
                    <a:pt x="267" y="1"/>
                    <a:pt x="267" y="1"/>
                    <a:pt x="267" y="1"/>
                  </a:cubicBezTo>
                  <a:cubicBezTo>
                    <a:pt x="266" y="1"/>
                    <a:pt x="264" y="1"/>
                    <a:pt x="263" y="1"/>
                  </a:cubicBezTo>
                  <a:cubicBezTo>
                    <a:pt x="262" y="1"/>
                    <a:pt x="262" y="1"/>
                    <a:pt x="262" y="1"/>
                  </a:cubicBezTo>
                  <a:cubicBezTo>
                    <a:pt x="261" y="1"/>
                    <a:pt x="259" y="0"/>
                    <a:pt x="258" y="0"/>
                  </a:cubicBezTo>
                  <a:cubicBezTo>
                    <a:pt x="258" y="0"/>
                    <a:pt x="258" y="0"/>
                    <a:pt x="258" y="0"/>
                  </a:cubicBezTo>
                  <a:cubicBezTo>
                    <a:pt x="96" y="0"/>
                    <a:pt x="96" y="0"/>
                    <a:pt x="96" y="0"/>
                  </a:cubicBezTo>
                  <a:cubicBezTo>
                    <a:pt x="95" y="0"/>
                    <a:pt x="95" y="0"/>
                    <a:pt x="95" y="0"/>
                  </a:cubicBezTo>
                  <a:cubicBezTo>
                    <a:pt x="95" y="0"/>
                    <a:pt x="95" y="0"/>
                    <a:pt x="95" y="0"/>
                  </a:cubicBezTo>
                  <a:cubicBezTo>
                    <a:pt x="43" y="1"/>
                    <a:pt x="0" y="43"/>
                    <a:pt x="0" y="95"/>
                  </a:cubicBezTo>
                  <a:cubicBezTo>
                    <a:pt x="0" y="323"/>
                    <a:pt x="0" y="323"/>
                    <a:pt x="0" y="323"/>
                  </a:cubicBezTo>
                  <a:cubicBezTo>
                    <a:pt x="0" y="341"/>
                    <a:pt x="15" y="356"/>
                    <a:pt x="32" y="356"/>
                  </a:cubicBezTo>
                  <a:cubicBezTo>
                    <a:pt x="50" y="356"/>
                    <a:pt x="64" y="341"/>
                    <a:pt x="64" y="323"/>
                  </a:cubicBezTo>
                  <a:cubicBezTo>
                    <a:pt x="64" y="117"/>
                    <a:pt x="64" y="117"/>
                    <a:pt x="64" y="117"/>
                  </a:cubicBezTo>
                  <a:cubicBezTo>
                    <a:pt x="81" y="117"/>
                    <a:pt x="81" y="117"/>
                    <a:pt x="81" y="117"/>
                  </a:cubicBezTo>
                  <a:cubicBezTo>
                    <a:pt x="81" y="687"/>
                    <a:pt x="81" y="687"/>
                    <a:pt x="81" y="687"/>
                  </a:cubicBezTo>
                  <a:cubicBezTo>
                    <a:pt x="81" y="711"/>
                    <a:pt x="101" y="730"/>
                    <a:pt x="125" y="730"/>
                  </a:cubicBezTo>
                  <a:cubicBezTo>
                    <a:pt x="148" y="730"/>
                    <a:pt x="168" y="711"/>
                    <a:pt x="168" y="687"/>
                  </a:cubicBezTo>
                  <a:cubicBezTo>
                    <a:pt x="168" y="358"/>
                    <a:pt x="168" y="358"/>
                    <a:pt x="168" y="358"/>
                  </a:cubicBezTo>
                  <a:cubicBezTo>
                    <a:pt x="185" y="358"/>
                    <a:pt x="185" y="358"/>
                    <a:pt x="185" y="358"/>
                  </a:cubicBezTo>
                  <a:cubicBezTo>
                    <a:pt x="185" y="687"/>
                    <a:pt x="185" y="687"/>
                    <a:pt x="185" y="687"/>
                  </a:cubicBezTo>
                  <a:cubicBezTo>
                    <a:pt x="185" y="711"/>
                    <a:pt x="204" y="730"/>
                    <a:pt x="228" y="730"/>
                  </a:cubicBezTo>
                  <a:cubicBezTo>
                    <a:pt x="252" y="730"/>
                    <a:pt x="272" y="711"/>
                    <a:pt x="272" y="687"/>
                  </a:cubicBezTo>
                  <a:cubicBezTo>
                    <a:pt x="272" y="686"/>
                    <a:pt x="272" y="685"/>
                    <a:pt x="272" y="683"/>
                  </a:cubicBezTo>
                  <a:cubicBezTo>
                    <a:pt x="272" y="687"/>
                    <a:pt x="272" y="687"/>
                    <a:pt x="272" y="687"/>
                  </a:cubicBezTo>
                  <a:cubicBezTo>
                    <a:pt x="272" y="687"/>
                    <a:pt x="272" y="687"/>
                    <a:pt x="272" y="117"/>
                  </a:cubicBezTo>
                  <a:cubicBezTo>
                    <a:pt x="272" y="117"/>
                    <a:pt x="272" y="117"/>
                    <a:pt x="289" y="117"/>
                  </a:cubicBezTo>
                  <a:cubicBezTo>
                    <a:pt x="289" y="117"/>
                    <a:pt x="289" y="117"/>
                    <a:pt x="289" y="315"/>
                  </a:cubicBezTo>
                  <a:cubicBezTo>
                    <a:pt x="289" y="314"/>
                    <a:pt x="289" y="314"/>
                    <a:pt x="289" y="314"/>
                  </a:cubicBezTo>
                  <a:cubicBezTo>
                    <a:pt x="289" y="323"/>
                    <a:pt x="289" y="323"/>
                    <a:pt x="289" y="323"/>
                  </a:cubicBezTo>
                  <a:cubicBezTo>
                    <a:pt x="289" y="330"/>
                    <a:pt x="291" y="337"/>
                    <a:pt x="294" y="342"/>
                  </a:cubicBezTo>
                  <a:cubicBezTo>
                    <a:pt x="300" y="350"/>
                    <a:pt x="310" y="356"/>
                    <a:pt x="321" y="356"/>
                  </a:cubicBezTo>
                  <a:cubicBezTo>
                    <a:pt x="338" y="356"/>
                    <a:pt x="352" y="342"/>
                    <a:pt x="353" y="325"/>
                  </a:cubicBezTo>
                  <a:cubicBezTo>
                    <a:pt x="353" y="324"/>
                    <a:pt x="353" y="324"/>
                    <a:pt x="353" y="323"/>
                  </a:cubicBezTo>
                  <a:cubicBezTo>
                    <a:pt x="353" y="323"/>
                    <a:pt x="353" y="323"/>
                    <a:pt x="353" y="323"/>
                  </a:cubicBezTo>
                  <a:cubicBezTo>
                    <a:pt x="353" y="298"/>
                    <a:pt x="353" y="298"/>
                    <a:pt x="353" y="298"/>
                  </a:cubicBezTo>
                  <a:cubicBezTo>
                    <a:pt x="353" y="270"/>
                    <a:pt x="353" y="213"/>
                    <a:pt x="353" y="95"/>
                  </a:cubicBezTo>
                  <a:cubicBezTo>
                    <a:pt x="353" y="70"/>
                    <a:pt x="343" y="47"/>
                    <a:pt x="327"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3247322638"/>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Section Divi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521208" y="1905000"/>
            <a:ext cx="10693401" cy="1378644"/>
          </a:xfrm>
        </p:spPr>
        <p:txBody>
          <a:bodyPr anchor="ctr" anchorCtr="0">
            <a:noAutofit/>
            <a:scene3d>
              <a:camera prst="orthographicFront"/>
              <a:lightRig rig="flat" dir="t"/>
            </a:scene3d>
            <a:sp3d>
              <a:contourClr>
                <a:schemeClr val="bg2"/>
              </a:contourClr>
            </a:sp3d>
          </a:bodyPr>
          <a:lstStyle>
            <a:lvl1pPr marL="0" indent="0" algn="l">
              <a:buFont typeface="Arial" pitchFamily="34" charset="0"/>
              <a:buNone/>
              <a:defRPr kumimoji="0" lang="en-US" sz="8800" b="0" i="0" u="none" strike="noStrike" kern="1200" cap="none" spc="-120" normalizeH="0" baseline="0" dirty="0" smtClean="0">
                <a:ln w="3175">
                  <a:noFill/>
                </a:ln>
                <a:solidFill>
                  <a:schemeClr val="bg1">
                    <a:alpha val="99000"/>
                  </a:schemeClr>
                </a:solidFill>
                <a:effectLst/>
                <a:uLnTx/>
                <a:uFillTx/>
                <a:latin typeface="Segoe UI Light"/>
                <a:ea typeface="+mn-ea"/>
                <a:cs typeface="Arial" charset="0"/>
              </a:defRPr>
            </a:lvl1pPr>
          </a:lstStyle>
          <a:p>
            <a:pPr lvl="0"/>
            <a:r>
              <a:rPr lang="en-US" smtClean="0"/>
              <a:t>Click to edit Master text styles</a:t>
            </a:r>
          </a:p>
        </p:txBody>
      </p:sp>
      <p:pic>
        <p:nvPicPr>
          <p:cNvPr id="8" name="Picture 7"/>
          <p:cNvPicPr>
            <a:picLocks noChangeAspect="1"/>
          </p:cNvPicPr>
          <p:nvPr userDrawn="1"/>
        </p:nvPicPr>
        <p:blipFill>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9161564" y="6338047"/>
            <a:ext cx="2506561" cy="291353"/>
          </a:xfrm>
          <a:prstGeom prst="rect">
            <a:avLst/>
          </a:prstGeom>
        </p:spPr>
      </p:pic>
    </p:spTree>
    <p:extLst>
      <p:ext uri="{BB962C8B-B14F-4D97-AF65-F5344CB8AC3E}">
        <p14:creationId xmlns:p14="http://schemas.microsoft.com/office/powerpoint/2010/main" val="3175494183"/>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Brandin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userDrawn="1"/>
        </p:nvPicPr>
        <p:blipFill>
          <a:blip r:embed="rId3">
            <a:extLst>
              <a:ext uri="{28A0092B-C50C-407E-A947-70E740481C1C}">
                <a14:useLocalDpi xmlns:a14="http://schemas.microsoft.com/office/drawing/2010/main" val="0"/>
              </a:ext>
            </a:extLst>
          </a:blip>
          <a:stretch>
            <a:fillRect/>
          </a:stretch>
        </p:blipFill>
        <p:spPr bwMode="black">
          <a:xfrm>
            <a:off x="4321174" y="3140274"/>
            <a:ext cx="3546476" cy="577452"/>
          </a:xfrm>
          <a:prstGeom prst="rect">
            <a:avLst/>
          </a:prstGeom>
          <a:noFill/>
          <a:ln>
            <a:noFill/>
          </a:ln>
        </p:spPr>
      </p:pic>
      <p:sp>
        <p:nvSpPr>
          <p:cNvPr id="3" name="Text Box 3"/>
          <p:cNvSpPr txBox="1">
            <a:spLocks noChangeArrowheads="1"/>
          </p:cNvSpPr>
          <p:nvPr userDrawn="1"/>
        </p:nvSpPr>
        <p:spPr bwMode="blackWhite">
          <a:xfrm>
            <a:off x="507868" y="6083573"/>
            <a:ext cx="11173090" cy="415484"/>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700" dirty="0">
                <a:solidFill>
                  <a:schemeClr val="bg1">
                    <a:alpha val="99000"/>
                  </a:schemeClr>
                </a:solidFill>
                <a:latin typeface="Segoe UI" pitchFamily="34" charset="0"/>
                <a:cs typeface="Arial" charset="0"/>
              </a:rPr>
              <a:t>© </a:t>
            </a:r>
            <a:r>
              <a:rPr lang="en-US" sz="700" dirty="0" smtClean="0">
                <a:solidFill>
                  <a:schemeClr val="bg1">
                    <a:alpha val="99000"/>
                  </a:schemeClr>
                </a:solidFill>
                <a:latin typeface="Segoe UI" pitchFamily="34" charset="0"/>
                <a:cs typeface="Arial" charset="0"/>
              </a:rPr>
              <a:t>2011 Microsoft </a:t>
            </a:r>
            <a:r>
              <a:rPr lang="en-US" sz="700" dirty="0">
                <a:solidFill>
                  <a:schemeClr val="bg1">
                    <a:alpha val="99000"/>
                  </a:schemeClr>
                </a:solidFill>
                <a:latin typeface="Segoe UI"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700" dirty="0">
                <a:solidFill>
                  <a:schemeClr val="bg1">
                    <a:alpha val="99000"/>
                  </a:schemeClr>
                </a:solidFill>
                <a:latin typeface="Segoe U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700" dirty="0" smtClean="0">
                <a:solidFill>
                  <a:schemeClr val="bg1">
                    <a:alpha val="99000"/>
                  </a:schemeClr>
                </a:solidFill>
                <a:latin typeface="Segoe UI" pitchFamily="34" charset="0"/>
                <a:cs typeface="Arial" charset="0"/>
              </a:rPr>
              <a:t>MICROSOFT </a:t>
            </a:r>
            <a:r>
              <a:rPr lang="en-US" sz="700" dirty="0">
                <a:solidFill>
                  <a:schemeClr val="bg1">
                    <a:alpha val="99000"/>
                  </a:schemeClr>
                </a:solidFill>
                <a:latin typeface="Segoe UI" pitchFamily="34" charset="0"/>
                <a:cs typeface="Arial" charset="0"/>
              </a:rPr>
              <a:t>MAKES NO WARRANTIES, EXPRESS, IMPLIED OR STATUTORY, AS TO THE INFORMATION IN THIS PRESENTATION.</a:t>
            </a:r>
          </a:p>
        </p:txBody>
      </p:sp>
    </p:spTree>
    <p:extLst>
      <p:ext uri="{BB962C8B-B14F-4D97-AF65-F5344CB8AC3E}">
        <p14:creationId xmlns:p14="http://schemas.microsoft.com/office/powerpoint/2010/main" val="2916177859"/>
      </p:ext>
    </p:extLst>
  </p:cSld>
  <p:clrMapOvr>
    <a:masterClrMapping/>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4" name="Text Placeholder 5"/>
          <p:cNvSpPr>
            <a:spLocks noGrp="1"/>
          </p:cNvSpPr>
          <p:nvPr userDrawn="1">
            <p:ph type="body" sz="quarter" idx="10" hasCustomPrompt="1"/>
          </p:nvPr>
        </p:nvSpPr>
        <p:spPr>
          <a:xfrm>
            <a:off x="512764" y="2892710"/>
            <a:ext cx="11228440" cy="1218795"/>
          </a:xfrm>
        </p:spPr>
        <p:txBody>
          <a:bodyPr/>
          <a:lstStyle>
            <a:lvl1pPr marL="0" indent="0">
              <a:buNone/>
              <a:defRPr lang="en-US" sz="8800" i="0" kern="1200" spc="-100" baseline="0" dirty="0" smtClean="0">
                <a:solidFill>
                  <a:schemeClr val="bg1">
                    <a:alpha val="99000"/>
                  </a:schemeClr>
                </a:solidFill>
                <a:latin typeface="Segoe UI Light" pitchFamily="34" charset="0"/>
                <a:ea typeface="+mn-ea"/>
                <a:cs typeface="+mn-cs"/>
              </a:defRPr>
            </a:lvl1pPr>
          </a:lstStyle>
          <a:p>
            <a:pPr marL="0" lvl="0" indent="0" algn="l" defTabSz="914363" rtl="0" eaLnBrk="1" latinLnBrk="0" hangingPunct="1">
              <a:lnSpc>
                <a:spcPct val="90000"/>
              </a:lnSpc>
              <a:spcBef>
                <a:spcPct val="20000"/>
              </a:spcBef>
              <a:buSzPct val="90000"/>
              <a:buFont typeface="Arial" pitchFamily="34" charset="0"/>
              <a:buNone/>
            </a:pPr>
            <a:r>
              <a:rPr lang="en-US" dirty="0" smtClean="0"/>
              <a:t>Click to edit title style</a:t>
            </a:r>
          </a:p>
        </p:txBody>
      </p:sp>
      <p:sp>
        <p:nvSpPr>
          <p:cNvPr id="25" name="Text Placeholder 8"/>
          <p:cNvSpPr>
            <a:spLocks noGrp="1"/>
          </p:cNvSpPr>
          <p:nvPr userDrawn="1">
            <p:ph type="body" sz="quarter" idx="11" hasCustomPrompt="1"/>
          </p:nvPr>
        </p:nvSpPr>
        <p:spPr>
          <a:xfrm>
            <a:off x="512763" y="4343400"/>
            <a:ext cx="7513637" cy="443198"/>
          </a:xfrm>
        </p:spPr>
        <p:txBody>
          <a:bodyPr/>
          <a:lstStyle>
            <a:lvl1pPr marL="0" indent="0">
              <a:buNone/>
              <a:defRPr lang="en-US" sz="3200" kern="1200" spc="-100" baseline="0" dirty="0">
                <a:solidFill>
                  <a:schemeClr val="bg1">
                    <a:alpha val="99000"/>
                  </a:schemeClr>
                </a:solidFill>
                <a:latin typeface="+mj-lt"/>
                <a:ea typeface="+mn-ea"/>
                <a:cs typeface="+mn-cs"/>
              </a:defRPr>
            </a:lvl1pPr>
          </a:lstStyle>
          <a:p>
            <a:pPr marL="0" lvl="0" indent="0" algn="l" defTabSz="914363" rtl="0" eaLnBrk="1" latinLnBrk="0" hangingPunct="1">
              <a:lnSpc>
                <a:spcPct val="90000"/>
              </a:lnSpc>
              <a:spcBef>
                <a:spcPct val="20000"/>
              </a:spcBef>
              <a:buSzPct val="90000"/>
              <a:buFont typeface="Arial" pitchFamily="34" charset="0"/>
              <a:buNone/>
            </a:pPr>
            <a:r>
              <a:rPr lang="en-US" dirty="0" smtClean="0"/>
              <a:t>Speaker Name</a:t>
            </a:r>
            <a:endParaRPr lang="en-US" dirty="0"/>
          </a:p>
        </p:txBody>
      </p:sp>
      <p:pic>
        <p:nvPicPr>
          <p:cNvPr id="26" name="Picture 25" descr="Microsoft logo and tagline"/>
          <p:cNvPicPr>
            <a:picLocks noChangeAspect="1" noChangeArrowheads="1"/>
          </p:cNvPicPr>
          <p:nvPr userDrawn="1"/>
        </p:nvPicPr>
        <p:blipFill rotWithShape="1">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a:stretch/>
        </p:blipFill>
        <p:spPr bwMode="black">
          <a:xfrm>
            <a:off x="534708" y="6364651"/>
            <a:ext cx="1595652" cy="268366"/>
          </a:xfrm>
          <a:prstGeom prst="rect">
            <a:avLst/>
          </a:prstGeom>
          <a:noFill/>
          <a:ln>
            <a:noFill/>
          </a:ln>
        </p:spPr>
      </p:pic>
      <p:pic>
        <p:nvPicPr>
          <p:cNvPr id="7" name="Picture 6"/>
          <p:cNvPicPr>
            <a:picLocks noChangeAspect="1"/>
          </p:cNvPicPr>
          <p:nvPr userDrawn="1"/>
        </p:nvPicPr>
        <p:blipFill>
          <a:blip r:embed="rId5">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19113" y="228600"/>
            <a:ext cx="2497827" cy="290338"/>
          </a:xfrm>
          <a:prstGeom prst="rect">
            <a:avLst/>
          </a:prstGeom>
        </p:spPr>
      </p:pic>
    </p:spTree>
    <p:extLst>
      <p:ext uri="{BB962C8B-B14F-4D97-AF65-F5344CB8AC3E}">
        <p14:creationId xmlns:p14="http://schemas.microsoft.com/office/powerpoint/2010/main" val="2206010008"/>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2000548"/>
          </a:xfrm>
        </p:spPr>
        <p:txBody>
          <a:bodyPr/>
          <a:lstStyle>
            <a:lvl1pPr marL="460375" indent="-460375">
              <a:buClr>
                <a:srgbClr val="FFFFFF"/>
              </a:buClr>
              <a:buSzPct val="70000"/>
              <a:buFontTx/>
              <a:buBlip>
                <a:blip r:embed="rId2"/>
              </a:buBlip>
              <a:defRPr>
                <a:gradFill>
                  <a:gsLst>
                    <a:gs pos="0">
                      <a:srgbClr val="FFFFFF"/>
                    </a:gs>
                    <a:gs pos="86000">
                      <a:srgbClr val="FFFFFF"/>
                    </a:gs>
                  </a:gsLst>
                  <a:lin ang="5400000" scaled="0"/>
                </a:gradFill>
              </a:defRPr>
            </a:lvl1pPr>
            <a:lvl2pPr marL="855663" indent="-395288">
              <a:buClr>
                <a:srgbClr val="FFFFFF"/>
              </a:buClr>
              <a:buSzPct val="70000"/>
              <a:buFontTx/>
              <a:buBlip>
                <a:blip r:embed="rId2"/>
              </a:buBlip>
              <a:defRPr>
                <a:gradFill>
                  <a:gsLst>
                    <a:gs pos="0">
                      <a:srgbClr val="FFFFFF"/>
                    </a:gs>
                    <a:gs pos="86000">
                      <a:srgbClr val="FFFFFF"/>
                    </a:gs>
                  </a:gsLst>
                  <a:lin ang="5400000" scaled="0"/>
                </a:gradFill>
              </a:defRPr>
            </a:lvl2pPr>
            <a:lvl3pPr marL="1258888" indent="-403225">
              <a:buClr>
                <a:srgbClr val="FFFFFF"/>
              </a:buClr>
              <a:buSzPct val="70000"/>
              <a:buFontTx/>
              <a:buBlip>
                <a:blip r:embed="rId2"/>
              </a:buBlip>
              <a:defRPr>
                <a:gradFill>
                  <a:gsLst>
                    <a:gs pos="0">
                      <a:srgbClr val="FFFFFF"/>
                    </a:gs>
                    <a:gs pos="86000">
                      <a:srgbClr val="FFFFFF"/>
                    </a:gs>
                  </a:gsLst>
                  <a:lin ang="5400000" scaled="0"/>
                </a:gradFill>
              </a:defRPr>
            </a:lvl3pPr>
            <a:lvl4pPr marL="1604963" indent="-346075">
              <a:buClr>
                <a:srgbClr val="FFFFFF"/>
              </a:buClr>
              <a:buSzPct val="70000"/>
              <a:buFontTx/>
              <a:buBlip>
                <a:blip r:embed="rId2"/>
              </a:buBlip>
              <a:defRPr>
                <a:gradFill>
                  <a:gsLst>
                    <a:gs pos="0">
                      <a:srgbClr val="FFFFFF"/>
                    </a:gs>
                    <a:gs pos="86000">
                      <a:srgbClr val="FFFFFF"/>
                    </a:gs>
                  </a:gsLst>
                  <a:lin ang="5400000" scaled="0"/>
                </a:gradFill>
              </a:defRPr>
            </a:lvl4pPr>
            <a:lvl5pPr marL="1941513" indent="-336550">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19560393"/>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2000548"/>
          </a:xfrm>
        </p:spPr>
        <p:txBody>
          <a:bodyPr/>
          <a:lstStyle>
            <a:lvl1pPr marL="460375" indent="-460375">
              <a:buClr>
                <a:srgbClr val="FFFFFF"/>
              </a:buClr>
              <a:buSzPct val="70000"/>
              <a:buFontTx/>
              <a:buBlip>
                <a:blip r:embed="rId2"/>
              </a:buBlip>
              <a:defRPr>
                <a:gradFill>
                  <a:gsLst>
                    <a:gs pos="0">
                      <a:srgbClr val="FFFFFF"/>
                    </a:gs>
                    <a:gs pos="86000">
                      <a:srgbClr val="FFFFFF"/>
                    </a:gs>
                  </a:gsLst>
                  <a:lin ang="5400000" scaled="0"/>
                </a:gradFill>
              </a:defRPr>
            </a:lvl1pPr>
            <a:lvl2pPr marL="855663" indent="-395288">
              <a:buClr>
                <a:srgbClr val="FFFFFF"/>
              </a:buClr>
              <a:buSzPct val="70000"/>
              <a:buFontTx/>
              <a:buBlip>
                <a:blip r:embed="rId2"/>
              </a:buBlip>
              <a:defRPr>
                <a:gradFill>
                  <a:gsLst>
                    <a:gs pos="0">
                      <a:srgbClr val="FFFFFF"/>
                    </a:gs>
                    <a:gs pos="86000">
                      <a:srgbClr val="FFFFFF"/>
                    </a:gs>
                  </a:gsLst>
                  <a:lin ang="5400000" scaled="0"/>
                </a:gradFill>
              </a:defRPr>
            </a:lvl2pPr>
            <a:lvl3pPr marL="1258888" indent="-403225">
              <a:buClr>
                <a:srgbClr val="FFFFFF"/>
              </a:buClr>
              <a:buSzPct val="70000"/>
              <a:buFontTx/>
              <a:buBlip>
                <a:blip r:embed="rId2"/>
              </a:buBlip>
              <a:defRPr>
                <a:gradFill>
                  <a:gsLst>
                    <a:gs pos="0">
                      <a:srgbClr val="FFFFFF"/>
                    </a:gs>
                    <a:gs pos="86000">
                      <a:srgbClr val="FFFFFF"/>
                    </a:gs>
                  </a:gsLst>
                  <a:lin ang="5400000" scaled="0"/>
                </a:gradFill>
              </a:defRPr>
            </a:lvl3pPr>
            <a:lvl4pPr marL="1604963" indent="-346075">
              <a:buClr>
                <a:srgbClr val="FFFFFF"/>
              </a:buClr>
              <a:buSzPct val="70000"/>
              <a:buFontTx/>
              <a:buBlip>
                <a:blip r:embed="rId2"/>
              </a:buBlip>
              <a:defRPr>
                <a:gradFill>
                  <a:gsLst>
                    <a:gs pos="0">
                      <a:srgbClr val="FFFFFF"/>
                    </a:gs>
                    <a:gs pos="86000">
                      <a:srgbClr val="FFFFFF"/>
                    </a:gs>
                  </a:gsLst>
                  <a:lin ang="5400000" scaled="0"/>
                </a:gradFill>
              </a:defRPr>
            </a:lvl4pPr>
            <a:lvl5pPr marL="1941513" indent="-336550">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6238876"/>
            <a:ext cx="12188826"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967894066"/>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_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4" name="Text Placeholder 5"/>
          <p:cNvSpPr>
            <a:spLocks noGrp="1"/>
          </p:cNvSpPr>
          <p:nvPr userDrawn="1">
            <p:ph type="body" sz="quarter" idx="10" hasCustomPrompt="1"/>
          </p:nvPr>
        </p:nvSpPr>
        <p:spPr>
          <a:xfrm>
            <a:off x="512764" y="2892711"/>
            <a:ext cx="11228440" cy="1218795"/>
          </a:xfrm>
        </p:spPr>
        <p:txBody>
          <a:bodyPr/>
          <a:lstStyle>
            <a:lvl1pPr marL="0" indent="0">
              <a:buNone/>
              <a:defRPr lang="en-US" sz="8800" i="0" kern="1200" spc="-100" baseline="0" dirty="0" smtClean="0">
                <a:solidFill>
                  <a:schemeClr val="bg1">
                    <a:alpha val="99000"/>
                  </a:schemeClr>
                </a:solidFill>
                <a:latin typeface="Segoe UI Light" pitchFamily="34" charset="0"/>
                <a:ea typeface="+mn-ea"/>
                <a:cs typeface="+mn-cs"/>
              </a:defRPr>
            </a:lvl1pPr>
          </a:lstStyle>
          <a:p>
            <a:pPr marL="0" lvl="0" indent="0" algn="l" defTabSz="914325" rtl="0" eaLnBrk="1" latinLnBrk="0" hangingPunct="1">
              <a:lnSpc>
                <a:spcPct val="90000"/>
              </a:lnSpc>
              <a:spcBef>
                <a:spcPct val="20000"/>
              </a:spcBef>
              <a:buSzPct val="90000"/>
              <a:buFont typeface="Arial" pitchFamily="34" charset="0"/>
              <a:buNone/>
            </a:pPr>
            <a:r>
              <a:rPr lang="en-US" dirty="0" smtClean="0"/>
              <a:t>Click to edit title style</a:t>
            </a:r>
          </a:p>
        </p:txBody>
      </p:sp>
      <p:sp>
        <p:nvSpPr>
          <p:cNvPr id="25" name="Text Placeholder 8"/>
          <p:cNvSpPr>
            <a:spLocks noGrp="1"/>
          </p:cNvSpPr>
          <p:nvPr userDrawn="1">
            <p:ph type="body" sz="quarter" idx="11" hasCustomPrompt="1"/>
          </p:nvPr>
        </p:nvSpPr>
        <p:spPr>
          <a:xfrm>
            <a:off x="512764" y="4343401"/>
            <a:ext cx="7513637" cy="443199"/>
          </a:xfrm>
        </p:spPr>
        <p:txBody>
          <a:bodyPr/>
          <a:lstStyle>
            <a:lvl1pPr marL="0" indent="0">
              <a:buNone/>
              <a:defRPr lang="en-US" sz="3200" kern="1200" spc="-100" baseline="0" dirty="0">
                <a:solidFill>
                  <a:schemeClr val="bg1">
                    <a:alpha val="99000"/>
                  </a:schemeClr>
                </a:solidFill>
                <a:latin typeface="+mj-lt"/>
                <a:ea typeface="+mn-ea"/>
                <a:cs typeface="+mn-cs"/>
              </a:defRPr>
            </a:lvl1pPr>
          </a:lstStyle>
          <a:p>
            <a:pPr marL="0" lvl="0" indent="0" algn="l" defTabSz="914325" rtl="0" eaLnBrk="1" latinLnBrk="0" hangingPunct="1">
              <a:lnSpc>
                <a:spcPct val="90000"/>
              </a:lnSpc>
              <a:spcBef>
                <a:spcPct val="20000"/>
              </a:spcBef>
              <a:buSzPct val="90000"/>
              <a:buFont typeface="Arial" pitchFamily="34" charset="0"/>
              <a:buNone/>
            </a:pPr>
            <a:r>
              <a:rPr lang="en-US" dirty="0" smtClean="0"/>
              <a:t>Speaker Name</a:t>
            </a:r>
            <a:endParaRPr lang="en-US" dirty="0"/>
          </a:p>
        </p:txBody>
      </p:sp>
      <p:pic>
        <p:nvPicPr>
          <p:cNvPr id="26" name="Picture 25" descr="Microsoft logo and tagline"/>
          <p:cNvPicPr>
            <a:picLocks noChangeAspect="1" noChangeArrowheads="1"/>
          </p:cNvPicPr>
          <p:nvPr userDrawn="1"/>
        </p:nvPicPr>
        <p:blipFill rotWithShape="1">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a:stretch/>
        </p:blipFill>
        <p:spPr bwMode="black">
          <a:xfrm>
            <a:off x="534708" y="6364651"/>
            <a:ext cx="1595652" cy="268367"/>
          </a:xfrm>
          <a:prstGeom prst="rect">
            <a:avLst/>
          </a:prstGeom>
          <a:noFill/>
          <a:ln>
            <a:noFill/>
          </a:ln>
        </p:spPr>
      </p:pic>
      <p:pic>
        <p:nvPicPr>
          <p:cNvPr id="7" name="Picture 6"/>
          <p:cNvPicPr>
            <a:picLocks noChangeAspect="1"/>
          </p:cNvPicPr>
          <p:nvPr userDrawn="1"/>
        </p:nvPicPr>
        <p:blipFill>
          <a:blip r:embed="rId5">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19114" y="228600"/>
            <a:ext cx="2497827" cy="290339"/>
          </a:xfrm>
          <a:prstGeom prst="rect">
            <a:avLst/>
          </a:prstGeom>
        </p:spPr>
      </p:pic>
    </p:spTree>
    <p:extLst>
      <p:ext uri="{BB962C8B-B14F-4D97-AF65-F5344CB8AC3E}">
        <p14:creationId xmlns:p14="http://schemas.microsoft.com/office/powerpoint/2010/main" val="36085684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946413"/>
          </a:xfrm>
        </p:spPr>
        <p:txBody>
          <a:bodyPr/>
          <a:lstStyle>
            <a:lvl1pPr marL="3175" indent="0">
              <a:spcBef>
                <a:spcPts val="0"/>
              </a:spcBef>
              <a:spcAft>
                <a:spcPts val="900"/>
              </a:spcAft>
              <a:buSzPct val="80000"/>
              <a:buFont typeface="Arial" pitchFamily="34" charset="0"/>
              <a:buNone/>
              <a:defRPr sz="4000" spc="-100" baseline="0">
                <a:gradFill>
                  <a:gsLst>
                    <a:gs pos="0">
                      <a:srgbClr val="595959"/>
                    </a:gs>
                    <a:gs pos="86000">
                      <a:srgbClr val="595959"/>
                    </a:gs>
                  </a:gsLst>
                  <a:lin ang="5400000" scaled="0"/>
                </a:gradFill>
                <a:latin typeface="Segoe UI Light" pitchFamily="34" charset="0"/>
              </a:defRPr>
            </a:lvl1pPr>
            <a:lvl2pPr marL="3175" indent="0">
              <a:spcBef>
                <a:spcPts val="0"/>
              </a:spcBef>
              <a:buSzPct val="80000"/>
              <a:buFont typeface="Arial" pitchFamily="34" charset="0"/>
              <a:buNone/>
              <a:defRPr sz="2000" spc="-50" baseline="0">
                <a:gradFill>
                  <a:gsLst>
                    <a:gs pos="0">
                      <a:srgbClr val="595959"/>
                    </a:gs>
                    <a:gs pos="86000">
                      <a:srgbClr val="595959"/>
                    </a:gs>
                  </a:gsLst>
                  <a:lin ang="5400000" scaled="0"/>
                </a:gradFill>
              </a:defRPr>
            </a:lvl2pPr>
            <a:lvl3pPr marL="1258888" indent="-40322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3pPr>
            <a:lvl4pPr marL="1604963" indent="-34607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4pPr>
            <a:lvl5pPr marL="1941513" indent="-336550">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smtClean="0"/>
              <a:t>Click to edit Master text styles</a:t>
            </a:r>
          </a:p>
          <a:p>
            <a:pPr lvl="1"/>
            <a:r>
              <a:rPr lang="en-US" smtClean="0"/>
              <a:t>Second level</a:t>
            </a:r>
          </a:p>
        </p:txBody>
      </p:sp>
      <p:pic>
        <p:nvPicPr>
          <p:cNvPr id="4" name="Picture 3"/>
          <p:cNvPicPr>
            <a:picLocks noChangeAspect="1"/>
          </p:cNvPicPr>
          <p:nvPr userDrawn="1"/>
        </p:nvPicPr>
        <p:blipFill>
          <a:blip r:embed="rId3" cstate="print">
            <a:duotone>
              <a:prstClr val="black"/>
              <a:schemeClr val="tx2">
                <a:tint val="45000"/>
                <a:satMod val="400000"/>
              </a:schemeClr>
            </a:duotone>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extLst>
      <p:ext uri="{BB962C8B-B14F-4D97-AF65-F5344CB8AC3E}">
        <p14:creationId xmlns:p14="http://schemas.microsoft.com/office/powerpoint/2010/main" val="1429973442"/>
      </p:ext>
    </p:extLst>
  </p:cSld>
  <p:clrMapOvr>
    <a:masterClrMapping/>
  </p:clrMapOvr>
  <p:transition>
    <p:fade/>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519114" y="1905000"/>
            <a:ext cx="11149012" cy="1618905"/>
          </a:xfrm>
        </p:spPr>
        <p:txBody>
          <a:bodyPr/>
          <a:lstStyle>
            <a:lvl1pPr>
              <a:lnSpc>
                <a:spcPct val="90000"/>
              </a:lnSpc>
              <a:defRPr sz="2400"/>
            </a:lvl1pPr>
            <a:lvl2pPr>
              <a:lnSpc>
                <a:spcPct val="90000"/>
              </a:lnSpc>
              <a:defRPr sz="2000"/>
            </a:lvl2pPr>
            <a:lvl3pPr>
              <a:lnSpc>
                <a:spcPct val="90000"/>
              </a:lnSpc>
              <a:defRPr sz="1800"/>
            </a:lvl3pPr>
            <a:lvl4pPr>
              <a:lnSpc>
                <a:spcPct val="90000"/>
              </a:lnSpc>
              <a:defRPr sz="1800"/>
            </a:lvl4pPr>
            <a:lvl5pPr>
              <a:lnSpc>
                <a:spcPct val="90000"/>
              </a:lnSpc>
              <a:defRPr sz="1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43975890"/>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lgn="l" defTabSz="914363" rtl="0" eaLnBrk="1" latinLnBrk="0" hangingPunct="1">
              <a:lnSpc>
                <a:spcPct val="90000"/>
              </a:lnSpc>
              <a:spcBef>
                <a:spcPct val="0"/>
              </a:spcBef>
              <a:buNone/>
              <a:defRPr lang="en-US" sz="5400"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2099036"/>
          </a:xfrm>
        </p:spPr>
        <p:txBody>
          <a:bodyPr/>
          <a:lstStyle>
            <a:lvl1pPr marL="0" indent="0">
              <a:spcBef>
                <a:spcPts val="0"/>
              </a:spcBef>
              <a:spcAft>
                <a:spcPts val="0"/>
              </a:spcAft>
              <a:buFont typeface="Arial" pitchFamily="34" charset="0"/>
              <a:buNone/>
              <a:defRPr lang="en-US" sz="3200" kern="1200" dirty="0" smtClean="0">
                <a:gradFill>
                  <a:gsLst>
                    <a:gs pos="0">
                      <a:srgbClr val="595959"/>
                    </a:gs>
                    <a:gs pos="86000">
                      <a:srgbClr val="595959"/>
                    </a:gs>
                  </a:gsLst>
                  <a:lin ang="5400000" scaled="0"/>
                </a:gradFill>
                <a:latin typeface="+mn-lt"/>
                <a:ea typeface="+mn-ea"/>
                <a:cs typeface="+mn-cs"/>
              </a:defRPr>
            </a:lvl1pPr>
            <a:lvl2pPr marL="688975" indent="-342900">
              <a:spcBef>
                <a:spcPts val="0"/>
              </a:spcBef>
              <a:spcAft>
                <a:spcPts val="0"/>
              </a:spcAft>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0" indent="0">
              <a:spcBef>
                <a:spcPts val="0"/>
              </a:spcBef>
              <a:spcAft>
                <a:spcPts val="400"/>
              </a:spcAft>
              <a:buNone/>
              <a:defRPr sz="2000"/>
            </a:lvl3pPr>
            <a:lvl4pPr marL="0" indent="0">
              <a:spcBef>
                <a:spcPts val="0"/>
              </a:spcBef>
              <a:spcAft>
                <a:spcPts val="400"/>
              </a:spcAft>
              <a:buNone/>
              <a:defRPr/>
            </a:lvl4pPr>
            <a:lvl5pPr marL="342900" indent="-342900">
              <a:spcBef>
                <a:spcPts val="0"/>
              </a:spcBef>
              <a:spcAft>
                <a:spcPts val="400"/>
              </a:spcAft>
              <a:buFont typeface="Arial" pitchFamily="34" charset="0"/>
              <a:buChar char="•"/>
              <a:defRPr/>
            </a:lvl5pPr>
            <a:lvl6pPr marL="1033462" indent="-342900">
              <a:buFont typeface="Arial" pitchFamily="34" charset="0"/>
              <a:buChar char="•"/>
              <a:defRPr sz="2400">
                <a:gradFill>
                  <a:gsLst>
                    <a:gs pos="0">
                      <a:srgbClr val="595959"/>
                    </a:gs>
                    <a:gs pos="86000">
                      <a:srgbClr val="595959"/>
                    </a:gs>
                  </a:gsLst>
                  <a:lin ang="5400000" scaled="0"/>
                </a:gradFill>
              </a:defRPr>
            </a:lvl6pPr>
            <a:lvl7pPr marL="1255713" indent="-225425">
              <a:defRPr>
                <a:gradFill>
                  <a:gsLst>
                    <a:gs pos="0">
                      <a:srgbClr val="595959"/>
                    </a:gs>
                    <a:gs pos="86000">
                      <a:srgbClr val="595959"/>
                    </a:gs>
                  </a:gsLst>
                  <a:lin ang="5400000" scaled="0"/>
                </a:gradFill>
              </a:defRPr>
            </a:lvl7pPr>
            <a:lvl8pPr marL="1487488" indent="-231775">
              <a:defRPr>
                <a:gradFill>
                  <a:gsLst>
                    <a:gs pos="0">
                      <a:srgbClr val="595959"/>
                    </a:gs>
                    <a:gs pos="86000">
                      <a:srgbClr val="595959"/>
                    </a:gs>
                  </a:gsLst>
                  <a:lin ang="5400000" scaled="0"/>
                </a:gradFill>
              </a:defRPr>
            </a:lvl8pPr>
          </a:lstStyle>
          <a:p>
            <a:pPr marL="346075" lvl="0" indent="-346075" algn="l" defTabSz="914363" rtl="0" eaLnBrk="1" latinLnBrk="0" hangingPunct="1">
              <a:lnSpc>
                <a:spcPct val="90000"/>
              </a:lnSpc>
              <a:spcBef>
                <a:spcPct val="20000"/>
              </a:spcBef>
              <a:buSzPct val="90000"/>
              <a:buFont typeface="Arial" pitchFamily="34" charset="0"/>
              <a:buChar char="•"/>
            </a:pPr>
            <a:r>
              <a:rPr lang="en-US" smtClean="0"/>
              <a:t>Click to edit Master text styles</a:t>
            </a:r>
          </a:p>
          <a:p>
            <a:pPr marL="346075" lvl="1" indent="-346075" algn="l" defTabSz="914363" rtl="0" eaLnBrk="1" latinLnBrk="0" hangingPunct="1">
              <a:lnSpc>
                <a:spcPct val="90000"/>
              </a:lnSpc>
              <a:spcBef>
                <a:spcPct val="20000"/>
              </a:spcBef>
              <a:buSzPct val="90000"/>
              <a:buFont typeface="Arial" pitchFamily="34" charset="0"/>
              <a:buChar char="•"/>
            </a:pPr>
            <a:r>
              <a:rPr lang="en-US" smtClean="0"/>
              <a:t>Second level</a:t>
            </a:r>
          </a:p>
          <a:p>
            <a:pPr marL="346075" lvl="2" indent="-346075" algn="l" defTabSz="914363" rtl="0" eaLnBrk="1" latinLnBrk="0" hangingPunct="1">
              <a:lnSpc>
                <a:spcPct val="90000"/>
              </a:lnSpc>
              <a:spcBef>
                <a:spcPct val="20000"/>
              </a:spcBef>
              <a:buSzPct val="90000"/>
              <a:buFont typeface="Arial" pitchFamily="34" charset="0"/>
              <a:buChar char="•"/>
            </a:pPr>
            <a:r>
              <a:rPr lang="en-US" smtClean="0"/>
              <a:t>Third level</a:t>
            </a:r>
          </a:p>
          <a:p>
            <a:pPr marL="346075" lvl="3" indent="-346075" algn="l" defTabSz="914363" rtl="0" eaLnBrk="1" latinLnBrk="0" hangingPunct="1">
              <a:lnSpc>
                <a:spcPct val="90000"/>
              </a:lnSpc>
              <a:spcBef>
                <a:spcPct val="20000"/>
              </a:spcBef>
              <a:buSzPct val="90000"/>
              <a:buFont typeface="Arial" pitchFamily="34" charset="0"/>
              <a:buChar char="•"/>
            </a:pPr>
            <a:r>
              <a:rPr lang="en-US" smtClean="0"/>
              <a:t>Fourth level</a:t>
            </a:r>
          </a:p>
          <a:p>
            <a:pPr marL="346075" lvl="4" indent="-346075" algn="l" defTabSz="914363" rtl="0" eaLnBrk="1" latinLnBrk="0" hangingPunct="1">
              <a:lnSpc>
                <a:spcPct val="90000"/>
              </a:lnSpc>
              <a:spcBef>
                <a:spcPct val="20000"/>
              </a:spcBef>
              <a:buSzPct val="90000"/>
              <a:buFont typeface="Arial" pitchFamily="34" charset="0"/>
              <a:buChar char="•"/>
            </a:pPr>
            <a:r>
              <a:rPr lang="en-US" smtClean="0"/>
              <a:t>Fifth level</a:t>
            </a:r>
            <a:endParaRPr lang="en-US" dirty="0" smtClean="0"/>
          </a:p>
        </p:txBody>
      </p:sp>
      <p:pic>
        <p:nvPicPr>
          <p:cNvPr id="4" name="Picture 3"/>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extLst>
      <p:ext uri="{BB962C8B-B14F-4D97-AF65-F5344CB8AC3E}">
        <p14:creationId xmlns:p14="http://schemas.microsoft.com/office/powerpoint/2010/main" val="3326037707"/>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0"/>
            <a:ext cx="5486400" cy="2443746"/>
          </a:xfrm>
        </p:spPr>
        <p:txBody>
          <a:bodyPr/>
          <a:lstStyle>
            <a:lvl1pPr marL="341313" indent="-341313">
              <a:lnSpc>
                <a:spcPct val="90000"/>
              </a:lnSpc>
              <a:buSzPct val="80000"/>
              <a:buFont typeface="Arial" pitchFamily="34" charset="0"/>
              <a:buChar char="•"/>
              <a:defRPr sz="3200"/>
            </a:lvl1pPr>
            <a:lvl2pPr marL="627063" indent="-285750">
              <a:lnSpc>
                <a:spcPct val="90000"/>
              </a:lnSpc>
              <a:buSzPct val="80000"/>
              <a:buFont typeface="Arial" pitchFamily="34" charset="0"/>
              <a:buChar char="•"/>
              <a:defRPr sz="2800"/>
            </a:lvl2pPr>
            <a:lvl3pPr marL="914400" indent="-287338">
              <a:lnSpc>
                <a:spcPct val="90000"/>
              </a:lnSpc>
              <a:buSzPct val="80000"/>
              <a:buFont typeface="Arial" pitchFamily="34" charset="0"/>
              <a:buChar char="•"/>
              <a:defRPr sz="2400"/>
            </a:lvl3pPr>
            <a:lvl4pPr marL="1712913" indent="-225425">
              <a:lnSpc>
                <a:spcPct val="90000"/>
              </a:lnSpc>
              <a:buSzPct val="80000"/>
              <a:buFont typeface="Arial" pitchFamily="34" charset="0"/>
              <a:buChar char="•"/>
              <a:defRPr sz="2000"/>
            </a:lvl4pPr>
            <a:lvl5pPr marL="1944688" indent="-231775">
              <a:lnSpc>
                <a:spcPct val="90000"/>
              </a:lnSpc>
              <a:buSzPct val="80000"/>
              <a:buFont typeface="Arial" pitchFamily="34" charset="0"/>
              <a:buChar char="•"/>
              <a:defRPr sz="20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0"/>
            <a:ext cx="5486400" cy="2443746"/>
          </a:xfrm>
        </p:spPr>
        <p:txBody>
          <a:bodyPr/>
          <a:lstStyle>
            <a:lvl1pPr marL="457200" indent="-457200">
              <a:lnSpc>
                <a:spcPct val="90000"/>
              </a:lnSpc>
              <a:buSzPct val="80000"/>
              <a:buFont typeface="Arial" pitchFamily="34" charset="0"/>
              <a:buChar char="•"/>
              <a:defRPr lang="en-US" sz="3200" kern="1200" dirty="0" smtClean="0">
                <a:gradFill>
                  <a:gsLst>
                    <a:gs pos="0">
                      <a:srgbClr val="595959"/>
                    </a:gs>
                    <a:gs pos="86000">
                      <a:srgbClr val="595959"/>
                    </a:gs>
                  </a:gsLst>
                  <a:lin ang="5400000" scaled="0"/>
                </a:gradFill>
                <a:latin typeface="+mn-lt"/>
                <a:ea typeface="+mn-ea"/>
                <a:cs typeface="+mn-cs"/>
              </a:defRPr>
            </a:lvl1pPr>
            <a:lvl2pPr marL="798513" indent="-457200">
              <a:lnSpc>
                <a:spcPct val="90000"/>
              </a:lnSpc>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969962" indent="-342900">
              <a:lnSpc>
                <a:spcPct val="90000"/>
              </a:lnSpc>
              <a:buSzPct val="80000"/>
              <a:buFont typeface="Arial" pitchFamily="34" charset="0"/>
              <a:buChar char="•"/>
              <a:defRPr lang="en-US" sz="2400" kern="1200" dirty="0" smtClean="0">
                <a:gradFill>
                  <a:gsLst>
                    <a:gs pos="0">
                      <a:srgbClr val="595959"/>
                    </a:gs>
                    <a:gs pos="86000">
                      <a:srgbClr val="595959"/>
                    </a:gs>
                  </a:gsLst>
                  <a:lin ang="5400000" scaled="0"/>
                </a:gradFill>
                <a:latin typeface="+mn-lt"/>
                <a:ea typeface="+mn-ea"/>
                <a:cs typeface="+mn-cs"/>
              </a:defRPr>
            </a:lvl3pPr>
            <a:lvl4pPr marL="1830388" indent="-342900">
              <a:lnSpc>
                <a:spcPct val="90000"/>
              </a:lnSpc>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2055813" indent="-342900">
              <a:lnSpc>
                <a:spcPct val="90000"/>
              </a:lnSpc>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a:defRPr sz="1800"/>
            </a:lvl6pPr>
            <a:lvl7pPr>
              <a:defRPr sz="1800"/>
            </a:lvl7pPr>
            <a:lvl8pPr>
              <a:defRPr sz="1800"/>
            </a:lvl8pPr>
            <a:lvl9pPr>
              <a:defRPr sz="1800"/>
            </a:lvl9pPr>
          </a:lstStyle>
          <a:p>
            <a:pPr marL="341313" lvl="0" indent="-341313" algn="l" defTabSz="914363" rtl="0" eaLnBrk="1" latinLnBrk="0" hangingPunct="1">
              <a:lnSpc>
                <a:spcPct val="90000"/>
              </a:lnSpc>
              <a:spcBef>
                <a:spcPct val="20000"/>
              </a:spcBef>
              <a:buSzPct val="80000"/>
              <a:buFont typeface="Arial" pitchFamily="34" charset="0"/>
              <a:buChar char="•"/>
            </a:pPr>
            <a:r>
              <a:rPr lang="en-US" smtClean="0"/>
              <a:t>Click to edit Master text styles</a:t>
            </a:r>
          </a:p>
          <a:p>
            <a:pPr marL="341313" lvl="1" indent="-341313" algn="l" defTabSz="914363" rtl="0" eaLnBrk="1" latinLnBrk="0" hangingPunct="1">
              <a:lnSpc>
                <a:spcPct val="90000"/>
              </a:lnSpc>
              <a:spcBef>
                <a:spcPct val="20000"/>
              </a:spcBef>
              <a:buSzPct val="80000"/>
              <a:buFont typeface="Arial" pitchFamily="34" charset="0"/>
              <a:buChar char="•"/>
            </a:pPr>
            <a:r>
              <a:rPr lang="en-US" smtClean="0"/>
              <a:t>Second level</a:t>
            </a:r>
          </a:p>
          <a:p>
            <a:pPr marL="341313" lvl="2" indent="-341313" algn="l" defTabSz="914363" rtl="0" eaLnBrk="1" latinLnBrk="0" hangingPunct="1">
              <a:lnSpc>
                <a:spcPct val="90000"/>
              </a:lnSpc>
              <a:spcBef>
                <a:spcPct val="20000"/>
              </a:spcBef>
              <a:buSzPct val="80000"/>
              <a:buFont typeface="Arial" pitchFamily="34" charset="0"/>
              <a:buChar char="•"/>
            </a:pPr>
            <a:r>
              <a:rPr lang="en-US" smtClean="0"/>
              <a:t>Third level</a:t>
            </a:r>
          </a:p>
          <a:p>
            <a:pPr marL="341313" lvl="3" indent="-341313" algn="l" defTabSz="914363" rtl="0" eaLnBrk="1" latinLnBrk="0" hangingPunct="1">
              <a:lnSpc>
                <a:spcPct val="90000"/>
              </a:lnSpc>
              <a:spcBef>
                <a:spcPct val="20000"/>
              </a:spcBef>
              <a:buSzPct val="80000"/>
              <a:buFont typeface="Arial" pitchFamily="34" charset="0"/>
              <a:buChar char="•"/>
            </a:pPr>
            <a:r>
              <a:rPr lang="en-US" smtClean="0"/>
              <a:t>Fourth level</a:t>
            </a:r>
          </a:p>
          <a:p>
            <a:pPr marL="341313" lvl="4" indent="-341313" algn="l" defTabSz="914363" rtl="0" eaLnBrk="1" latinLnBrk="0" hangingPunct="1">
              <a:lnSpc>
                <a:spcPct val="90000"/>
              </a:lnSpc>
              <a:spcBef>
                <a:spcPct val="20000"/>
              </a:spcBef>
              <a:buSzPct val="80000"/>
              <a:buFont typeface="Arial" pitchFamily="34" charset="0"/>
              <a:buChar char="•"/>
            </a:pPr>
            <a:r>
              <a:rPr lang="en-US" smtClean="0"/>
              <a:t>Fifth level</a:t>
            </a:r>
            <a:endParaRPr lang="en-US" dirty="0"/>
          </a:p>
        </p:txBody>
      </p:sp>
      <p:pic>
        <p:nvPicPr>
          <p:cNvPr id="5" name="Picture 4"/>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extLst>
      <p:ext uri="{BB962C8B-B14F-4D97-AF65-F5344CB8AC3E}">
        <p14:creationId xmlns:p14="http://schemas.microsoft.com/office/powerpoint/2010/main" val="4064934565"/>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5486400" cy="443198"/>
          </a:xfrm>
        </p:spPr>
        <p:txBody>
          <a:bodyPr anchor="b"/>
          <a:lstStyle>
            <a:lvl1pPr marL="0" indent="0">
              <a:lnSpc>
                <a:spcPct val="90000"/>
              </a:lnSpc>
              <a:spcBef>
                <a:spcPts val="0"/>
              </a:spcBef>
              <a:buNone/>
              <a:defRPr sz="3200" b="0">
                <a:latin typeface="Segoe UI Light" pitchFamily="34" charset="0"/>
              </a:defRPr>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7" y="2266796"/>
            <a:ext cx="5484971" cy="1945148"/>
          </a:xfrm>
        </p:spPr>
        <p:txBody>
          <a:bodyPr/>
          <a:lstStyle>
            <a:lvl1pPr marL="403225" indent="-403225">
              <a:buSzPct val="80000"/>
              <a:buFont typeface="Arial" pitchFamily="34" charset="0"/>
              <a:buChar char="•"/>
              <a:defRPr sz="2800"/>
            </a:lvl1pPr>
            <a:lvl2pPr marL="744538" indent="-322263">
              <a:buSzPct val="80000"/>
              <a:buFont typeface="Arial" pitchFamily="34" charset="0"/>
              <a:buChar char="•"/>
              <a:defRPr sz="2800"/>
            </a:lvl2pPr>
            <a:lvl3pPr marL="1027113" indent="-282575" defTabSz="1030288">
              <a:buSzPct val="80000"/>
              <a:buFont typeface="Arial" pitchFamily="34" charset="0"/>
              <a:buChar char="•"/>
              <a:defRPr sz="2400"/>
            </a:lvl3pPr>
            <a:lvl4pPr marL="1317625" indent="-287338">
              <a:buSzPct val="80000"/>
              <a:buFont typeface="Arial" pitchFamily="34" charset="0"/>
              <a:buChar char="•"/>
              <a:defRPr sz="2000"/>
            </a:lvl4pPr>
            <a:lvl5pPr marL="1541463" indent="-223838">
              <a:buSzPct val="80000"/>
              <a:buFont typeface="Arial" pitchFamily="34" charset="0"/>
              <a:buChar char="•"/>
              <a:defRPr sz="20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47800"/>
            <a:ext cx="5486400" cy="443198"/>
          </a:xfrm>
        </p:spPr>
        <p:txBody>
          <a:bodyPr anchor="b"/>
          <a:lstStyle>
            <a:lvl1pPr marL="0" indent="0">
              <a:lnSpc>
                <a:spcPct val="90000"/>
              </a:lnSpc>
              <a:spcBef>
                <a:spcPts val="0"/>
              </a:spcBef>
              <a:buNone/>
              <a:defRPr sz="3200" b="0">
                <a:latin typeface="Segoe UI Light" pitchFamily="34" charset="0"/>
              </a:defRPr>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266796"/>
            <a:ext cx="5486400" cy="1945148"/>
          </a:xfrm>
        </p:spPr>
        <p:txBody>
          <a:bodyPr/>
          <a:lstStyle>
            <a:lvl1pPr marL="296321" indent="-296321">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1pPr>
            <a:lvl2pPr marL="457200" indent="-457200">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765175" indent="-342900">
              <a:buSzPct val="80000"/>
              <a:buFont typeface="Arial" pitchFamily="34" charset="0"/>
              <a:buChar char="•"/>
              <a:defRPr lang="en-US" sz="2400" kern="1200" dirty="0" smtClean="0">
                <a:gradFill>
                  <a:gsLst>
                    <a:gs pos="0">
                      <a:srgbClr val="595959"/>
                    </a:gs>
                    <a:gs pos="86000">
                      <a:srgbClr val="595959"/>
                    </a:gs>
                  </a:gsLst>
                  <a:lin ang="5400000" scaled="0"/>
                </a:gradFill>
                <a:latin typeface="+mn-lt"/>
                <a:ea typeface="+mn-ea"/>
                <a:cs typeface="+mn-cs"/>
              </a:defRPr>
            </a:lvl3pPr>
            <a:lvl4pPr marL="1373187" indent="-342900">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1087438" indent="-342900">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marL="1373187" indent="-342900">
              <a:defRPr sz="1600"/>
            </a:lvl6pPr>
            <a:lvl7pPr marL="1603375" indent="-285750">
              <a:defRPr sz="1600"/>
            </a:lvl7pPr>
            <a:lvl8pPr>
              <a:defRPr sz="1600"/>
            </a:lvl8pPr>
            <a:lvl9pPr>
              <a:defRPr sz="1600"/>
            </a:lvl9pPr>
          </a:lstStyle>
          <a:p>
            <a:pPr marL="403225" lvl="0" indent="-403225" algn="l" defTabSz="914363" rtl="0" eaLnBrk="1" latinLnBrk="0" hangingPunct="1">
              <a:lnSpc>
                <a:spcPct val="90000"/>
              </a:lnSpc>
              <a:spcBef>
                <a:spcPct val="20000"/>
              </a:spcBef>
              <a:buSzPct val="80000"/>
            </a:pPr>
            <a:r>
              <a:rPr lang="en-US" smtClean="0"/>
              <a:t>Click to edit Master text styles</a:t>
            </a:r>
          </a:p>
          <a:p>
            <a:pPr marL="403225" lvl="1" indent="-403225" algn="l" defTabSz="914363" rtl="0" eaLnBrk="1" latinLnBrk="0" hangingPunct="1">
              <a:lnSpc>
                <a:spcPct val="90000"/>
              </a:lnSpc>
              <a:spcBef>
                <a:spcPct val="20000"/>
              </a:spcBef>
              <a:buSzPct val="80000"/>
            </a:pPr>
            <a:r>
              <a:rPr lang="en-US" smtClean="0"/>
              <a:t>Second level</a:t>
            </a:r>
          </a:p>
          <a:p>
            <a:pPr marL="403225" lvl="2" indent="-403225" algn="l" defTabSz="914363" rtl="0" eaLnBrk="1" latinLnBrk="0" hangingPunct="1">
              <a:lnSpc>
                <a:spcPct val="90000"/>
              </a:lnSpc>
              <a:spcBef>
                <a:spcPct val="20000"/>
              </a:spcBef>
              <a:buSzPct val="80000"/>
            </a:pPr>
            <a:r>
              <a:rPr lang="en-US" smtClean="0"/>
              <a:t>Third level</a:t>
            </a:r>
          </a:p>
          <a:p>
            <a:pPr marL="403225" lvl="3" indent="-403225" algn="l" defTabSz="914363" rtl="0" eaLnBrk="1" latinLnBrk="0" hangingPunct="1">
              <a:lnSpc>
                <a:spcPct val="90000"/>
              </a:lnSpc>
              <a:spcBef>
                <a:spcPct val="20000"/>
              </a:spcBef>
              <a:buSzPct val="80000"/>
            </a:pPr>
            <a:r>
              <a:rPr lang="en-US" smtClean="0"/>
              <a:t>Fourth level</a:t>
            </a:r>
          </a:p>
          <a:p>
            <a:pPr marL="403225" lvl="4" indent="-403225" algn="l" defTabSz="914363" rtl="0" eaLnBrk="1" latinLnBrk="0" hangingPunct="1">
              <a:lnSpc>
                <a:spcPct val="90000"/>
              </a:lnSpc>
              <a:spcBef>
                <a:spcPct val="20000"/>
              </a:spcBef>
              <a:buSzPct val="80000"/>
            </a:pPr>
            <a:r>
              <a:rPr lang="en-US" smtClean="0"/>
              <a:t>Fifth level</a:t>
            </a:r>
            <a:endParaRPr lang="en-US" dirty="0"/>
          </a:p>
        </p:txBody>
      </p:sp>
      <p:pic>
        <p:nvPicPr>
          <p:cNvPr id="7" name="Picture 6"/>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extLst>
      <p:ext uri="{BB962C8B-B14F-4D97-AF65-F5344CB8AC3E}">
        <p14:creationId xmlns:p14="http://schemas.microsoft.com/office/powerpoint/2010/main" val="1026121945"/>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pic>
        <p:nvPicPr>
          <p:cNvPr id="3" name="Picture 2"/>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extLst>
      <p:ext uri="{BB962C8B-B14F-4D97-AF65-F5344CB8AC3E}">
        <p14:creationId xmlns:p14="http://schemas.microsoft.com/office/powerpoint/2010/main" val="839951255"/>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extLst>
      <p:ext uri="{BB962C8B-B14F-4D97-AF65-F5344CB8AC3E}">
        <p14:creationId xmlns:p14="http://schemas.microsoft.com/office/powerpoint/2010/main" val="4061015657"/>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p:bg>
      <p:bgPr>
        <a:solidFill>
          <a:schemeClr val="bg1"/>
        </a:solidFill>
        <a:effectLst/>
      </p:bgPr>
    </p:bg>
    <p:spTree>
      <p:nvGrpSpPr>
        <p:cNvPr id="1" name=""/>
        <p:cNvGrpSpPr/>
        <p:nvPr/>
      </p:nvGrpSpPr>
      <p:grpSpPr>
        <a:xfrm>
          <a:off x="0" y="0"/>
          <a:ext cx="0" cy="0"/>
          <a:chOff x="0" y="0"/>
          <a:chExt cx="0" cy="0"/>
        </a:xfrm>
      </p:grpSpPr>
      <p:sp>
        <p:nvSpPr>
          <p:cNvPr id="19" name="Rectangle 18"/>
          <p:cNvSpPr/>
          <p:nvPr userDrawn="1"/>
        </p:nvSpPr>
        <p:spPr bwMode="auto">
          <a:xfrm>
            <a:off x="519113" y="1447800"/>
            <a:ext cx="11149012" cy="518160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4" tIns="45703" rIns="91404" bIns="45703" numCol="1" spcCol="0" rtlCol="0" anchor="ctr" anchorCtr="0" compatLnSpc="1">
            <a:prstTxWarp prst="textNoShape">
              <a:avLst/>
            </a:prstTxWarp>
          </a:bodyPr>
          <a:lstStyle/>
          <a:p>
            <a:pPr algn="ctr" defTabSz="913788"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lvl1pPr algn="l" defTabSz="914363" rtl="0" eaLnBrk="1" latinLnBrk="0" hangingPunct="1">
              <a:lnSpc>
                <a:spcPct val="90000"/>
              </a:lnSpc>
              <a:spcBef>
                <a:spcPct val="0"/>
              </a:spcBef>
              <a:buNone/>
              <a:defRPr lang="en-US" sz="5400"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1"/>
          </p:nvPr>
        </p:nvSpPr>
        <p:spPr>
          <a:xfrm>
            <a:off x="3473804" y="3417661"/>
            <a:ext cx="6945312" cy="1241878"/>
          </a:xfrm>
        </p:spPr>
        <p:txBody>
          <a:bodyPr lIns="182880" tIns="182880" anchor="ctr" anchorCtr="0"/>
          <a:lstStyle>
            <a:lvl1pPr marL="574675" indent="-571500">
              <a:spcAft>
                <a:spcPts val="1200"/>
              </a:spcAft>
              <a:buNone/>
              <a:defRPr lang="en-US" sz="4400" kern="1200" spc="-100" baseline="0" dirty="0" smtClean="0">
                <a:gradFill>
                  <a:gsLst>
                    <a:gs pos="0">
                      <a:srgbClr val="595959"/>
                    </a:gs>
                    <a:gs pos="86000">
                      <a:srgbClr val="595959"/>
                    </a:gs>
                  </a:gsLst>
                  <a:lin ang="5400000" scaled="0"/>
                </a:gradFill>
                <a:latin typeface="Segoe UI Light" pitchFamily="34" charset="0"/>
                <a:ea typeface="+mn-ea"/>
                <a:cs typeface="+mn-cs"/>
              </a:defRPr>
            </a:lvl1pPr>
            <a:lvl2pPr marL="346075" indent="-342900">
              <a:buFont typeface="Arial" pitchFamily="34" charset="0"/>
              <a:buNone/>
              <a:defRPr lang="en-US" sz="2400" kern="1200" spc="-50" baseline="0" dirty="0">
                <a:gradFill>
                  <a:gsLst>
                    <a:gs pos="0">
                      <a:srgbClr val="595959"/>
                    </a:gs>
                    <a:gs pos="86000">
                      <a:srgbClr val="595959"/>
                    </a:gs>
                  </a:gsLst>
                  <a:lin ang="5400000" scaled="0"/>
                </a:gradFill>
                <a:latin typeface="+mn-lt"/>
                <a:ea typeface="+mn-ea"/>
                <a:cs typeface="+mn-cs"/>
              </a:defRPr>
            </a:lvl2pPr>
          </a:lstStyle>
          <a:p>
            <a:pPr marL="3175" lvl="0" indent="0" algn="l" defTabSz="914363" rtl="0" eaLnBrk="1" latinLnBrk="0" hangingPunct="1">
              <a:lnSpc>
                <a:spcPct val="90000"/>
              </a:lnSpc>
              <a:spcBef>
                <a:spcPts val="0"/>
              </a:spcBef>
              <a:spcAft>
                <a:spcPts val="900"/>
              </a:spcAft>
              <a:buSzPct val="80000"/>
            </a:pPr>
            <a:r>
              <a:rPr lang="en-US" smtClean="0"/>
              <a:t>Click to edit Master text styles</a:t>
            </a:r>
          </a:p>
          <a:p>
            <a:pPr marL="3175" lvl="1" indent="0" algn="l" defTabSz="914363" rtl="0" eaLnBrk="1" latinLnBrk="0" hangingPunct="1">
              <a:lnSpc>
                <a:spcPct val="90000"/>
              </a:lnSpc>
              <a:spcBef>
                <a:spcPts val="0"/>
              </a:spcBef>
              <a:spcAft>
                <a:spcPts val="900"/>
              </a:spcAft>
              <a:buSzPct val="80000"/>
            </a:pPr>
            <a:r>
              <a:rPr lang="en-US" smtClean="0"/>
              <a:t>Second level</a:t>
            </a:r>
          </a:p>
        </p:txBody>
      </p:sp>
      <p:sp>
        <p:nvSpPr>
          <p:cNvPr id="18" name="Freeform 105"/>
          <p:cNvSpPr>
            <a:spLocks/>
          </p:cNvSpPr>
          <p:nvPr userDrawn="1"/>
        </p:nvSpPr>
        <p:spPr bwMode="black">
          <a:xfrm>
            <a:off x="1200173" y="2133600"/>
            <a:ext cx="1865060" cy="3810000"/>
          </a:xfrm>
          <a:custGeom>
            <a:avLst/>
            <a:gdLst>
              <a:gd name="T0" fmla="*/ 38 w 42"/>
              <a:gd name="T1" fmla="*/ 23 h 86"/>
              <a:gd name="T2" fmla="*/ 35 w 42"/>
              <a:gd name="T3" fmla="*/ 27 h 86"/>
              <a:gd name="T4" fmla="*/ 35 w 42"/>
              <a:gd name="T5" fmla="*/ 65 h 86"/>
              <a:gd name="T6" fmla="*/ 21 w 42"/>
              <a:gd name="T7" fmla="*/ 79 h 86"/>
              <a:gd name="T8" fmla="*/ 7 w 42"/>
              <a:gd name="T9" fmla="*/ 65 h 86"/>
              <a:gd name="T10" fmla="*/ 7 w 42"/>
              <a:gd name="T11" fmla="*/ 16 h 86"/>
              <a:gd name="T12" fmla="*/ 16 w 42"/>
              <a:gd name="T13" fmla="*/ 7 h 86"/>
              <a:gd name="T14" fmla="*/ 25 w 42"/>
              <a:gd name="T15" fmla="*/ 16 h 86"/>
              <a:gd name="T16" fmla="*/ 25 w 42"/>
              <a:gd name="T17" fmla="*/ 16 h 86"/>
              <a:gd name="T18" fmla="*/ 25 w 42"/>
              <a:gd name="T19" fmla="*/ 54 h 86"/>
              <a:gd name="T20" fmla="*/ 22 w 42"/>
              <a:gd name="T21" fmla="*/ 58 h 86"/>
              <a:gd name="T22" fmla="*/ 18 w 42"/>
              <a:gd name="T23" fmla="*/ 54 h 86"/>
              <a:gd name="T24" fmla="*/ 18 w 42"/>
              <a:gd name="T25" fmla="*/ 25 h 86"/>
              <a:gd name="T26" fmla="*/ 14 w 42"/>
              <a:gd name="T27" fmla="*/ 22 h 86"/>
              <a:gd name="T28" fmla="*/ 11 w 42"/>
              <a:gd name="T29" fmla="*/ 25 h 86"/>
              <a:gd name="T30" fmla="*/ 11 w 42"/>
              <a:gd name="T31" fmla="*/ 54 h 86"/>
              <a:gd name="T32" fmla="*/ 22 w 42"/>
              <a:gd name="T33" fmla="*/ 65 h 86"/>
              <a:gd name="T34" fmla="*/ 32 w 42"/>
              <a:gd name="T35" fmla="*/ 54 h 86"/>
              <a:gd name="T36" fmla="*/ 32 w 42"/>
              <a:gd name="T37" fmla="*/ 16 h 86"/>
              <a:gd name="T38" fmla="*/ 32 w 42"/>
              <a:gd name="T39" fmla="*/ 16 h 86"/>
              <a:gd name="T40" fmla="*/ 16 w 42"/>
              <a:gd name="T41" fmla="*/ 0 h 86"/>
              <a:gd name="T42" fmla="*/ 0 w 42"/>
              <a:gd name="T43" fmla="*/ 16 h 86"/>
              <a:gd name="T44" fmla="*/ 0 w 42"/>
              <a:gd name="T45" fmla="*/ 65 h 86"/>
              <a:gd name="T46" fmla="*/ 21 w 42"/>
              <a:gd name="T47" fmla="*/ 86 h 86"/>
              <a:gd name="T48" fmla="*/ 42 w 42"/>
              <a:gd name="T49" fmla="*/ 65 h 86"/>
              <a:gd name="T50" fmla="*/ 42 w 42"/>
              <a:gd name="T51" fmla="*/ 65 h 86"/>
              <a:gd name="T52" fmla="*/ 42 w 42"/>
              <a:gd name="T53" fmla="*/ 27 h 86"/>
              <a:gd name="T54" fmla="*/ 38 w 42"/>
              <a:gd name="T55" fmla="*/ 2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2" h="86">
                <a:moveTo>
                  <a:pt x="38" y="23"/>
                </a:moveTo>
                <a:cubicBezTo>
                  <a:pt x="36" y="23"/>
                  <a:pt x="35" y="25"/>
                  <a:pt x="35" y="27"/>
                </a:cubicBezTo>
                <a:cubicBezTo>
                  <a:pt x="35" y="65"/>
                  <a:pt x="35" y="65"/>
                  <a:pt x="35" y="65"/>
                </a:cubicBezTo>
                <a:cubicBezTo>
                  <a:pt x="35" y="73"/>
                  <a:pt x="29" y="79"/>
                  <a:pt x="21" y="79"/>
                </a:cubicBezTo>
                <a:cubicBezTo>
                  <a:pt x="13" y="79"/>
                  <a:pt x="7" y="73"/>
                  <a:pt x="7" y="65"/>
                </a:cubicBezTo>
                <a:cubicBezTo>
                  <a:pt x="7" y="16"/>
                  <a:pt x="7" y="16"/>
                  <a:pt x="7" y="16"/>
                </a:cubicBezTo>
                <a:cubicBezTo>
                  <a:pt x="7" y="11"/>
                  <a:pt x="11" y="7"/>
                  <a:pt x="16" y="7"/>
                </a:cubicBezTo>
                <a:cubicBezTo>
                  <a:pt x="21" y="7"/>
                  <a:pt x="25" y="11"/>
                  <a:pt x="25" y="16"/>
                </a:cubicBezTo>
                <a:cubicBezTo>
                  <a:pt x="25" y="16"/>
                  <a:pt x="25" y="16"/>
                  <a:pt x="25" y="16"/>
                </a:cubicBezTo>
                <a:cubicBezTo>
                  <a:pt x="25" y="54"/>
                  <a:pt x="25" y="54"/>
                  <a:pt x="25" y="54"/>
                </a:cubicBezTo>
                <a:cubicBezTo>
                  <a:pt x="25" y="56"/>
                  <a:pt x="23" y="58"/>
                  <a:pt x="22" y="58"/>
                </a:cubicBezTo>
                <a:cubicBezTo>
                  <a:pt x="20" y="58"/>
                  <a:pt x="18" y="56"/>
                  <a:pt x="18" y="54"/>
                </a:cubicBezTo>
                <a:cubicBezTo>
                  <a:pt x="18" y="25"/>
                  <a:pt x="18" y="25"/>
                  <a:pt x="18" y="25"/>
                </a:cubicBezTo>
                <a:cubicBezTo>
                  <a:pt x="18" y="23"/>
                  <a:pt x="16" y="22"/>
                  <a:pt x="14" y="22"/>
                </a:cubicBezTo>
                <a:cubicBezTo>
                  <a:pt x="12" y="22"/>
                  <a:pt x="11" y="23"/>
                  <a:pt x="11" y="25"/>
                </a:cubicBezTo>
                <a:cubicBezTo>
                  <a:pt x="11" y="54"/>
                  <a:pt x="11" y="54"/>
                  <a:pt x="11" y="54"/>
                </a:cubicBezTo>
                <a:cubicBezTo>
                  <a:pt x="11" y="60"/>
                  <a:pt x="16" y="65"/>
                  <a:pt x="22" y="65"/>
                </a:cubicBezTo>
                <a:cubicBezTo>
                  <a:pt x="27" y="65"/>
                  <a:pt x="32" y="60"/>
                  <a:pt x="32" y="54"/>
                </a:cubicBezTo>
                <a:cubicBezTo>
                  <a:pt x="32" y="16"/>
                  <a:pt x="32" y="16"/>
                  <a:pt x="32" y="16"/>
                </a:cubicBezTo>
                <a:cubicBezTo>
                  <a:pt x="32" y="16"/>
                  <a:pt x="32" y="16"/>
                  <a:pt x="32" y="16"/>
                </a:cubicBezTo>
                <a:cubicBezTo>
                  <a:pt x="32" y="7"/>
                  <a:pt x="25" y="0"/>
                  <a:pt x="16" y="0"/>
                </a:cubicBezTo>
                <a:cubicBezTo>
                  <a:pt x="7" y="0"/>
                  <a:pt x="0" y="7"/>
                  <a:pt x="0" y="16"/>
                </a:cubicBezTo>
                <a:cubicBezTo>
                  <a:pt x="0" y="65"/>
                  <a:pt x="0" y="65"/>
                  <a:pt x="0" y="65"/>
                </a:cubicBezTo>
                <a:cubicBezTo>
                  <a:pt x="0" y="77"/>
                  <a:pt x="10" y="86"/>
                  <a:pt x="21" y="86"/>
                </a:cubicBezTo>
                <a:cubicBezTo>
                  <a:pt x="33" y="86"/>
                  <a:pt x="42" y="77"/>
                  <a:pt x="42" y="65"/>
                </a:cubicBezTo>
                <a:cubicBezTo>
                  <a:pt x="42" y="65"/>
                  <a:pt x="42" y="65"/>
                  <a:pt x="42" y="65"/>
                </a:cubicBezTo>
                <a:cubicBezTo>
                  <a:pt x="42" y="27"/>
                  <a:pt x="42" y="27"/>
                  <a:pt x="42" y="27"/>
                </a:cubicBezTo>
                <a:cubicBezTo>
                  <a:pt x="42" y="25"/>
                  <a:pt x="40" y="23"/>
                  <a:pt x="38" y="23"/>
                </a:cubicBezTo>
              </a:path>
            </a:pathLst>
          </a:custGeom>
          <a:solidFill>
            <a:schemeClr val="accent2"/>
          </a:solidFill>
          <a:ln>
            <a:noFill/>
          </a:ln>
          <a:extLst/>
        </p:spPr>
        <p:txBody>
          <a:bodyPr vert="horz" wrap="square" lIns="82305" tIns="41153" rIns="82305" bIns="41153" numCol="1" anchor="t" anchorCtr="0" compatLnSpc="1">
            <a:prstTxWarp prst="textNoShape">
              <a:avLst/>
            </a:prstTxWarp>
          </a:bodyPr>
          <a:lstStyle/>
          <a:p>
            <a:pPr lvl="0" defTabSz="1218987"/>
            <a:endParaRPr lang="en-US" sz="1600">
              <a:solidFill>
                <a:srgbClr val="292929"/>
              </a:solidFill>
            </a:endParaRPr>
          </a:p>
        </p:txBody>
      </p:sp>
    </p:spTree>
    <p:extLst>
      <p:ext uri="{BB962C8B-B14F-4D97-AF65-F5344CB8AC3E}">
        <p14:creationId xmlns:p14="http://schemas.microsoft.com/office/powerpoint/2010/main" val="2371529364"/>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solidFill>
          <a:schemeClr val="accent1">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1">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userDrawn="1"/>
        </p:nvGrpSpPr>
        <p:grpSpPr>
          <a:xfrm>
            <a:off x="7713385" y="2136047"/>
            <a:ext cx="3499128" cy="2114058"/>
            <a:chOff x="1411369" y="3975421"/>
            <a:chExt cx="1714604" cy="1035908"/>
          </a:xfrm>
        </p:grpSpPr>
        <p:sp>
          <p:nvSpPr>
            <p:cNvPr id="12" name="Freeform 6"/>
            <p:cNvSpPr>
              <a:spLocks/>
            </p:cNvSpPr>
            <p:nvPr userDrawn="1"/>
          </p:nvSpPr>
          <p:spPr bwMode="auto">
            <a:xfrm>
              <a:off x="1900471" y="3975421"/>
              <a:ext cx="1225502" cy="656717"/>
            </a:xfrm>
            <a:custGeom>
              <a:avLst/>
              <a:gdLst>
                <a:gd name="T0" fmla="*/ 138 w 189"/>
                <a:gd name="T1" fmla="*/ 0 h 101"/>
                <a:gd name="T2" fmla="*/ 94 w 189"/>
                <a:gd name="T3" fmla="*/ 26 h 101"/>
                <a:gd name="T4" fmla="*/ 75 w 189"/>
                <a:gd name="T5" fmla="*/ 21 h 101"/>
                <a:gd name="T6" fmla="*/ 40 w 189"/>
                <a:gd name="T7" fmla="*/ 42 h 101"/>
                <a:gd name="T8" fmla="*/ 29 w 189"/>
                <a:gd name="T9" fmla="*/ 40 h 101"/>
                <a:gd name="T10" fmla="*/ 0 w 189"/>
                <a:gd name="T11" fmla="*/ 64 h 101"/>
                <a:gd name="T12" fmla="*/ 11 w 189"/>
                <a:gd name="T13" fmla="*/ 62 h 101"/>
                <a:gd name="T14" fmla="*/ 30 w 189"/>
                <a:gd name="T15" fmla="*/ 66 h 101"/>
                <a:gd name="T16" fmla="*/ 82 w 189"/>
                <a:gd name="T17" fmla="*/ 39 h 101"/>
                <a:gd name="T18" fmla="*/ 145 w 189"/>
                <a:gd name="T19" fmla="*/ 101 h 101"/>
                <a:gd name="T20" fmla="*/ 189 w 189"/>
                <a:gd name="T21" fmla="*/ 51 h 101"/>
                <a:gd name="T22" fmla="*/ 138 w 189"/>
                <a:gd name="T2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101">
                  <a:moveTo>
                    <a:pt x="138" y="0"/>
                  </a:moveTo>
                  <a:cubicBezTo>
                    <a:pt x="119" y="0"/>
                    <a:pt x="103" y="10"/>
                    <a:pt x="94" y="26"/>
                  </a:cubicBezTo>
                  <a:cubicBezTo>
                    <a:pt x="89" y="23"/>
                    <a:pt x="82" y="21"/>
                    <a:pt x="75" y="21"/>
                  </a:cubicBezTo>
                  <a:cubicBezTo>
                    <a:pt x="60" y="21"/>
                    <a:pt x="46" y="30"/>
                    <a:pt x="40" y="42"/>
                  </a:cubicBezTo>
                  <a:cubicBezTo>
                    <a:pt x="36" y="41"/>
                    <a:pt x="33" y="40"/>
                    <a:pt x="29" y="40"/>
                  </a:cubicBezTo>
                  <a:cubicBezTo>
                    <a:pt x="15" y="40"/>
                    <a:pt x="3" y="50"/>
                    <a:pt x="0" y="64"/>
                  </a:cubicBezTo>
                  <a:cubicBezTo>
                    <a:pt x="3" y="63"/>
                    <a:pt x="7" y="62"/>
                    <a:pt x="11" y="62"/>
                  </a:cubicBezTo>
                  <a:cubicBezTo>
                    <a:pt x="17" y="62"/>
                    <a:pt x="24" y="64"/>
                    <a:pt x="30" y="66"/>
                  </a:cubicBezTo>
                  <a:cubicBezTo>
                    <a:pt x="42" y="49"/>
                    <a:pt x="61" y="39"/>
                    <a:pt x="82" y="39"/>
                  </a:cubicBezTo>
                  <a:cubicBezTo>
                    <a:pt x="117" y="39"/>
                    <a:pt x="145" y="67"/>
                    <a:pt x="145" y="101"/>
                  </a:cubicBezTo>
                  <a:cubicBezTo>
                    <a:pt x="170" y="98"/>
                    <a:pt x="189" y="77"/>
                    <a:pt x="189" y="51"/>
                  </a:cubicBezTo>
                  <a:cubicBezTo>
                    <a:pt x="189" y="22"/>
                    <a:pt x="167" y="0"/>
                    <a:pt x="138"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15" name="Freeform 7"/>
            <p:cNvSpPr>
              <a:spLocks/>
            </p:cNvSpPr>
            <p:nvPr userDrawn="1"/>
          </p:nvSpPr>
          <p:spPr bwMode="auto">
            <a:xfrm>
              <a:off x="1411369" y="4269433"/>
              <a:ext cx="1390368" cy="741896"/>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85910986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CFCFC"/>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0"/>
            <a:ext cx="11149013" cy="7478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415409717"/>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 id="2147483720" r:id="rId12"/>
    <p:sldLayoutId id="2147483721" r:id="rId13"/>
    <p:sldLayoutId id="2147483722" r:id="rId14"/>
    <p:sldLayoutId id="2147483723" r:id="rId15"/>
    <p:sldLayoutId id="2147483724" r:id="rId16"/>
    <p:sldLayoutId id="2147483725" r:id="rId17"/>
    <p:sldLayoutId id="2147483726" r:id="rId18"/>
    <p:sldLayoutId id="2147483729" r:id="rId19"/>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5400" b="0" kern="1200" cap="none" spc="-100" baseline="0" dirty="0" smtClean="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p:titleStyle>
    <p:bodyStyle>
      <a:lvl1pPr marL="460375" indent="-460375" algn="l" defTabSz="914363" rtl="0" eaLnBrk="1" latinLnBrk="0" hangingPunct="1">
        <a:lnSpc>
          <a:spcPct val="90000"/>
        </a:lnSpc>
        <a:spcBef>
          <a:spcPct val="20000"/>
        </a:spcBef>
        <a:buSzPct val="80000"/>
        <a:buFont typeface="Arial" pitchFamily="34" charset="0"/>
        <a:buChar char="•"/>
        <a:defRPr sz="3200" kern="1200">
          <a:gradFill>
            <a:gsLst>
              <a:gs pos="0">
                <a:srgbClr val="595959"/>
              </a:gs>
              <a:gs pos="86000">
                <a:srgbClr val="595959"/>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80000"/>
        <a:buFont typeface="Arial" pitchFamily="34" charset="0"/>
        <a:buChar char="•"/>
        <a:defRPr sz="2800" kern="120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 typeface="Arial" pitchFamily="34" charset="0"/>
        <a:buChar char="•"/>
        <a:defRPr sz="2400" kern="1200">
          <a:gradFill>
            <a:gsLst>
              <a:gs pos="0">
                <a:srgbClr val="595959"/>
              </a:gs>
              <a:gs pos="86000">
                <a:srgbClr val="595959"/>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CFCFC"/>
        </a:solidFill>
        <a:effectLst/>
      </p:bgPr>
    </p:bg>
    <p:spTree>
      <p:nvGrpSpPr>
        <p:cNvPr id="1" name=""/>
        <p:cNvGrpSpPr/>
        <p:nvPr/>
      </p:nvGrpSpPr>
      <p:grpSpPr>
        <a:xfrm>
          <a:off x="0" y="0"/>
          <a:ext cx="0" cy="0"/>
          <a:chOff x="0" y="0"/>
          <a:chExt cx="0" cy="0"/>
        </a:xfrm>
      </p:grpSpPr>
      <p:sp>
        <p:nvSpPr>
          <p:cNvPr id="4" name="Rectangle 3"/>
          <p:cNvSpPr/>
          <p:nvPr/>
        </p:nvSpPr>
        <p:spPr bwMode="auto">
          <a:xfrm>
            <a:off x="1" y="0"/>
            <a:ext cx="308344" cy="68580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5" name="Rectangle 4"/>
          <p:cNvSpPr/>
          <p:nvPr/>
        </p:nvSpPr>
        <p:spPr bwMode="auto">
          <a:xfrm>
            <a:off x="0" y="0"/>
            <a:ext cx="12188825" cy="1447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 name="Title Placeholder 1"/>
          <p:cNvSpPr>
            <a:spLocks noGrp="1"/>
          </p:cNvSpPr>
          <p:nvPr>
            <p:ph type="title"/>
          </p:nvPr>
        </p:nvSpPr>
        <p:spPr>
          <a:xfrm>
            <a:off x="519111" y="228601"/>
            <a:ext cx="11149014" cy="664797"/>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19113" y="1905000"/>
            <a:ext cx="11149012" cy="1618905"/>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143429032"/>
      </p:ext>
    </p:extLst>
  </p:cSld>
  <p:clrMap bg1="lt1" tx1="dk1" bg2="lt2" tx2="dk2" accent1="accent1" accent2="accent2" accent3="accent3" accent4="accent4" accent5="accent5" accent6="accent6" hlink="hlink" folHlink="folHlink"/>
  <p:sldLayoutIdLst>
    <p:sldLayoutId id="2147483728" r:id="rId1"/>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4800" b="0" kern="1200" cap="none" spc="-100" baseline="0" dirty="0">
          <a:ln w="3175">
            <a:noFill/>
          </a:ln>
          <a:solidFill>
            <a:schemeClr val="bg1">
              <a:alpha val="99000"/>
            </a:schemeClr>
          </a:solidFill>
          <a:effectLst/>
          <a:latin typeface="Segoe UI Light" pitchFamily="34" charset="0"/>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2400" b="0" kern="1200">
          <a:gradFill>
            <a:gsLst>
              <a:gs pos="0">
                <a:srgbClr val="595959"/>
              </a:gs>
              <a:gs pos="86000">
                <a:srgbClr val="595959"/>
              </a:gs>
            </a:gsLst>
            <a:lin ang="5400000" scaled="0"/>
          </a:gradFill>
          <a:latin typeface="Consolas" pitchFamily="49" charset="0"/>
          <a:ea typeface="+mn-ea"/>
          <a:cs typeface="Consolas" pitchFamily="49" charset="0"/>
        </a:defRPr>
      </a:lvl1pPr>
      <a:lvl2pPr marL="384954" indent="-7937" algn="l" defTabSz="914363" rtl="0" eaLnBrk="1" latinLnBrk="0" hangingPunct="1">
        <a:lnSpc>
          <a:spcPct val="90000"/>
        </a:lnSpc>
        <a:spcBef>
          <a:spcPct val="20000"/>
        </a:spcBef>
        <a:buFont typeface="Arial" pitchFamily="34" charset="0"/>
        <a:buNone/>
        <a:defRPr sz="2000" b="0" kern="1200">
          <a:gradFill>
            <a:gsLst>
              <a:gs pos="0">
                <a:srgbClr val="595959"/>
              </a:gs>
              <a:gs pos="86000">
                <a:srgbClr val="595959"/>
              </a:gs>
            </a:gsLst>
            <a:lin ang="5400000" scaled="0"/>
          </a:gradFill>
          <a:latin typeface="Consolas" pitchFamily="49" charset="0"/>
          <a:ea typeface="+mn-ea"/>
          <a:cs typeface="Consolas" pitchFamily="49" charset="0"/>
        </a:defRPr>
      </a:lvl2pPr>
      <a:lvl3pPr marL="761970" indent="-7937" algn="l" defTabSz="914363" rtl="0" eaLnBrk="1" latinLnBrk="0" hangingPunct="1">
        <a:lnSpc>
          <a:spcPct val="90000"/>
        </a:lnSpc>
        <a:spcBef>
          <a:spcPct val="20000"/>
        </a:spcBef>
        <a:buFont typeface="Arial" pitchFamily="34" charset="0"/>
        <a:buNone/>
        <a:defRPr sz="1800" b="0" kern="1200">
          <a:gradFill>
            <a:gsLst>
              <a:gs pos="0">
                <a:srgbClr val="595959"/>
              </a:gs>
              <a:gs pos="86000">
                <a:srgbClr val="595959"/>
              </a:gs>
            </a:gsLst>
            <a:lin ang="5400000" scaled="0"/>
          </a:gradFill>
          <a:latin typeface="Consolas" pitchFamily="49" charset="0"/>
          <a:ea typeface="+mn-ea"/>
          <a:cs typeface="Consolas" pitchFamily="49" charset="0"/>
        </a:defRPr>
      </a:lvl3pPr>
      <a:lvl4pPr marL="1094009" indent="7937" algn="l" defTabSz="914363" rtl="0" eaLnBrk="1" latinLnBrk="0" hangingPunct="1">
        <a:lnSpc>
          <a:spcPct val="90000"/>
        </a:lnSpc>
        <a:spcBef>
          <a:spcPct val="20000"/>
        </a:spcBef>
        <a:buFont typeface="Arial" pitchFamily="34" charset="0"/>
        <a:buNone/>
        <a:defRPr sz="1800" b="0" kern="1200">
          <a:gradFill>
            <a:gsLst>
              <a:gs pos="0">
                <a:srgbClr val="595959"/>
              </a:gs>
              <a:gs pos="86000">
                <a:srgbClr val="595959"/>
              </a:gs>
            </a:gsLst>
            <a:lin ang="5400000" scaled="0"/>
          </a:gradFill>
          <a:latin typeface="Consolas" pitchFamily="49" charset="0"/>
          <a:ea typeface="+mn-ea"/>
          <a:cs typeface="Consolas" pitchFamily="49" charset="0"/>
        </a:defRPr>
      </a:lvl4pPr>
      <a:lvl5pPr marL="1426047" indent="0" algn="l" defTabSz="914363" rtl="0" eaLnBrk="1" latinLnBrk="0" hangingPunct="1">
        <a:lnSpc>
          <a:spcPct val="90000"/>
        </a:lnSpc>
        <a:spcBef>
          <a:spcPct val="20000"/>
        </a:spcBef>
        <a:buFont typeface="Arial" pitchFamily="34" charset="0"/>
        <a:buNone/>
        <a:defRPr sz="1800" b="0" kern="1200">
          <a:gradFill>
            <a:gsLst>
              <a:gs pos="0">
                <a:srgbClr val="595959"/>
              </a:gs>
              <a:gs pos="86000">
                <a:srgbClr val="595959"/>
              </a:gs>
            </a:gsLst>
            <a:lin ang="5400000" scaled="0"/>
          </a:gradFill>
          <a:latin typeface="Consolas" pitchFamily="49" charset="0"/>
          <a:ea typeface="+mn-ea"/>
          <a:cs typeface="Consolas"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3.xml"/><Relationship Id="rId1" Type="http://schemas.openxmlformats.org/officeDocument/2006/relationships/slideLayout" Target="../slideLayouts/slideLayout6.xml"/><Relationship Id="rId4" Type="http://schemas.openxmlformats.org/officeDocument/2006/relationships/image" Target="../media/image14.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hyperlink" Target="http://images.blob.core.windows.net/" TargetMode="External"/><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hyperlink" Target="http://sally.blob.cdn.core.windows.net/" TargetMode="External"/></Relationships>
</file>

<file path=ppt/slides/_rels/slide2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8.xml"/><Relationship Id="rId1" Type="http://schemas.openxmlformats.org/officeDocument/2006/relationships/slideLayout" Target="../slideLayouts/slideLayout6.xml"/><Relationship Id="rId4" Type="http://schemas.openxmlformats.org/officeDocument/2006/relationships/image" Target="../media/image14.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0.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8.xml"/><Relationship Id="rId1" Type="http://schemas.openxmlformats.org/officeDocument/2006/relationships/slideLayout" Target="../slideLayouts/slideLayout6.xml"/><Relationship Id="rId4" Type="http://schemas.microsoft.com/office/2007/relationships/hdphoto" Target="../media/hdphoto2.wdp"/></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microsoft.com/office/2007/relationships/hdphoto" Target="../media/hdphoto6.wdp"/><Relationship Id="rId3" Type="http://schemas.openxmlformats.org/officeDocument/2006/relationships/image" Target="../media/image9.png"/><Relationship Id="rId7"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microsoft.com/office/2007/relationships/hdphoto" Target="../media/hdphoto5.wdp"/><Relationship Id="rId5" Type="http://schemas.openxmlformats.org/officeDocument/2006/relationships/image" Target="../media/image10.png"/><Relationship Id="rId4" Type="http://schemas.microsoft.com/office/2007/relationships/hdphoto" Target="../media/hdphoto4.wdp"/></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6.xml"/><Relationship Id="rId1" Type="http://schemas.openxmlformats.org/officeDocument/2006/relationships/tags" Target="../tags/tag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hyperlink" Target="http://msdn.microsoft.com/en-us/gg433135" TargetMode="Externa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r>
              <a:rPr lang="en-US" dirty="0"/>
              <a:t>Windows </a:t>
            </a:r>
            <a:r>
              <a:rPr lang="en-US"/>
              <a:t>Azure </a:t>
            </a:r>
            <a:r>
              <a:rPr lang="en-US" smtClean="0"/>
              <a:t>Storage</a:t>
            </a:r>
            <a:endParaRPr lang="en-US" dirty="0"/>
          </a:p>
        </p:txBody>
      </p:sp>
      <p:sp>
        <p:nvSpPr>
          <p:cNvPr id="6" name="Text Placeholder 5"/>
          <p:cNvSpPr>
            <a:spLocks noGrp="1"/>
          </p:cNvSpPr>
          <p:nvPr>
            <p:ph type="body" sz="quarter" idx="11"/>
          </p:nvPr>
        </p:nvSpPr>
        <p:spPr>
          <a:xfrm>
            <a:off x="519113" y="4612341"/>
            <a:ext cx="5454333" cy="1144929"/>
          </a:xfrm>
        </p:spPr>
        <p:txBody>
          <a:bodyPr/>
          <a:lstStyle/>
          <a:p>
            <a:r>
              <a:rPr lang="en-US" dirty="0"/>
              <a:t>Name</a:t>
            </a:r>
          </a:p>
          <a:p>
            <a:r>
              <a:rPr lang="en-US" dirty="0"/>
              <a:t>Title</a:t>
            </a:r>
          </a:p>
          <a:p>
            <a:r>
              <a:rPr lang="en-US" dirty="0" smtClean="0"/>
              <a:t>Organization</a:t>
            </a:r>
            <a:endParaRPr lang="en-US" dirty="0"/>
          </a:p>
        </p:txBody>
      </p:sp>
    </p:spTree>
    <p:extLst>
      <p:ext uri="{BB962C8B-B14F-4D97-AF65-F5344CB8AC3E}">
        <p14:creationId xmlns:p14="http://schemas.microsoft.com/office/powerpoint/2010/main" val="17199362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smtClean="0"/>
              <a:t>Storage Security</a:t>
            </a:r>
            <a:endParaRPr lang="en-NZ" dirty="0"/>
          </a:p>
        </p:txBody>
      </p:sp>
      <p:sp>
        <p:nvSpPr>
          <p:cNvPr id="3" name="Content Placeholder 2"/>
          <p:cNvSpPr>
            <a:spLocks noGrp="1"/>
          </p:cNvSpPr>
          <p:nvPr>
            <p:ph type="body" sz="quarter" idx="10"/>
          </p:nvPr>
        </p:nvSpPr>
        <p:spPr>
          <a:xfrm>
            <a:off x="519112" y="1447799"/>
            <a:ext cx="11149013" cy="3831818"/>
          </a:xfrm>
        </p:spPr>
        <p:txBody>
          <a:bodyPr/>
          <a:lstStyle/>
          <a:p>
            <a:r>
              <a:rPr lang="en-NZ" dirty="0" smtClean="0">
                <a:solidFill>
                  <a:schemeClr val="accent2">
                    <a:alpha val="99000"/>
                  </a:schemeClr>
                </a:solidFill>
              </a:rPr>
              <a:t>Windows Azure Storage provides simple security for calls to storage service</a:t>
            </a:r>
          </a:p>
          <a:p>
            <a:pPr lvl="1"/>
            <a:r>
              <a:rPr lang="en-NZ" dirty="0" smtClean="0"/>
              <a:t>HTTPS endpoint</a:t>
            </a:r>
          </a:p>
          <a:p>
            <a:pPr lvl="1"/>
            <a:r>
              <a:rPr lang="en-NZ" dirty="0" smtClean="0"/>
              <a:t>Digitally sign requests for privileged operations</a:t>
            </a:r>
          </a:p>
          <a:p>
            <a:pPr lvl="1"/>
            <a:endParaRPr lang="en-NZ" dirty="0" smtClean="0"/>
          </a:p>
          <a:p>
            <a:r>
              <a:rPr lang="en-NZ" dirty="0" smtClean="0">
                <a:solidFill>
                  <a:schemeClr val="accent2">
                    <a:alpha val="99000"/>
                  </a:schemeClr>
                </a:solidFill>
              </a:rPr>
              <a:t>Two 512bit symmetric keys per storage account</a:t>
            </a:r>
          </a:p>
          <a:p>
            <a:pPr lvl="1"/>
            <a:r>
              <a:rPr lang="en-NZ" dirty="0" smtClean="0"/>
              <a:t>Can be regenerated independently</a:t>
            </a:r>
          </a:p>
          <a:p>
            <a:pPr lvl="1"/>
            <a:endParaRPr lang="en-NZ" dirty="0" smtClean="0"/>
          </a:p>
          <a:p>
            <a:r>
              <a:rPr lang="en-NZ" dirty="0" smtClean="0">
                <a:solidFill>
                  <a:schemeClr val="accent2">
                    <a:alpha val="99000"/>
                  </a:schemeClr>
                </a:solidFill>
              </a:rPr>
              <a:t>More granular security via Shared Access Signatures</a:t>
            </a:r>
            <a:endParaRPr lang="en-NZ" dirty="0">
              <a:solidFill>
                <a:schemeClr val="accent2">
                  <a:alpha val="99000"/>
                </a:schemeClr>
              </a:solidFill>
            </a:endParaRPr>
          </a:p>
        </p:txBody>
      </p:sp>
    </p:spTree>
    <p:extLst>
      <p:ext uri="{BB962C8B-B14F-4D97-AF65-F5344CB8AC3E}">
        <p14:creationId xmlns:p14="http://schemas.microsoft.com/office/powerpoint/2010/main" val="23377341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Windows Azure Storage Abstractions</a:t>
            </a:r>
            <a:endParaRPr lang="en-US" dirty="0"/>
          </a:p>
        </p:txBody>
      </p:sp>
      <p:grpSp>
        <p:nvGrpSpPr>
          <p:cNvPr id="25" name="Group 24"/>
          <p:cNvGrpSpPr/>
          <p:nvPr/>
        </p:nvGrpSpPr>
        <p:grpSpPr>
          <a:xfrm>
            <a:off x="5800005" y="1746611"/>
            <a:ext cx="2488654" cy="3364778"/>
            <a:chOff x="519113" y="1446214"/>
            <a:chExt cx="2488654" cy="3364778"/>
          </a:xfrm>
        </p:grpSpPr>
        <p:sp>
          <p:nvSpPr>
            <p:cNvPr id="6" name="Rectangle 5"/>
            <p:cNvSpPr/>
            <p:nvPr/>
          </p:nvSpPr>
          <p:spPr bwMode="auto">
            <a:xfrm>
              <a:off x="519113" y="1446214"/>
              <a:ext cx="2488654" cy="3364778"/>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1645920" rIns="91436" bIns="45718" numCol="1" rtlCol="0" anchor="t" anchorCtr="0" compatLnSpc="1">
              <a:prstTxWarp prst="textNoShape">
                <a:avLst/>
              </a:prstTxWarp>
            </a:bodyPr>
            <a:lstStyle/>
            <a:p>
              <a:pPr defTabSz="914099" fontAlgn="base">
                <a:spcBef>
                  <a:spcPct val="0"/>
                </a:spcBef>
                <a:spcAft>
                  <a:spcPct val="0"/>
                </a:spcAft>
              </a:pPr>
              <a:r>
                <a:rPr lang="en-US" sz="3200" dirty="0" smtClean="0">
                  <a:gradFill>
                    <a:gsLst>
                      <a:gs pos="0">
                        <a:srgbClr val="FFFFFF"/>
                      </a:gs>
                      <a:gs pos="100000">
                        <a:srgbClr val="FFFFFF"/>
                      </a:gs>
                    </a:gsLst>
                    <a:lin ang="5400000" scaled="0"/>
                  </a:gradFill>
                  <a:latin typeface="Segoe UI Light" pitchFamily="34" charset="0"/>
                </a:rPr>
                <a:t>Tables</a:t>
              </a:r>
              <a:endParaRPr lang="en-US" sz="2800" dirty="0" smtClean="0">
                <a:gradFill>
                  <a:gsLst>
                    <a:gs pos="0">
                      <a:srgbClr val="FFFFFF"/>
                    </a:gs>
                    <a:gs pos="100000">
                      <a:srgbClr val="FFFFFF"/>
                    </a:gs>
                  </a:gsLst>
                  <a:lin ang="5400000" scaled="0"/>
                </a:gradFill>
                <a:latin typeface="Segoe UI Light" pitchFamily="34" charset="0"/>
              </a:endParaRPr>
            </a:p>
            <a:p>
              <a:pPr defTabSz="914099" fontAlgn="base">
                <a:spcBef>
                  <a:spcPct val="0"/>
                </a:spcBef>
                <a:spcAft>
                  <a:spcPct val="0"/>
                </a:spcAft>
              </a:pPr>
              <a:r>
                <a:rPr lang="en-US" sz="1800" dirty="0">
                  <a:gradFill>
                    <a:gsLst>
                      <a:gs pos="0">
                        <a:srgbClr val="FFFFFF"/>
                      </a:gs>
                      <a:gs pos="100000">
                        <a:srgbClr val="FFFFFF"/>
                      </a:gs>
                    </a:gsLst>
                    <a:lin ang="5400000" scaled="0"/>
                  </a:gradFill>
                  <a:latin typeface="+mj-lt"/>
                </a:rPr>
                <a:t>Structured storage. </a:t>
              </a:r>
              <a:r>
                <a:rPr lang="en-US" sz="1800" dirty="0" smtClean="0">
                  <a:gradFill>
                    <a:gsLst>
                      <a:gs pos="0">
                        <a:srgbClr val="FFFFFF"/>
                      </a:gs>
                      <a:gs pos="100000">
                        <a:srgbClr val="FFFFFF"/>
                      </a:gs>
                    </a:gsLst>
                    <a:lin ang="5400000" scaled="0"/>
                  </a:gradFill>
                  <a:latin typeface="+mj-lt"/>
                </a:rPr>
                <a:t/>
              </a:r>
              <a:br>
                <a:rPr lang="en-US" sz="1800" dirty="0" smtClean="0">
                  <a:gradFill>
                    <a:gsLst>
                      <a:gs pos="0">
                        <a:srgbClr val="FFFFFF"/>
                      </a:gs>
                      <a:gs pos="100000">
                        <a:srgbClr val="FFFFFF"/>
                      </a:gs>
                    </a:gsLst>
                    <a:lin ang="5400000" scaled="0"/>
                  </a:gradFill>
                  <a:latin typeface="+mj-lt"/>
                </a:rPr>
              </a:br>
              <a:r>
                <a:rPr lang="en-US" sz="1800" dirty="0" smtClean="0">
                  <a:gradFill>
                    <a:gsLst>
                      <a:gs pos="0">
                        <a:srgbClr val="FFFFFF"/>
                      </a:gs>
                      <a:gs pos="100000">
                        <a:srgbClr val="FFFFFF"/>
                      </a:gs>
                    </a:gsLst>
                    <a:lin ang="5400000" scaled="0"/>
                  </a:gradFill>
                  <a:latin typeface="+mj-lt"/>
                </a:rPr>
                <a:t>A </a:t>
              </a:r>
              <a:r>
                <a:rPr lang="en-US" sz="1800" dirty="0">
                  <a:gradFill>
                    <a:gsLst>
                      <a:gs pos="0">
                        <a:srgbClr val="FFFFFF"/>
                      </a:gs>
                      <a:gs pos="100000">
                        <a:srgbClr val="FFFFFF"/>
                      </a:gs>
                    </a:gsLst>
                    <a:lin ang="5400000" scaled="0"/>
                  </a:gradFill>
                  <a:latin typeface="+mj-lt"/>
                </a:rPr>
                <a:t>table is a set of entities; an entity is </a:t>
              </a:r>
              <a:r>
                <a:rPr lang="en-US" sz="1800" dirty="0" smtClean="0">
                  <a:gradFill>
                    <a:gsLst>
                      <a:gs pos="0">
                        <a:srgbClr val="FFFFFF"/>
                      </a:gs>
                      <a:gs pos="100000">
                        <a:srgbClr val="FFFFFF"/>
                      </a:gs>
                    </a:gsLst>
                    <a:lin ang="5400000" scaled="0"/>
                  </a:gradFill>
                  <a:latin typeface="+mj-lt"/>
                </a:rPr>
                <a:t/>
              </a:r>
              <a:br>
                <a:rPr lang="en-US" sz="1800" dirty="0" smtClean="0">
                  <a:gradFill>
                    <a:gsLst>
                      <a:gs pos="0">
                        <a:srgbClr val="FFFFFF"/>
                      </a:gs>
                      <a:gs pos="100000">
                        <a:srgbClr val="FFFFFF"/>
                      </a:gs>
                    </a:gsLst>
                    <a:lin ang="5400000" scaled="0"/>
                  </a:gradFill>
                  <a:latin typeface="+mj-lt"/>
                </a:rPr>
              </a:br>
              <a:r>
                <a:rPr lang="en-US" sz="1800" dirty="0" smtClean="0">
                  <a:gradFill>
                    <a:gsLst>
                      <a:gs pos="0">
                        <a:srgbClr val="FFFFFF"/>
                      </a:gs>
                      <a:gs pos="100000">
                        <a:srgbClr val="FFFFFF"/>
                      </a:gs>
                    </a:gsLst>
                    <a:lin ang="5400000" scaled="0"/>
                  </a:gradFill>
                  <a:latin typeface="+mj-lt"/>
                </a:rPr>
                <a:t>a </a:t>
              </a:r>
              <a:r>
                <a:rPr lang="en-US" sz="1800" dirty="0">
                  <a:gradFill>
                    <a:gsLst>
                      <a:gs pos="0">
                        <a:srgbClr val="FFFFFF"/>
                      </a:gs>
                      <a:gs pos="100000">
                        <a:srgbClr val="FFFFFF"/>
                      </a:gs>
                    </a:gsLst>
                    <a:lin ang="5400000" scaled="0"/>
                  </a:gradFill>
                  <a:latin typeface="+mj-lt"/>
                </a:rPr>
                <a:t>set of properties.</a:t>
              </a:r>
            </a:p>
          </p:txBody>
        </p:sp>
        <p:sp>
          <p:nvSpPr>
            <p:cNvPr id="7" name="Freeform 6"/>
            <p:cNvSpPr>
              <a:spLocks noEditPoints="1"/>
            </p:cNvSpPr>
            <p:nvPr/>
          </p:nvSpPr>
          <p:spPr bwMode="auto">
            <a:xfrm>
              <a:off x="1144491" y="1706652"/>
              <a:ext cx="1237898" cy="1082587"/>
            </a:xfrm>
            <a:custGeom>
              <a:avLst/>
              <a:gdLst>
                <a:gd name="T0" fmla="*/ 0 w 570"/>
                <a:gd name="T1" fmla="*/ 12 h 499"/>
                <a:gd name="T2" fmla="*/ 558 w 570"/>
                <a:gd name="T3" fmla="*/ 499 h 499"/>
                <a:gd name="T4" fmla="*/ 558 w 570"/>
                <a:gd name="T5" fmla="*/ 0 h 499"/>
                <a:gd name="T6" fmla="*/ 223 w 570"/>
                <a:gd name="T7" fmla="*/ 396 h 499"/>
                <a:gd name="T8" fmla="*/ 223 w 570"/>
                <a:gd name="T9" fmla="*/ 215 h 499"/>
                <a:gd name="T10" fmla="*/ 138 w 570"/>
                <a:gd name="T11" fmla="*/ 215 h 499"/>
                <a:gd name="T12" fmla="*/ 138 w 570"/>
                <a:gd name="T13" fmla="*/ 124 h 499"/>
                <a:gd name="T14" fmla="*/ 138 w 570"/>
                <a:gd name="T15" fmla="*/ 195 h 499"/>
                <a:gd name="T16" fmla="*/ 138 w 570"/>
                <a:gd name="T17" fmla="*/ 376 h 499"/>
                <a:gd name="T18" fmla="*/ 243 w 570"/>
                <a:gd name="T19" fmla="*/ 464 h 499"/>
                <a:gd name="T20" fmla="*/ 327 w 570"/>
                <a:gd name="T21" fmla="*/ 464 h 499"/>
                <a:gd name="T22" fmla="*/ 327 w 570"/>
                <a:gd name="T23" fmla="*/ 285 h 499"/>
                <a:gd name="T24" fmla="*/ 327 w 570"/>
                <a:gd name="T25" fmla="*/ 215 h 499"/>
                <a:gd name="T26" fmla="*/ 327 w 570"/>
                <a:gd name="T27" fmla="*/ 124 h 499"/>
                <a:gd name="T28" fmla="*/ 327 w 570"/>
                <a:gd name="T29" fmla="*/ 305 h 499"/>
                <a:gd name="T30" fmla="*/ 243 w 570"/>
                <a:gd name="T31" fmla="*/ 305 h 499"/>
                <a:gd name="T32" fmla="*/ 347 w 570"/>
                <a:gd name="T33" fmla="*/ 396 h 499"/>
                <a:gd name="T34" fmla="*/ 347 w 570"/>
                <a:gd name="T35" fmla="*/ 464 h 499"/>
                <a:gd name="T36" fmla="*/ 347 w 570"/>
                <a:gd name="T37" fmla="*/ 285 h 499"/>
                <a:gd name="T38" fmla="*/ 347 w 570"/>
                <a:gd name="T39" fmla="*/ 195 h 499"/>
                <a:gd name="T40" fmla="*/ 432 w 570"/>
                <a:gd name="T41" fmla="*/ 195 h 499"/>
                <a:gd name="T42" fmla="*/ 432 w 570"/>
                <a:gd name="T43" fmla="*/ 376 h 499"/>
                <a:gd name="T44" fmla="*/ 432 w 570"/>
                <a:gd name="T45" fmla="*/ 305 h 499"/>
                <a:gd name="T46" fmla="*/ 535 w 570"/>
                <a:gd name="T47" fmla="*/ 396 h 499"/>
                <a:gd name="T48" fmla="*/ 452 w 570"/>
                <a:gd name="T49" fmla="*/ 376 h 499"/>
                <a:gd name="T50" fmla="*/ 535 w 570"/>
                <a:gd name="T51" fmla="*/ 376 h 499"/>
                <a:gd name="T52" fmla="*/ 452 w 570"/>
                <a:gd name="T53" fmla="*/ 215 h 499"/>
                <a:gd name="T54" fmla="*/ 452 w 570"/>
                <a:gd name="T55" fmla="*/ 285 h 499"/>
                <a:gd name="T56" fmla="*/ 535 w 570"/>
                <a:gd name="T57" fmla="*/ 124 h 499"/>
                <a:gd name="T58" fmla="*/ 535 w 570"/>
                <a:gd name="T59" fmla="*/ 35 h 499"/>
                <a:gd name="T60" fmla="*/ 452 w 570"/>
                <a:gd name="T61" fmla="*/ 35 h 499"/>
                <a:gd name="T62" fmla="*/ 432 w 570"/>
                <a:gd name="T63" fmla="*/ 104 h 499"/>
                <a:gd name="T64" fmla="*/ 432 w 570"/>
                <a:gd name="T65" fmla="*/ 35 h 499"/>
                <a:gd name="T66" fmla="*/ 243 w 570"/>
                <a:gd name="T67" fmla="*/ 104 h 499"/>
                <a:gd name="T68" fmla="*/ 223 w 570"/>
                <a:gd name="T69" fmla="*/ 35 h 499"/>
                <a:gd name="T70" fmla="*/ 138 w 570"/>
                <a:gd name="T71" fmla="*/ 35 h 499"/>
                <a:gd name="T72" fmla="*/ 35 w 570"/>
                <a:gd name="T73" fmla="*/ 104 h 499"/>
                <a:gd name="T74" fmla="*/ 118 w 570"/>
                <a:gd name="T75" fmla="*/ 104 h 499"/>
                <a:gd name="T76" fmla="*/ 35 w 570"/>
                <a:gd name="T77" fmla="*/ 195 h 499"/>
                <a:gd name="T78" fmla="*/ 118 w 570"/>
                <a:gd name="T79" fmla="*/ 215 h 499"/>
                <a:gd name="T80" fmla="*/ 35 w 570"/>
                <a:gd name="T81" fmla="*/ 215 h 499"/>
                <a:gd name="T82" fmla="*/ 118 w 570"/>
                <a:gd name="T83" fmla="*/ 376 h 499"/>
                <a:gd name="T84" fmla="*/ 118 w 570"/>
                <a:gd name="T85" fmla="*/ 305 h 499"/>
                <a:gd name="T86" fmla="*/ 35 w 570"/>
                <a:gd name="T87" fmla="*/ 464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70" h="499">
                  <a:moveTo>
                    <a:pt x="558" y="0"/>
                  </a:moveTo>
                  <a:cubicBezTo>
                    <a:pt x="12" y="0"/>
                    <a:pt x="12" y="0"/>
                    <a:pt x="12" y="0"/>
                  </a:cubicBezTo>
                  <a:cubicBezTo>
                    <a:pt x="5" y="0"/>
                    <a:pt x="0" y="5"/>
                    <a:pt x="0" y="12"/>
                  </a:cubicBezTo>
                  <a:cubicBezTo>
                    <a:pt x="0" y="487"/>
                    <a:pt x="0" y="487"/>
                    <a:pt x="0" y="487"/>
                  </a:cubicBezTo>
                  <a:cubicBezTo>
                    <a:pt x="0" y="493"/>
                    <a:pt x="5" y="499"/>
                    <a:pt x="12" y="499"/>
                  </a:cubicBezTo>
                  <a:cubicBezTo>
                    <a:pt x="558" y="499"/>
                    <a:pt x="558" y="499"/>
                    <a:pt x="558" y="499"/>
                  </a:cubicBezTo>
                  <a:cubicBezTo>
                    <a:pt x="564" y="499"/>
                    <a:pt x="570" y="493"/>
                    <a:pt x="570" y="487"/>
                  </a:cubicBezTo>
                  <a:cubicBezTo>
                    <a:pt x="570" y="12"/>
                    <a:pt x="570" y="12"/>
                    <a:pt x="570" y="12"/>
                  </a:cubicBezTo>
                  <a:cubicBezTo>
                    <a:pt x="570" y="5"/>
                    <a:pt x="564" y="0"/>
                    <a:pt x="558" y="0"/>
                  </a:cubicBezTo>
                  <a:close/>
                  <a:moveTo>
                    <a:pt x="138" y="464"/>
                  </a:moveTo>
                  <a:cubicBezTo>
                    <a:pt x="138" y="396"/>
                    <a:pt x="138" y="396"/>
                    <a:pt x="138" y="396"/>
                  </a:cubicBezTo>
                  <a:cubicBezTo>
                    <a:pt x="223" y="396"/>
                    <a:pt x="223" y="396"/>
                    <a:pt x="223" y="396"/>
                  </a:cubicBezTo>
                  <a:cubicBezTo>
                    <a:pt x="223" y="464"/>
                    <a:pt x="223" y="464"/>
                    <a:pt x="223" y="464"/>
                  </a:cubicBezTo>
                  <a:lnTo>
                    <a:pt x="138" y="464"/>
                  </a:lnTo>
                  <a:close/>
                  <a:moveTo>
                    <a:pt x="223" y="215"/>
                  </a:moveTo>
                  <a:cubicBezTo>
                    <a:pt x="223" y="285"/>
                    <a:pt x="223" y="285"/>
                    <a:pt x="223" y="285"/>
                  </a:cubicBezTo>
                  <a:cubicBezTo>
                    <a:pt x="138" y="285"/>
                    <a:pt x="138" y="285"/>
                    <a:pt x="138" y="285"/>
                  </a:cubicBezTo>
                  <a:cubicBezTo>
                    <a:pt x="138" y="215"/>
                    <a:pt x="138" y="215"/>
                    <a:pt x="138" y="215"/>
                  </a:cubicBezTo>
                  <a:lnTo>
                    <a:pt x="223" y="215"/>
                  </a:lnTo>
                  <a:close/>
                  <a:moveTo>
                    <a:pt x="138" y="195"/>
                  </a:moveTo>
                  <a:cubicBezTo>
                    <a:pt x="138" y="124"/>
                    <a:pt x="138" y="124"/>
                    <a:pt x="138" y="124"/>
                  </a:cubicBezTo>
                  <a:cubicBezTo>
                    <a:pt x="223" y="124"/>
                    <a:pt x="223" y="124"/>
                    <a:pt x="223" y="124"/>
                  </a:cubicBezTo>
                  <a:cubicBezTo>
                    <a:pt x="223" y="195"/>
                    <a:pt x="223" y="195"/>
                    <a:pt x="223" y="195"/>
                  </a:cubicBezTo>
                  <a:lnTo>
                    <a:pt x="138" y="195"/>
                  </a:lnTo>
                  <a:close/>
                  <a:moveTo>
                    <a:pt x="223" y="305"/>
                  </a:moveTo>
                  <a:cubicBezTo>
                    <a:pt x="223" y="376"/>
                    <a:pt x="223" y="376"/>
                    <a:pt x="223" y="376"/>
                  </a:cubicBezTo>
                  <a:cubicBezTo>
                    <a:pt x="138" y="376"/>
                    <a:pt x="138" y="376"/>
                    <a:pt x="138" y="376"/>
                  </a:cubicBezTo>
                  <a:cubicBezTo>
                    <a:pt x="138" y="305"/>
                    <a:pt x="138" y="305"/>
                    <a:pt x="138" y="305"/>
                  </a:cubicBezTo>
                  <a:lnTo>
                    <a:pt x="223" y="305"/>
                  </a:lnTo>
                  <a:close/>
                  <a:moveTo>
                    <a:pt x="243" y="464"/>
                  </a:moveTo>
                  <a:cubicBezTo>
                    <a:pt x="243" y="396"/>
                    <a:pt x="243" y="396"/>
                    <a:pt x="243" y="396"/>
                  </a:cubicBezTo>
                  <a:cubicBezTo>
                    <a:pt x="327" y="396"/>
                    <a:pt x="327" y="396"/>
                    <a:pt x="327" y="396"/>
                  </a:cubicBezTo>
                  <a:cubicBezTo>
                    <a:pt x="327" y="464"/>
                    <a:pt x="327" y="464"/>
                    <a:pt x="327" y="464"/>
                  </a:cubicBezTo>
                  <a:lnTo>
                    <a:pt x="243" y="464"/>
                  </a:lnTo>
                  <a:close/>
                  <a:moveTo>
                    <a:pt x="327" y="215"/>
                  </a:moveTo>
                  <a:cubicBezTo>
                    <a:pt x="327" y="285"/>
                    <a:pt x="327" y="285"/>
                    <a:pt x="327" y="285"/>
                  </a:cubicBezTo>
                  <a:cubicBezTo>
                    <a:pt x="243" y="285"/>
                    <a:pt x="243" y="285"/>
                    <a:pt x="243" y="285"/>
                  </a:cubicBezTo>
                  <a:cubicBezTo>
                    <a:pt x="243" y="215"/>
                    <a:pt x="243" y="215"/>
                    <a:pt x="243" y="215"/>
                  </a:cubicBezTo>
                  <a:lnTo>
                    <a:pt x="327" y="215"/>
                  </a:lnTo>
                  <a:close/>
                  <a:moveTo>
                    <a:pt x="243" y="195"/>
                  </a:moveTo>
                  <a:cubicBezTo>
                    <a:pt x="243" y="124"/>
                    <a:pt x="243" y="124"/>
                    <a:pt x="243" y="124"/>
                  </a:cubicBezTo>
                  <a:cubicBezTo>
                    <a:pt x="327" y="124"/>
                    <a:pt x="327" y="124"/>
                    <a:pt x="327" y="124"/>
                  </a:cubicBezTo>
                  <a:cubicBezTo>
                    <a:pt x="327" y="195"/>
                    <a:pt x="327" y="195"/>
                    <a:pt x="327" y="195"/>
                  </a:cubicBezTo>
                  <a:lnTo>
                    <a:pt x="243" y="195"/>
                  </a:lnTo>
                  <a:close/>
                  <a:moveTo>
                    <a:pt x="327" y="305"/>
                  </a:moveTo>
                  <a:cubicBezTo>
                    <a:pt x="327" y="376"/>
                    <a:pt x="327" y="376"/>
                    <a:pt x="327" y="376"/>
                  </a:cubicBezTo>
                  <a:cubicBezTo>
                    <a:pt x="243" y="376"/>
                    <a:pt x="243" y="376"/>
                    <a:pt x="243" y="376"/>
                  </a:cubicBezTo>
                  <a:cubicBezTo>
                    <a:pt x="243" y="305"/>
                    <a:pt x="243" y="305"/>
                    <a:pt x="243" y="305"/>
                  </a:cubicBezTo>
                  <a:lnTo>
                    <a:pt x="327" y="305"/>
                  </a:lnTo>
                  <a:close/>
                  <a:moveTo>
                    <a:pt x="347" y="464"/>
                  </a:moveTo>
                  <a:cubicBezTo>
                    <a:pt x="347" y="396"/>
                    <a:pt x="347" y="396"/>
                    <a:pt x="347" y="396"/>
                  </a:cubicBezTo>
                  <a:cubicBezTo>
                    <a:pt x="432" y="396"/>
                    <a:pt x="432" y="396"/>
                    <a:pt x="432" y="396"/>
                  </a:cubicBezTo>
                  <a:cubicBezTo>
                    <a:pt x="432" y="464"/>
                    <a:pt x="432" y="464"/>
                    <a:pt x="432" y="464"/>
                  </a:cubicBezTo>
                  <a:lnTo>
                    <a:pt x="347" y="464"/>
                  </a:lnTo>
                  <a:close/>
                  <a:moveTo>
                    <a:pt x="432" y="215"/>
                  </a:moveTo>
                  <a:cubicBezTo>
                    <a:pt x="432" y="285"/>
                    <a:pt x="432" y="285"/>
                    <a:pt x="432" y="285"/>
                  </a:cubicBezTo>
                  <a:cubicBezTo>
                    <a:pt x="347" y="285"/>
                    <a:pt x="347" y="285"/>
                    <a:pt x="347" y="285"/>
                  </a:cubicBezTo>
                  <a:cubicBezTo>
                    <a:pt x="347" y="215"/>
                    <a:pt x="347" y="215"/>
                    <a:pt x="347" y="215"/>
                  </a:cubicBezTo>
                  <a:lnTo>
                    <a:pt x="432" y="215"/>
                  </a:lnTo>
                  <a:close/>
                  <a:moveTo>
                    <a:pt x="347" y="195"/>
                  </a:moveTo>
                  <a:cubicBezTo>
                    <a:pt x="347" y="124"/>
                    <a:pt x="347" y="124"/>
                    <a:pt x="347" y="124"/>
                  </a:cubicBezTo>
                  <a:cubicBezTo>
                    <a:pt x="432" y="124"/>
                    <a:pt x="432" y="124"/>
                    <a:pt x="432" y="124"/>
                  </a:cubicBezTo>
                  <a:cubicBezTo>
                    <a:pt x="432" y="195"/>
                    <a:pt x="432" y="195"/>
                    <a:pt x="432" y="195"/>
                  </a:cubicBezTo>
                  <a:lnTo>
                    <a:pt x="347" y="195"/>
                  </a:lnTo>
                  <a:close/>
                  <a:moveTo>
                    <a:pt x="432" y="305"/>
                  </a:moveTo>
                  <a:cubicBezTo>
                    <a:pt x="432" y="376"/>
                    <a:pt x="432" y="376"/>
                    <a:pt x="432" y="376"/>
                  </a:cubicBezTo>
                  <a:cubicBezTo>
                    <a:pt x="347" y="376"/>
                    <a:pt x="347" y="376"/>
                    <a:pt x="347" y="376"/>
                  </a:cubicBezTo>
                  <a:cubicBezTo>
                    <a:pt x="347" y="305"/>
                    <a:pt x="347" y="305"/>
                    <a:pt x="347" y="305"/>
                  </a:cubicBezTo>
                  <a:lnTo>
                    <a:pt x="432" y="305"/>
                  </a:lnTo>
                  <a:close/>
                  <a:moveTo>
                    <a:pt x="452" y="464"/>
                  </a:moveTo>
                  <a:cubicBezTo>
                    <a:pt x="452" y="396"/>
                    <a:pt x="452" y="396"/>
                    <a:pt x="452" y="396"/>
                  </a:cubicBezTo>
                  <a:cubicBezTo>
                    <a:pt x="535" y="396"/>
                    <a:pt x="535" y="396"/>
                    <a:pt x="535" y="396"/>
                  </a:cubicBezTo>
                  <a:cubicBezTo>
                    <a:pt x="535" y="464"/>
                    <a:pt x="535" y="464"/>
                    <a:pt x="535" y="464"/>
                  </a:cubicBezTo>
                  <a:lnTo>
                    <a:pt x="452" y="464"/>
                  </a:lnTo>
                  <a:close/>
                  <a:moveTo>
                    <a:pt x="452" y="376"/>
                  </a:moveTo>
                  <a:cubicBezTo>
                    <a:pt x="452" y="305"/>
                    <a:pt x="452" y="305"/>
                    <a:pt x="452" y="305"/>
                  </a:cubicBezTo>
                  <a:cubicBezTo>
                    <a:pt x="535" y="305"/>
                    <a:pt x="535" y="305"/>
                    <a:pt x="535" y="305"/>
                  </a:cubicBezTo>
                  <a:cubicBezTo>
                    <a:pt x="535" y="376"/>
                    <a:pt x="535" y="376"/>
                    <a:pt x="535" y="376"/>
                  </a:cubicBezTo>
                  <a:lnTo>
                    <a:pt x="452" y="376"/>
                  </a:lnTo>
                  <a:close/>
                  <a:moveTo>
                    <a:pt x="452" y="285"/>
                  </a:moveTo>
                  <a:cubicBezTo>
                    <a:pt x="452" y="215"/>
                    <a:pt x="452" y="215"/>
                    <a:pt x="452" y="215"/>
                  </a:cubicBezTo>
                  <a:cubicBezTo>
                    <a:pt x="535" y="215"/>
                    <a:pt x="535" y="215"/>
                    <a:pt x="535" y="215"/>
                  </a:cubicBezTo>
                  <a:cubicBezTo>
                    <a:pt x="535" y="285"/>
                    <a:pt x="535" y="285"/>
                    <a:pt x="535" y="285"/>
                  </a:cubicBezTo>
                  <a:lnTo>
                    <a:pt x="452" y="285"/>
                  </a:lnTo>
                  <a:close/>
                  <a:moveTo>
                    <a:pt x="452" y="195"/>
                  </a:moveTo>
                  <a:cubicBezTo>
                    <a:pt x="452" y="124"/>
                    <a:pt x="452" y="124"/>
                    <a:pt x="452" y="124"/>
                  </a:cubicBezTo>
                  <a:cubicBezTo>
                    <a:pt x="535" y="124"/>
                    <a:pt x="535" y="124"/>
                    <a:pt x="535" y="124"/>
                  </a:cubicBezTo>
                  <a:cubicBezTo>
                    <a:pt x="535" y="195"/>
                    <a:pt x="535" y="195"/>
                    <a:pt x="535" y="195"/>
                  </a:cubicBezTo>
                  <a:lnTo>
                    <a:pt x="452" y="195"/>
                  </a:lnTo>
                  <a:close/>
                  <a:moveTo>
                    <a:pt x="535" y="35"/>
                  </a:moveTo>
                  <a:cubicBezTo>
                    <a:pt x="535" y="104"/>
                    <a:pt x="535" y="104"/>
                    <a:pt x="535" y="104"/>
                  </a:cubicBezTo>
                  <a:cubicBezTo>
                    <a:pt x="452" y="104"/>
                    <a:pt x="452" y="104"/>
                    <a:pt x="452" y="104"/>
                  </a:cubicBezTo>
                  <a:cubicBezTo>
                    <a:pt x="452" y="35"/>
                    <a:pt x="452" y="35"/>
                    <a:pt x="452" y="35"/>
                  </a:cubicBezTo>
                  <a:lnTo>
                    <a:pt x="535" y="35"/>
                  </a:lnTo>
                  <a:close/>
                  <a:moveTo>
                    <a:pt x="432" y="35"/>
                  </a:moveTo>
                  <a:cubicBezTo>
                    <a:pt x="432" y="104"/>
                    <a:pt x="432" y="104"/>
                    <a:pt x="432" y="104"/>
                  </a:cubicBezTo>
                  <a:cubicBezTo>
                    <a:pt x="347" y="104"/>
                    <a:pt x="347" y="104"/>
                    <a:pt x="347" y="104"/>
                  </a:cubicBezTo>
                  <a:cubicBezTo>
                    <a:pt x="347" y="35"/>
                    <a:pt x="347" y="35"/>
                    <a:pt x="347" y="35"/>
                  </a:cubicBezTo>
                  <a:lnTo>
                    <a:pt x="432" y="35"/>
                  </a:lnTo>
                  <a:close/>
                  <a:moveTo>
                    <a:pt x="327" y="35"/>
                  </a:moveTo>
                  <a:cubicBezTo>
                    <a:pt x="327" y="104"/>
                    <a:pt x="327" y="104"/>
                    <a:pt x="327" y="104"/>
                  </a:cubicBezTo>
                  <a:cubicBezTo>
                    <a:pt x="243" y="104"/>
                    <a:pt x="243" y="104"/>
                    <a:pt x="243" y="104"/>
                  </a:cubicBezTo>
                  <a:cubicBezTo>
                    <a:pt x="243" y="35"/>
                    <a:pt x="243" y="35"/>
                    <a:pt x="243" y="35"/>
                  </a:cubicBezTo>
                  <a:lnTo>
                    <a:pt x="327" y="35"/>
                  </a:lnTo>
                  <a:close/>
                  <a:moveTo>
                    <a:pt x="223" y="35"/>
                  </a:moveTo>
                  <a:cubicBezTo>
                    <a:pt x="223" y="104"/>
                    <a:pt x="223" y="104"/>
                    <a:pt x="223" y="104"/>
                  </a:cubicBezTo>
                  <a:cubicBezTo>
                    <a:pt x="138" y="104"/>
                    <a:pt x="138" y="104"/>
                    <a:pt x="138" y="104"/>
                  </a:cubicBezTo>
                  <a:cubicBezTo>
                    <a:pt x="138" y="35"/>
                    <a:pt x="138" y="35"/>
                    <a:pt x="138" y="35"/>
                  </a:cubicBezTo>
                  <a:lnTo>
                    <a:pt x="223" y="35"/>
                  </a:lnTo>
                  <a:close/>
                  <a:moveTo>
                    <a:pt x="118" y="104"/>
                  </a:moveTo>
                  <a:cubicBezTo>
                    <a:pt x="35" y="104"/>
                    <a:pt x="35" y="104"/>
                    <a:pt x="35" y="104"/>
                  </a:cubicBezTo>
                  <a:cubicBezTo>
                    <a:pt x="35" y="35"/>
                    <a:pt x="35" y="35"/>
                    <a:pt x="35" y="35"/>
                  </a:cubicBezTo>
                  <a:cubicBezTo>
                    <a:pt x="118" y="35"/>
                    <a:pt x="118" y="35"/>
                    <a:pt x="118" y="35"/>
                  </a:cubicBezTo>
                  <a:lnTo>
                    <a:pt x="118" y="104"/>
                  </a:lnTo>
                  <a:close/>
                  <a:moveTo>
                    <a:pt x="118" y="124"/>
                  </a:moveTo>
                  <a:cubicBezTo>
                    <a:pt x="118" y="195"/>
                    <a:pt x="118" y="195"/>
                    <a:pt x="118" y="195"/>
                  </a:cubicBezTo>
                  <a:cubicBezTo>
                    <a:pt x="35" y="195"/>
                    <a:pt x="35" y="195"/>
                    <a:pt x="35" y="195"/>
                  </a:cubicBezTo>
                  <a:cubicBezTo>
                    <a:pt x="35" y="124"/>
                    <a:pt x="35" y="124"/>
                    <a:pt x="35" y="124"/>
                  </a:cubicBezTo>
                  <a:lnTo>
                    <a:pt x="118" y="124"/>
                  </a:lnTo>
                  <a:close/>
                  <a:moveTo>
                    <a:pt x="118" y="215"/>
                  </a:moveTo>
                  <a:cubicBezTo>
                    <a:pt x="118" y="285"/>
                    <a:pt x="118" y="285"/>
                    <a:pt x="118" y="285"/>
                  </a:cubicBezTo>
                  <a:cubicBezTo>
                    <a:pt x="35" y="285"/>
                    <a:pt x="35" y="285"/>
                    <a:pt x="35" y="285"/>
                  </a:cubicBezTo>
                  <a:cubicBezTo>
                    <a:pt x="35" y="215"/>
                    <a:pt x="35" y="215"/>
                    <a:pt x="35" y="215"/>
                  </a:cubicBezTo>
                  <a:lnTo>
                    <a:pt x="118" y="215"/>
                  </a:lnTo>
                  <a:close/>
                  <a:moveTo>
                    <a:pt x="118" y="305"/>
                  </a:moveTo>
                  <a:cubicBezTo>
                    <a:pt x="118" y="376"/>
                    <a:pt x="118" y="376"/>
                    <a:pt x="118" y="376"/>
                  </a:cubicBezTo>
                  <a:cubicBezTo>
                    <a:pt x="35" y="376"/>
                    <a:pt x="35" y="376"/>
                    <a:pt x="35" y="376"/>
                  </a:cubicBezTo>
                  <a:cubicBezTo>
                    <a:pt x="35" y="305"/>
                    <a:pt x="35" y="305"/>
                    <a:pt x="35" y="305"/>
                  </a:cubicBezTo>
                  <a:lnTo>
                    <a:pt x="118" y="305"/>
                  </a:lnTo>
                  <a:close/>
                  <a:moveTo>
                    <a:pt x="118" y="396"/>
                  </a:moveTo>
                  <a:cubicBezTo>
                    <a:pt x="118" y="464"/>
                    <a:pt x="118" y="464"/>
                    <a:pt x="118" y="464"/>
                  </a:cubicBezTo>
                  <a:cubicBezTo>
                    <a:pt x="35" y="464"/>
                    <a:pt x="35" y="464"/>
                    <a:pt x="35" y="464"/>
                  </a:cubicBezTo>
                  <a:cubicBezTo>
                    <a:pt x="35" y="396"/>
                    <a:pt x="35" y="396"/>
                    <a:pt x="35" y="396"/>
                  </a:cubicBezTo>
                  <a:lnTo>
                    <a:pt x="118" y="39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23" name="Group 22"/>
          <p:cNvGrpSpPr/>
          <p:nvPr/>
        </p:nvGrpSpPr>
        <p:grpSpPr>
          <a:xfrm>
            <a:off x="8440451" y="1746611"/>
            <a:ext cx="2488654" cy="3364778"/>
            <a:chOff x="5988943" y="1446214"/>
            <a:chExt cx="2488654" cy="3364778"/>
          </a:xfrm>
        </p:grpSpPr>
        <p:sp>
          <p:nvSpPr>
            <p:cNvPr id="9" name="Rectangle 8"/>
            <p:cNvSpPr/>
            <p:nvPr/>
          </p:nvSpPr>
          <p:spPr bwMode="auto">
            <a:xfrm>
              <a:off x="5988943" y="1446214"/>
              <a:ext cx="2488654" cy="3364778"/>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1645920" rIns="91436" bIns="45718" numCol="1" rtlCol="0" anchor="t" anchorCtr="0" compatLnSpc="1">
              <a:prstTxWarp prst="textNoShape">
                <a:avLst/>
              </a:prstTxWarp>
            </a:bodyPr>
            <a:lstStyle/>
            <a:p>
              <a:pPr defTabSz="914099" fontAlgn="base">
                <a:spcBef>
                  <a:spcPct val="0"/>
                </a:spcBef>
                <a:spcAft>
                  <a:spcPct val="0"/>
                </a:spcAft>
              </a:pPr>
              <a:r>
                <a:rPr lang="en-US" sz="3200" dirty="0">
                  <a:gradFill>
                    <a:gsLst>
                      <a:gs pos="0">
                        <a:srgbClr val="FFFFFF"/>
                      </a:gs>
                      <a:gs pos="100000">
                        <a:srgbClr val="FFFFFF"/>
                      </a:gs>
                    </a:gsLst>
                    <a:lin ang="5400000" scaled="0"/>
                  </a:gradFill>
                  <a:latin typeface="Segoe UI Light" pitchFamily="34" charset="0"/>
                </a:rPr>
                <a:t>Queues</a:t>
              </a:r>
            </a:p>
            <a:p>
              <a:pPr defTabSz="914099" fontAlgn="base">
                <a:spcBef>
                  <a:spcPct val="0"/>
                </a:spcBef>
                <a:spcAft>
                  <a:spcPct val="0"/>
                </a:spcAft>
              </a:pPr>
              <a:r>
                <a:rPr lang="en-US" sz="1800" dirty="0">
                  <a:gradFill>
                    <a:gsLst>
                      <a:gs pos="0">
                        <a:srgbClr val="FFFFFF"/>
                      </a:gs>
                      <a:gs pos="100000">
                        <a:srgbClr val="FFFFFF"/>
                      </a:gs>
                    </a:gsLst>
                    <a:lin ang="5400000" scaled="0"/>
                  </a:gradFill>
                  <a:latin typeface="+mj-lt"/>
                </a:rPr>
                <a:t>Reliable storage and delivery of messages for an application.</a:t>
              </a:r>
            </a:p>
          </p:txBody>
        </p:sp>
        <p:sp>
          <p:nvSpPr>
            <p:cNvPr id="10" name="Freeform 16"/>
            <p:cNvSpPr>
              <a:spLocks noEditPoints="1"/>
            </p:cNvSpPr>
            <p:nvPr/>
          </p:nvSpPr>
          <p:spPr bwMode="auto">
            <a:xfrm>
              <a:off x="6544309" y="1903414"/>
              <a:ext cx="1377923" cy="672083"/>
            </a:xfrm>
            <a:custGeom>
              <a:avLst/>
              <a:gdLst>
                <a:gd name="T0" fmla="*/ 558 w 570"/>
                <a:gd name="T1" fmla="*/ 0 h 278"/>
                <a:gd name="T2" fmla="*/ 12 w 570"/>
                <a:gd name="T3" fmla="*/ 0 h 278"/>
                <a:gd name="T4" fmla="*/ 0 w 570"/>
                <a:gd name="T5" fmla="*/ 12 h 278"/>
                <a:gd name="T6" fmla="*/ 0 w 570"/>
                <a:gd name="T7" fmla="*/ 266 h 278"/>
                <a:gd name="T8" fmla="*/ 12 w 570"/>
                <a:gd name="T9" fmla="*/ 278 h 278"/>
                <a:gd name="T10" fmla="*/ 558 w 570"/>
                <a:gd name="T11" fmla="*/ 278 h 278"/>
                <a:gd name="T12" fmla="*/ 570 w 570"/>
                <a:gd name="T13" fmla="*/ 266 h 278"/>
                <a:gd name="T14" fmla="*/ 570 w 570"/>
                <a:gd name="T15" fmla="*/ 12 h 278"/>
                <a:gd name="T16" fmla="*/ 558 w 570"/>
                <a:gd name="T17" fmla="*/ 0 h 278"/>
                <a:gd name="T18" fmla="*/ 119 w 570"/>
                <a:gd name="T19" fmla="*/ 243 h 278"/>
                <a:gd name="T20" fmla="*/ 36 w 570"/>
                <a:gd name="T21" fmla="*/ 243 h 278"/>
                <a:gd name="T22" fmla="*/ 36 w 570"/>
                <a:gd name="T23" fmla="*/ 36 h 278"/>
                <a:gd name="T24" fmla="*/ 119 w 570"/>
                <a:gd name="T25" fmla="*/ 36 h 278"/>
                <a:gd name="T26" fmla="*/ 119 w 570"/>
                <a:gd name="T27" fmla="*/ 243 h 278"/>
                <a:gd name="T28" fmla="*/ 223 w 570"/>
                <a:gd name="T29" fmla="*/ 243 h 278"/>
                <a:gd name="T30" fmla="*/ 139 w 570"/>
                <a:gd name="T31" fmla="*/ 243 h 278"/>
                <a:gd name="T32" fmla="*/ 139 w 570"/>
                <a:gd name="T33" fmla="*/ 36 h 278"/>
                <a:gd name="T34" fmla="*/ 223 w 570"/>
                <a:gd name="T35" fmla="*/ 36 h 278"/>
                <a:gd name="T36" fmla="*/ 223 w 570"/>
                <a:gd name="T37" fmla="*/ 243 h 278"/>
                <a:gd name="T38" fmla="*/ 328 w 570"/>
                <a:gd name="T39" fmla="*/ 243 h 278"/>
                <a:gd name="T40" fmla="*/ 243 w 570"/>
                <a:gd name="T41" fmla="*/ 243 h 278"/>
                <a:gd name="T42" fmla="*/ 243 w 570"/>
                <a:gd name="T43" fmla="*/ 36 h 278"/>
                <a:gd name="T44" fmla="*/ 328 w 570"/>
                <a:gd name="T45" fmla="*/ 36 h 278"/>
                <a:gd name="T46" fmla="*/ 328 w 570"/>
                <a:gd name="T47" fmla="*/ 243 h 278"/>
                <a:gd name="T48" fmla="*/ 433 w 570"/>
                <a:gd name="T49" fmla="*/ 243 h 278"/>
                <a:gd name="T50" fmla="*/ 348 w 570"/>
                <a:gd name="T51" fmla="*/ 243 h 278"/>
                <a:gd name="T52" fmla="*/ 348 w 570"/>
                <a:gd name="T53" fmla="*/ 36 h 278"/>
                <a:gd name="T54" fmla="*/ 433 w 570"/>
                <a:gd name="T55" fmla="*/ 36 h 278"/>
                <a:gd name="T56" fmla="*/ 433 w 570"/>
                <a:gd name="T57" fmla="*/ 243 h 278"/>
                <a:gd name="T58" fmla="*/ 536 w 570"/>
                <a:gd name="T59" fmla="*/ 243 h 278"/>
                <a:gd name="T60" fmla="*/ 453 w 570"/>
                <a:gd name="T61" fmla="*/ 243 h 278"/>
                <a:gd name="T62" fmla="*/ 453 w 570"/>
                <a:gd name="T63" fmla="*/ 36 h 278"/>
                <a:gd name="T64" fmla="*/ 536 w 570"/>
                <a:gd name="T65" fmla="*/ 36 h 278"/>
                <a:gd name="T66" fmla="*/ 536 w 570"/>
                <a:gd name="T67" fmla="*/ 243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0" h="278">
                  <a:moveTo>
                    <a:pt x="558" y="0"/>
                  </a:moveTo>
                  <a:cubicBezTo>
                    <a:pt x="12" y="0"/>
                    <a:pt x="12" y="0"/>
                    <a:pt x="12" y="0"/>
                  </a:cubicBezTo>
                  <a:cubicBezTo>
                    <a:pt x="6" y="0"/>
                    <a:pt x="0" y="6"/>
                    <a:pt x="0" y="12"/>
                  </a:cubicBezTo>
                  <a:cubicBezTo>
                    <a:pt x="0" y="266"/>
                    <a:pt x="0" y="266"/>
                    <a:pt x="0" y="266"/>
                  </a:cubicBezTo>
                  <a:cubicBezTo>
                    <a:pt x="0" y="272"/>
                    <a:pt x="6" y="278"/>
                    <a:pt x="12" y="278"/>
                  </a:cubicBezTo>
                  <a:cubicBezTo>
                    <a:pt x="558" y="278"/>
                    <a:pt x="558" y="278"/>
                    <a:pt x="558" y="278"/>
                  </a:cubicBezTo>
                  <a:cubicBezTo>
                    <a:pt x="565" y="278"/>
                    <a:pt x="570" y="272"/>
                    <a:pt x="570" y="266"/>
                  </a:cubicBezTo>
                  <a:cubicBezTo>
                    <a:pt x="570" y="12"/>
                    <a:pt x="570" y="12"/>
                    <a:pt x="570" y="12"/>
                  </a:cubicBezTo>
                  <a:cubicBezTo>
                    <a:pt x="570" y="6"/>
                    <a:pt x="565" y="0"/>
                    <a:pt x="558" y="0"/>
                  </a:cubicBezTo>
                  <a:close/>
                  <a:moveTo>
                    <a:pt x="119" y="243"/>
                  </a:moveTo>
                  <a:cubicBezTo>
                    <a:pt x="36" y="243"/>
                    <a:pt x="36" y="243"/>
                    <a:pt x="36" y="243"/>
                  </a:cubicBezTo>
                  <a:cubicBezTo>
                    <a:pt x="36" y="36"/>
                    <a:pt x="36" y="36"/>
                    <a:pt x="36" y="36"/>
                  </a:cubicBezTo>
                  <a:cubicBezTo>
                    <a:pt x="119" y="36"/>
                    <a:pt x="119" y="36"/>
                    <a:pt x="119" y="36"/>
                  </a:cubicBezTo>
                  <a:lnTo>
                    <a:pt x="119" y="243"/>
                  </a:lnTo>
                  <a:close/>
                  <a:moveTo>
                    <a:pt x="223" y="243"/>
                  </a:moveTo>
                  <a:cubicBezTo>
                    <a:pt x="139" y="243"/>
                    <a:pt x="139" y="243"/>
                    <a:pt x="139" y="243"/>
                  </a:cubicBezTo>
                  <a:cubicBezTo>
                    <a:pt x="139" y="36"/>
                    <a:pt x="139" y="36"/>
                    <a:pt x="139" y="36"/>
                  </a:cubicBezTo>
                  <a:cubicBezTo>
                    <a:pt x="223" y="36"/>
                    <a:pt x="223" y="36"/>
                    <a:pt x="223" y="36"/>
                  </a:cubicBezTo>
                  <a:lnTo>
                    <a:pt x="223" y="243"/>
                  </a:lnTo>
                  <a:close/>
                  <a:moveTo>
                    <a:pt x="328" y="243"/>
                  </a:moveTo>
                  <a:cubicBezTo>
                    <a:pt x="243" y="243"/>
                    <a:pt x="243" y="243"/>
                    <a:pt x="243" y="243"/>
                  </a:cubicBezTo>
                  <a:cubicBezTo>
                    <a:pt x="243" y="36"/>
                    <a:pt x="243" y="36"/>
                    <a:pt x="243" y="36"/>
                  </a:cubicBezTo>
                  <a:cubicBezTo>
                    <a:pt x="328" y="36"/>
                    <a:pt x="328" y="36"/>
                    <a:pt x="328" y="36"/>
                  </a:cubicBezTo>
                  <a:lnTo>
                    <a:pt x="328" y="243"/>
                  </a:lnTo>
                  <a:close/>
                  <a:moveTo>
                    <a:pt x="433" y="243"/>
                  </a:moveTo>
                  <a:cubicBezTo>
                    <a:pt x="348" y="243"/>
                    <a:pt x="348" y="243"/>
                    <a:pt x="348" y="243"/>
                  </a:cubicBezTo>
                  <a:cubicBezTo>
                    <a:pt x="348" y="36"/>
                    <a:pt x="348" y="36"/>
                    <a:pt x="348" y="36"/>
                  </a:cubicBezTo>
                  <a:cubicBezTo>
                    <a:pt x="433" y="36"/>
                    <a:pt x="433" y="36"/>
                    <a:pt x="433" y="36"/>
                  </a:cubicBezTo>
                  <a:lnTo>
                    <a:pt x="433" y="243"/>
                  </a:lnTo>
                  <a:close/>
                  <a:moveTo>
                    <a:pt x="536" y="243"/>
                  </a:moveTo>
                  <a:cubicBezTo>
                    <a:pt x="453" y="243"/>
                    <a:pt x="453" y="243"/>
                    <a:pt x="453" y="243"/>
                  </a:cubicBezTo>
                  <a:cubicBezTo>
                    <a:pt x="453" y="36"/>
                    <a:pt x="453" y="36"/>
                    <a:pt x="453" y="36"/>
                  </a:cubicBezTo>
                  <a:cubicBezTo>
                    <a:pt x="536" y="36"/>
                    <a:pt x="536" y="36"/>
                    <a:pt x="536" y="36"/>
                  </a:cubicBezTo>
                  <a:lnTo>
                    <a:pt x="536" y="24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24" name="Group 23"/>
          <p:cNvGrpSpPr/>
          <p:nvPr/>
        </p:nvGrpSpPr>
        <p:grpSpPr>
          <a:xfrm>
            <a:off x="519113" y="1746611"/>
            <a:ext cx="2488654" cy="3364778"/>
            <a:chOff x="3254028" y="1446214"/>
            <a:chExt cx="2488654" cy="3364778"/>
          </a:xfrm>
        </p:grpSpPr>
        <p:sp>
          <p:nvSpPr>
            <p:cNvPr id="12" name="Rectangle 11"/>
            <p:cNvSpPr/>
            <p:nvPr/>
          </p:nvSpPr>
          <p:spPr bwMode="auto">
            <a:xfrm>
              <a:off x="3254028" y="1446214"/>
              <a:ext cx="2488654" cy="3364778"/>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1645920" rIns="91436" bIns="45718" numCol="1" rtlCol="0" anchor="t" anchorCtr="0" compatLnSpc="1">
              <a:prstTxWarp prst="textNoShape">
                <a:avLst/>
              </a:prstTxWarp>
            </a:bodyPr>
            <a:lstStyle/>
            <a:p>
              <a:pPr defTabSz="914099" fontAlgn="base">
                <a:spcBef>
                  <a:spcPct val="0"/>
                </a:spcBef>
                <a:spcAft>
                  <a:spcPct val="0"/>
                </a:spcAft>
              </a:pPr>
              <a:r>
                <a:rPr lang="en-US" sz="3200" dirty="0" smtClean="0">
                  <a:gradFill>
                    <a:gsLst>
                      <a:gs pos="0">
                        <a:srgbClr val="FFFFFF"/>
                      </a:gs>
                      <a:gs pos="100000">
                        <a:srgbClr val="FFFFFF"/>
                      </a:gs>
                    </a:gsLst>
                    <a:lin ang="5400000" scaled="0"/>
                  </a:gradFill>
                  <a:latin typeface="Segoe UI Light" pitchFamily="34" charset="0"/>
                </a:rPr>
                <a:t>Blobs</a:t>
              </a:r>
              <a:endParaRPr lang="en-US" sz="2800" dirty="0" smtClean="0">
                <a:gradFill>
                  <a:gsLst>
                    <a:gs pos="0">
                      <a:srgbClr val="FFFFFF"/>
                    </a:gs>
                    <a:gs pos="100000">
                      <a:srgbClr val="FFFFFF"/>
                    </a:gs>
                  </a:gsLst>
                  <a:lin ang="5400000" scaled="0"/>
                </a:gradFill>
                <a:latin typeface="Segoe UI Light" pitchFamily="34" charset="0"/>
              </a:endParaRPr>
            </a:p>
            <a:p>
              <a:pPr defTabSz="914099" fontAlgn="base">
                <a:spcBef>
                  <a:spcPct val="0"/>
                </a:spcBef>
                <a:spcAft>
                  <a:spcPct val="0"/>
                </a:spcAft>
              </a:pPr>
              <a:r>
                <a:rPr lang="en-US" sz="1800" dirty="0">
                  <a:gradFill>
                    <a:gsLst>
                      <a:gs pos="0">
                        <a:srgbClr val="FFFFFF"/>
                      </a:gs>
                      <a:gs pos="100000">
                        <a:srgbClr val="FFFFFF"/>
                      </a:gs>
                    </a:gsLst>
                    <a:lin ang="5400000" scaled="0"/>
                  </a:gradFill>
                  <a:latin typeface="+mj-lt"/>
                </a:rPr>
                <a:t>Simple named files along with metadata for the </a:t>
              </a:r>
              <a:r>
                <a:rPr lang="en-US" sz="1800" dirty="0" smtClean="0">
                  <a:gradFill>
                    <a:gsLst>
                      <a:gs pos="0">
                        <a:srgbClr val="FFFFFF"/>
                      </a:gs>
                      <a:gs pos="100000">
                        <a:srgbClr val="FFFFFF"/>
                      </a:gs>
                    </a:gsLst>
                    <a:lin ang="5400000" scaled="0"/>
                  </a:gradFill>
                  <a:latin typeface="+mj-lt"/>
                </a:rPr>
                <a:t>file. </a:t>
              </a:r>
              <a:endParaRPr lang="en-US" sz="1800" dirty="0">
                <a:gradFill>
                  <a:gsLst>
                    <a:gs pos="0">
                      <a:srgbClr val="FFFFFF"/>
                    </a:gs>
                    <a:gs pos="100000">
                      <a:srgbClr val="FFFFFF"/>
                    </a:gs>
                  </a:gsLst>
                  <a:lin ang="5400000" scaled="0"/>
                </a:gradFill>
                <a:latin typeface="+mj-lt"/>
              </a:endParaRPr>
            </a:p>
          </p:txBody>
        </p:sp>
        <p:sp>
          <p:nvSpPr>
            <p:cNvPr id="13" name="Freeform 12"/>
            <p:cNvSpPr>
              <a:spLocks noEditPoints="1"/>
            </p:cNvSpPr>
            <p:nvPr/>
          </p:nvSpPr>
          <p:spPr bwMode="auto">
            <a:xfrm>
              <a:off x="3919373" y="1741651"/>
              <a:ext cx="1157964" cy="1020956"/>
            </a:xfrm>
            <a:custGeom>
              <a:avLst/>
              <a:gdLst>
                <a:gd name="T0" fmla="*/ 2220 w 3152"/>
                <a:gd name="T1" fmla="*/ 905 h 2780"/>
                <a:gd name="T2" fmla="*/ 2131 w 3152"/>
                <a:gd name="T3" fmla="*/ 764 h 2780"/>
                <a:gd name="T4" fmla="*/ 1420 w 3152"/>
                <a:gd name="T5" fmla="*/ 92 h 2780"/>
                <a:gd name="T6" fmla="*/ 1243 w 3152"/>
                <a:gd name="T7" fmla="*/ 2 h 2780"/>
                <a:gd name="T8" fmla="*/ 1243 w 3152"/>
                <a:gd name="T9" fmla="*/ 2 h 2780"/>
                <a:gd name="T10" fmla="*/ 1243 w 3152"/>
                <a:gd name="T11" fmla="*/ 2 h 2780"/>
                <a:gd name="T12" fmla="*/ 266 w 3152"/>
                <a:gd name="T13" fmla="*/ 2 h 2780"/>
                <a:gd name="T14" fmla="*/ 0 w 3152"/>
                <a:gd name="T15" fmla="*/ 226 h 2780"/>
                <a:gd name="T16" fmla="*/ 0 w 3152"/>
                <a:gd name="T17" fmla="*/ 2511 h 2780"/>
                <a:gd name="T18" fmla="*/ 266 w 3152"/>
                <a:gd name="T19" fmla="*/ 2780 h 2780"/>
                <a:gd name="T20" fmla="*/ 1953 w 3152"/>
                <a:gd name="T21" fmla="*/ 2780 h 2780"/>
                <a:gd name="T22" fmla="*/ 2220 w 3152"/>
                <a:gd name="T23" fmla="*/ 2511 h 2780"/>
                <a:gd name="T24" fmla="*/ 2220 w 3152"/>
                <a:gd name="T25" fmla="*/ 943 h 2780"/>
                <a:gd name="T26" fmla="*/ 2220 w 3152"/>
                <a:gd name="T27" fmla="*/ 905 h 2780"/>
                <a:gd name="T28" fmla="*/ 1243 w 3152"/>
                <a:gd name="T29" fmla="*/ 226 h 2780"/>
                <a:gd name="T30" fmla="*/ 1953 w 3152"/>
                <a:gd name="T31" fmla="*/ 943 h 2780"/>
                <a:gd name="T32" fmla="*/ 1243 w 3152"/>
                <a:gd name="T33" fmla="*/ 943 h 2780"/>
                <a:gd name="T34" fmla="*/ 1243 w 3152"/>
                <a:gd name="T35" fmla="*/ 226 h 2780"/>
                <a:gd name="T36" fmla="*/ 1243 w 3152"/>
                <a:gd name="T37" fmla="*/ 226 h 2780"/>
                <a:gd name="T38" fmla="*/ 1953 w 3152"/>
                <a:gd name="T39" fmla="*/ 2511 h 2780"/>
                <a:gd name="T40" fmla="*/ 266 w 3152"/>
                <a:gd name="T41" fmla="*/ 2511 h 2780"/>
                <a:gd name="T42" fmla="*/ 266 w 3152"/>
                <a:gd name="T43" fmla="*/ 226 h 2780"/>
                <a:gd name="T44" fmla="*/ 1021 w 3152"/>
                <a:gd name="T45" fmla="*/ 226 h 2780"/>
                <a:gd name="T46" fmla="*/ 1021 w 3152"/>
                <a:gd name="T47" fmla="*/ 943 h 2780"/>
                <a:gd name="T48" fmla="*/ 1243 w 3152"/>
                <a:gd name="T49" fmla="*/ 1212 h 2780"/>
                <a:gd name="T50" fmla="*/ 1953 w 3152"/>
                <a:gd name="T51" fmla="*/ 1212 h 2780"/>
                <a:gd name="T52" fmla="*/ 1953 w 3152"/>
                <a:gd name="T53" fmla="*/ 2511 h 2780"/>
                <a:gd name="T54" fmla="*/ 1953 w 3152"/>
                <a:gd name="T55" fmla="*/ 2511 h 2780"/>
                <a:gd name="T56" fmla="*/ 2575 w 3152"/>
                <a:gd name="T57" fmla="*/ 630 h 2780"/>
                <a:gd name="T58" fmla="*/ 2664 w 3152"/>
                <a:gd name="T59" fmla="*/ 854 h 2780"/>
                <a:gd name="T60" fmla="*/ 2664 w 3152"/>
                <a:gd name="T61" fmla="*/ 2511 h 2780"/>
                <a:gd name="T62" fmla="*/ 2442 w 3152"/>
                <a:gd name="T63" fmla="*/ 2780 h 2780"/>
                <a:gd name="T64" fmla="*/ 2353 w 3152"/>
                <a:gd name="T65" fmla="*/ 2780 h 2780"/>
                <a:gd name="T66" fmla="*/ 2442 w 3152"/>
                <a:gd name="T67" fmla="*/ 2556 h 2780"/>
                <a:gd name="T68" fmla="*/ 2442 w 3152"/>
                <a:gd name="T69" fmla="*/ 943 h 2780"/>
                <a:gd name="T70" fmla="*/ 2353 w 3152"/>
                <a:gd name="T71" fmla="*/ 674 h 2780"/>
                <a:gd name="T72" fmla="*/ 1642 w 3152"/>
                <a:gd name="T73" fmla="*/ 2 h 2780"/>
                <a:gd name="T74" fmla="*/ 1642 w 3152"/>
                <a:gd name="T75" fmla="*/ 2 h 2780"/>
                <a:gd name="T76" fmla="*/ 1731 w 3152"/>
                <a:gd name="T77" fmla="*/ 2 h 2780"/>
                <a:gd name="T78" fmla="*/ 1776 w 3152"/>
                <a:gd name="T79" fmla="*/ 2 h 2780"/>
                <a:gd name="T80" fmla="*/ 2086 w 3152"/>
                <a:gd name="T81" fmla="*/ 137 h 2780"/>
                <a:gd name="T82" fmla="*/ 2575 w 3152"/>
                <a:gd name="T83" fmla="*/ 630 h 2780"/>
                <a:gd name="T84" fmla="*/ 3063 w 3152"/>
                <a:gd name="T85" fmla="*/ 585 h 2780"/>
                <a:gd name="T86" fmla="*/ 3152 w 3152"/>
                <a:gd name="T87" fmla="*/ 764 h 2780"/>
                <a:gd name="T88" fmla="*/ 3152 w 3152"/>
                <a:gd name="T89" fmla="*/ 2511 h 2780"/>
                <a:gd name="T90" fmla="*/ 2886 w 3152"/>
                <a:gd name="T91" fmla="*/ 2780 h 2780"/>
                <a:gd name="T92" fmla="*/ 2841 w 3152"/>
                <a:gd name="T93" fmla="*/ 2780 h 2780"/>
                <a:gd name="T94" fmla="*/ 2886 w 3152"/>
                <a:gd name="T95" fmla="*/ 2556 h 2780"/>
                <a:gd name="T96" fmla="*/ 2886 w 3152"/>
                <a:gd name="T97" fmla="*/ 809 h 2780"/>
                <a:gd name="T98" fmla="*/ 2841 w 3152"/>
                <a:gd name="T99" fmla="*/ 630 h 2780"/>
                <a:gd name="T100" fmla="*/ 2220 w 3152"/>
                <a:gd name="T101" fmla="*/ 2 h 2780"/>
                <a:gd name="T102" fmla="*/ 2220 w 3152"/>
                <a:gd name="T103" fmla="*/ 2 h 2780"/>
                <a:gd name="T104" fmla="*/ 2264 w 3152"/>
                <a:gd name="T105" fmla="*/ 2 h 2780"/>
                <a:gd name="T106" fmla="*/ 2308 w 3152"/>
                <a:gd name="T107" fmla="*/ 2 h 2780"/>
                <a:gd name="T108" fmla="*/ 2619 w 3152"/>
                <a:gd name="T109" fmla="*/ 137 h 2780"/>
                <a:gd name="T110" fmla="*/ 3063 w 3152"/>
                <a:gd name="T111" fmla="*/ 585 h 27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152" h="2780">
                  <a:moveTo>
                    <a:pt x="2220" y="905"/>
                  </a:moveTo>
                  <a:cubicBezTo>
                    <a:pt x="2220" y="860"/>
                    <a:pt x="2204" y="833"/>
                    <a:pt x="2131" y="764"/>
                  </a:cubicBezTo>
                  <a:cubicBezTo>
                    <a:pt x="1419" y="93"/>
                    <a:pt x="1420" y="92"/>
                    <a:pt x="1420" y="92"/>
                  </a:cubicBezTo>
                  <a:cubicBezTo>
                    <a:pt x="1358" y="23"/>
                    <a:pt x="1304" y="2"/>
                    <a:pt x="1243" y="2"/>
                  </a:cubicBezTo>
                  <a:cubicBezTo>
                    <a:pt x="1243" y="2"/>
                    <a:pt x="1243" y="2"/>
                    <a:pt x="1243" y="2"/>
                  </a:cubicBezTo>
                  <a:cubicBezTo>
                    <a:pt x="1243" y="2"/>
                    <a:pt x="1243" y="2"/>
                    <a:pt x="1243" y="2"/>
                  </a:cubicBezTo>
                  <a:cubicBezTo>
                    <a:pt x="266" y="2"/>
                    <a:pt x="266" y="2"/>
                    <a:pt x="266" y="2"/>
                  </a:cubicBezTo>
                  <a:cubicBezTo>
                    <a:pt x="133" y="2"/>
                    <a:pt x="0" y="92"/>
                    <a:pt x="0" y="226"/>
                  </a:cubicBezTo>
                  <a:cubicBezTo>
                    <a:pt x="0" y="2511"/>
                    <a:pt x="0" y="2511"/>
                    <a:pt x="0" y="2511"/>
                  </a:cubicBezTo>
                  <a:cubicBezTo>
                    <a:pt x="0" y="2646"/>
                    <a:pt x="133" y="2780"/>
                    <a:pt x="266" y="2780"/>
                  </a:cubicBezTo>
                  <a:cubicBezTo>
                    <a:pt x="1953" y="2780"/>
                    <a:pt x="1953" y="2780"/>
                    <a:pt x="1953" y="2780"/>
                  </a:cubicBezTo>
                  <a:cubicBezTo>
                    <a:pt x="2086" y="2780"/>
                    <a:pt x="2220" y="2646"/>
                    <a:pt x="2220" y="2511"/>
                  </a:cubicBezTo>
                  <a:cubicBezTo>
                    <a:pt x="2220" y="943"/>
                    <a:pt x="2220" y="943"/>
                    <a:pt x="2220" y="943"/>
                  </a:cubicBezTo>
                  <a:lnTo>
                    <a:pt x="2220" y="905"/>
                  </a:lnTo>
                  <a:close/>
                  <a:moveTo>
                    <a:pt x="1243" y="226"/>
                  </a:moveTo>
                  <a:cubicBezTo>
                    <a:pt x="1953" y="943"/>
                    <a:pt x="1953" y="943"/>
                    <a:pt x="1953" y="943"/>
                  </a:cubicBezTo>
                  <a:cubicBezTo>
                    <a:pt x="1243" y="943"/>
                    <a:pt x="1243" y="943"/>
                    <a:pt x="1243" y="943"/>
                  </a:cubicBezTo>
                  <a:cubicBezTo>
                    <a:pt x="1243" y="226"/>
                    <a:pt x="1243" y="226"/>
                    <a:pt x="1243" y="226"/>
                  </a:cubicBezTo>
                  <a:cubicBezTo>
                    <a:pt x="1243" y="226"/>
                    <a:pt x="1243" y="226"/>
                    <a:pt x="1243" y="226"/>
                  </a:cubicBezTo>
                  <a:close/>
                  <a:moveTo>
                    <a:pt x="1953" y="2511"/>
                  </a:moveTo>
                  <a:cubicBezTo>
                    <a:pt x="266" y="2511"/>
                    <a:pt x="266" y="2511"/>
                    <a:pt x="266" y="2511"/>
                  </a:cubicBezTo>
                  <a:cubicBezTo>
                    <a:pt x="266" y="226"/>
                    <a:pt x="266" y="226"/>
                    <a:pt x="266" y="226"/>
                  </a:cubicBezTo>
                  <a:cubicBezTo>
                    <a:pt x="1021" y="226"/>
                    <a:pt x="1021" y="226"/>
                    <a:pt x="1021" y="226"/>
                  </a:cubicBezTo>
                  <a:cubicBezTo>
                    <a:pt x="1021" y="943"/>
                    <a:pt x="1021" y="943"/>
                    <a:pt x="1021" y="943"/>
                  </a:cubicBezTo>
                  <a:cubicBezTo>
                    <a:pt x="1021" y="1078"/>
                    <a:pt x="1110" y="1212"/>
                    <a:pt x="1243" y="1212"/>
                  </a:cubicBezTo>
                  <a:cubicBezTo>
                    <a:pt x="1953" y="1212"/>
                    <a:pt x="1953" y="1212"/>
                    <a:pt x="1953" y="1212"/>
                  </a:cubicBezTo>
                  <a:cubicBezTo>
                    <a:pt x="1953" y="2511"/>
                    <a:pt x="1953" y="2511"/>
                    <a:pt x="1953" y="2511"/>
                  </a:cubicBezTo>
                  <a:cubicBezTo>
                    <a:pt x="1953" y="2511"/>
                    <a:pt x="1953" y="2511"/>
                    <a:pt x="1953" y="2511"/>
                  </a:cubicBezTo>
                  <a:close/>
                  <a:moveTo>
                    <a:pt x="2575" y="630"/>
                  </a:moveTo>
                  <a:cubicBezTo>
                    <a:pt x="2619" y="674"/>
                    <a:pt x="2664" y="764"/>
                    <a:pt x="2664" y="854"/>
                  </a:cubicBezTo>
                  <a:cubicBezTo>
                    <a:pt x="2664" y="2511"/>
                    <a:pt x="2664" y="2511"/>
                    <a:pt x="2664" y="2511"/>
                  </a:cubicBezTo>
                  <a:cubicBezTo>
                    <a:pt x="2664" y="2646"/>
                    <a:pt x="2575" y="2780"/>
                    <a:pt x="2442" y="2780"/>
                  </a:cubicBezTo>
                  <a:cubicBezTo>
                    <a:pt x="2353" y="2780"/>
                    <a:pt x="2353" y="2780"/>
                    <a:pt x="2353" y="2780"/>
                  </a:cubicBezTo>
                  <a:cubicBezTo>
                    <a:pt x="2397" y="2691"/>
                    <a:pt x="2442" y="2646"/>
                    <a:pt x="2442" y="2556"/>
                  </a:cubicBezTo>
                  <a:cubicBezTo>
                    <a:pt x="2442" y="943"/>
                    <a:pt x="2442" y="943"/>
                    <a:pt x="2442" y="943"/>
                  </a:cubicBezTo>
                  <a:cubicBezTo>
                    <a:pt x="2442" y="854"/>
                    <a:pt x="2452" y="769"/>
                    <a:pt x="2353" y="674"/>
                  </a:cubicBezTo>
                  <a:cubicBezTo>
                    <a:pt x="1645" y="0"/>
                    <a:pt x="1642" y="2"/>
                    <a:pt x="1642" y="2"/>
                  </a:cubicBezTo>
                  <a:cubicBezTo>
                    <a:pt x="1642" y="2"/>
                    <a:pt x="1642" y="2"/>
                    <a:pt x="1642" y="2"/>
                  </a:cubicBezTo>
                  <a:cubicBezTo>
                    <a:pt x="1731" y="2"/>
                    <a:pt x="1731" y="2"/>
                    <a:pt x="1731" y="2"/>
                  </a:cubicBezTo>
                  <a:cubicBezTo>
                    <a:pt x="1776" y="2"/>
                    <a:pt x="1776" y="2"/>
                    <a:pt x="1776" y="2"/>
                  </a:cubicBezTo>
                  <a:cubicBezTo>
                    <a:pt x="1820" y="2"/>
                    <a:pt x="1953" y="2"/>
                    <a:pt x="2086" y="137"/>
                  </a:cubicBezTo>
                  <a:cubicBezTo>
                    <a:pt x="2575" y="630"/>
                    <a:pt x="2575" y="630"/>
                    <a:pt x="2575" y="630"/>
                  </a:cubicBezTo>
                  <a:moveTo>
                    <a:pt x="3063" y="585"/>
                  </a:moveTo>
                  <a:cubicBezTo>
                    <a:pt x="3108" y="630"/>
                    <a:pt x="3152" y="719"/>
                    <a:pt x="3152" y="764"/>
                  </a:cubicBezTo>
                  <a:cubicBezTo>
                    <a:pt x="3152" y="2511"/>
                    <a:pt x="3152" y="2511"/>
                    <a:pt x="3152" y="2511"/>
                  </a:cubicBezTo>
                  <a:cubicBezTo>
                    <a:pt x="3152" y="2646"/>
                    <a:pt x="3019" y="2780"/>
                    <a:pt x="2886" y="2780"/>
                  </a:cubicBezTo>
                  <a:cubicBezTo>
                    <a:pt x="2841" y="2780"/>
                    <a:pt x="2841" y="2780"/>
                    <a:pt x="2841" y="2780"/>
                  </a:cubicBezTo>
                  <a:cubicBezTo>
                    <a:pt x="2886" y="2691"/>
                    <a:pt x="2886" y="2646"/>
                    <a:pt x="2886" y="2556"/>
                  </a:cubicBezTo>
                  <a:cubicBezTo>
                    <a:pt x="2886" y="809"/>
                    <a:pt x="2886" y="809"/>
                    <a:pt x="2886" y="809"/>
                  </a:cubicBezTo>
                  <a:cubicBezTo>
                    <a:pt x="2886" y="764"/>
                    <a:pt x="2886" y="674"/>
                    <a:pt x="2841" y="630"/>
                  </a:cubicBezTo>
                  <a:cubicBezTo>
                    <a:pt x="2220" y="2"/>
                    <a:pt x="2220" y="2"/>
                    <a:pt x="2220" y="2"/>
                  </a:cubicBezTo>
                  <a:cubicBezTo>
                    <a:pt x="2220" y="2"/>
                    <a:pt x="2220" y="2"/>
                    <a:pt x="2220" y="2"/>
                  </a:cubicBezTo>
                  <a:cubicBezTo>
                    <a:pt x="2264" y="2"/>
                    <a:pt x="2264" y="2"/>
                    <a:pt x="2264" y="2"/>
                  </a:cubicBezTo>
                  <a:cubicBezTo>
                    <a:pt x="2308" y="2"/>
                    <a:pt x="2308" y="2"/>
                    <a:pt x="2308" y="2"/>
                  </a:cubicBezTo>
                  <a:cubicBezTo>
                    <a:pt x="2397" y="2"/>
                    <a:pt x="2486" y="2"/>
                    <a:pt x="2619" y="137"/>
                  </a:cubicBezTo>
                  <a:cubicBezTo>
                    <a:pt x="3063" y="585"/>
                    <a:pt x="3063" y="585"/>
                    <a:pt x="3063" y="585"/>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27" name="Group 26"/>
          <p:cNvGrpSpPr/>
          <p:nvPr/>
        </p:nvGrpSpPr>
        <p:grpSpPr>
          <a:xfrm>
            <a:off x="3159559" y="1746611"/>
            <a:ext cx="2488654" cy="3364778"/>
            <a:chOff x="3159559" y="1746611"/>
            <a:chExt cx="2488654" cy="3364778"/>
          </a:xfrm>
        </p:grpSpPr>
        <p:sp>
          <p:nvSpPr>
            <p:cNvPr id="15" name="Rectangle 14"/>
            <p:cNvSpPr/>
            <p:nvPr/>
          </p:nvSpPr>
          <p:spPr bwMode="auto">
            <a:xfrm>
              <a:off x="3159559" y="1746611"/>
              <a:ext cx="2488654" cy="3364778"/>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1645920" rIns="91436" bIns="45718" numCol="1" rtlCol="0" anchor="t" anchorCtr="0" compatLnSpc="1">
              <a:prstTxWarp prst="textNoShape">
                <a:avLst/>
              </a:prstTxWarp>
            </a:bodyPr>
            <a:lstStyle/>
            <a:p>
              <a:pPr defTabSz="914099" fontAlgn="base">
                <a:spcBef>
                  <a:spcPct val="0"/>
                </a:spcBef>
                <a:spcAft>
                  <a:spcPct val="0"/>
                </a:spcAft>
              </a:pPr>
              <a:r>
                <a:rPr lang="en-US" sz="3200" dirty="0">
                  <a:gradFill>
                    <a:gsLst>
                      <a:gs pos="0">
                        <a:srgbClr val="FFFFFF"/>
                      </a:gs>
                      <a:gs pos="100000">
                        <a:srgbClr val="FFFFFF"/>
                      </a:gs>
                    </a:gsLst>
                    <a:lin ang="5400000" scaled="0"/>
                  </a:gradFill>
                  <a:latin typeface="Segoe UI Light" pitchFamily="34" charset="0"/>
                </a:rPr>
                <a:t>Drives</a:t>
              </a:r>
            </a:p>
            <a:p>
              <a:pPr defTabSz="914099" fontAlgn="base">
                <a:spcBef>
                  <a:spcPct val="0"/>
                </a:spcBef>
                <a:spcAft>
                  <a:spcPct val="0"/>
                </a:spcAft>
              </a:pPr>
              <a:r>
                <a:rPr lang="en-US" sz="1800" dirty="0">
                  <a:gradFill>
                    <a:gsLst>
                      <a:gs pos="0">
                        <a:srgbClr val="FFFFFF"/>
                      </a:gs>
                      <a:gs pos="100000">
                        <a:srgbClr val="FFFFFF"/>
                      </a:gs>
                    </a:gsLst>
                    <a:lin ang="5400000" scaled="0"/>
                  </a:gradFill>
                  <a:latin typeface="+mj-lt"/>
                </a:rPr>
                <a:t>Durable NTFS volumes for Windows Azure applications to use. Based on Blobs.</a:t>
              </a:r>
            </a:p>
          </p:txBody>
        </p:sp>
        <p:sp>
          <p:nvSpPr>
            <p:cNvPr id="26" name="Freeform 79"/>
            <p:cNvSpPr>
              <a:spLocks noEditPoints="1"/>
            </p:cNvSpPr>
            <p:nvPr/>
          </p:nvSpPr>
          <p:spPr bwMode="black">
            <a:xfrm>
              <a:off x="3936420" y="1898650"/>
              <a:ext cx="934932" cy="1263911"/>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p>
          </p:txBody>
        </p:sp>
      </p:grpSp>
    </p:spTree>
    <p:extLst>
      <p:ext uri="{BB962C8B-B14F-4D97-AF65-F5344CB8AC3E}">
        <p14:creationId xmlns:p14="http://schemas.microsoft.com/office/powerpoint/2010/main" val="2096224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par>
                                <p:cTn id="8" presetID="10" presetClass="entr" presetSubtype="0" fill="hold" nodeType="withEffect">
                                  <p:stCondLst>
                                    <p:cond delay="100"/>
                                  </p:stCondLst>
                                  <p:childTnLst>
                                    <p:set>
                                      <p:cBhvr>
                                        <p:cTn id="9" dur="1" fill="hold">
                                          <p:stCondLst>
                                            <p:cond delay="0"/>
                                          </p:stCondLst>
                                        </p:cTn>
                                        <p:tgtEl>
                                          <p:spTgt spid="27"/>
                                        </p:tgtEl>
                                        <p:attrNameLst>
                                          <p:attrName>style.visibility</p:attrName>
                                        </p:attrNameLst>
                                      </p:cBhvr>
                                      <p:to>
                                        <p:strVal val="visible"/>
                                      </p:to>
                                    </p:set>
                                    <p:animEffect transition="in" filter="fade">
                                      <p:cBhvr>
                                        <p:cTn id="10" dur="500"/>
                                        <p:tgtEl>
                                          <p:spTgt spid="27"/>
                                        </p:tgtEl>
                                      </p:cBhvr>
                                    </p:animEffect>
                                  </p:childTnLst>
                                </p:cTn>
                              </p:par>
                              <p:par>
                                <p:cTn id="11" presetID="10" presetClass="entr" presetSubtype="0" fill="hold" nodeType="withEffect">
                                  <p:stCondLst>
                                    <p:cond delay="200"/>
                                  </p:stCondLst>
                                  <p:childTnLst>
                                    <p:set>
                                      <p:cBhvr>
                                        <p:cTn id="12" dur="1" fill="hold">
                                          <p:stCondLst>
                                            <p:cond delay="0"/>
                                          </p:stCondLst>
                                        </p:cTn>
                                        <p:tgtEl>
                                          <p:spTgt spid="25"/>
                                        </p:tgtEl>
                                        <p:attrNameLst>
                                          <p:attrName>style.visibility</p:attrName>
                                        </p:attrNameLst>
                                      </p:cBhvr>
                                      <p:to>
                                        <p:strVal val="visible"/>
                                      </p:to>
                                    </p:set>
                                    <p:animEffect transition="in" filter="fade">
                                      <p:cBhvr>
                                        <p:cTn id="13" dur="500"/>
                                        <p:tgtEl>
                                          <p:spTgt spid="25"/>
                                        </p:tgtEl>
                                      </p:cBhvr>
                                    </p:animEffect>
                                  </p:childTnLst>
                                </p:cTn>
                              </p:par>
                              <p:par>
                                <p:cTn id="14" presetID="10" presetClass="entr" presetSubtype="0" fill="hold" nodeType="withEffect">
                                  <p:stCondLst>
                                    <p:cond delay="300"/>
                                  </p:stCondLst>
                                  <p:childTnLst>
                                    <p:set>
                                      <p:cBhvr>
                                        <p:cTn id="15" dur="1" fill="hold">
                                          <p:stCondLst>
                                            <p:cond delay="0"/>
                                          </p:stCondLst>
                                        </p:cTn>
                                        <p:tgtEl>
                                          <p:spTgt spid="23"/>
                                        </p:tgtEl>
                                        <p:attrNameLst>
                                          <p:attrName>style.visibility</p:attrName>
                                        </p:attrNameLst>
                                      </p:cBhvr>
                                      <p:to>
                                        <p:strVal val="visible"/>
                                      </p:to>
                                    </p:set>
                                    <p:animEffect transition="in" filter="fade">
                                      <p:cBhvr>
                                        <p:cTn id="16"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smtClean="0"/>
              <a:t>Blob Storage</a:t>
            </a:r>
            <a:endParaRPr lang="en-US" dirty="0"/>
          </a:p>
        </p:txBody>
      </p:sp>
    </p:spTree>
    <p:extLst>
      <p:ext uri="{BB962C8B-B14F-4D97-AF65-F5344CB8AC3E}">
        <p14:creationId xmlns:p14="http://schemas.microsoft.com/office/powerpoint/2010/main" val="22890079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Blob Storage Concepts</a:t>
            </a:r>
            <a:endParaRPr lang="en-US" dirty="0"/>
          </a:p>
        </p:txBody>
      </p:sp>
      <p:sp>
        <p:nvSpPr>
          <p:cNvPr id="66" name="Rounded Rectangle 65"/>
          <p:cNvSpPr/>
          <p:nvPr/>
        </p:nvSpPr>
        <p:spPr>
          <a:xfrm>
            <a:off x="5597591" y="1803399"/>
            <a:ext cx="2200710" cy="429768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tIns="274320"/>
          <a:lstStyle/>
          <a:p>
            <a:pPr defTabSz="1555685">
              <a:lnSpc>
                <a:spcPct val="90000"/>
              </a:lnSpc>
              <a:spcBef>
                <a:spcPct val="0"/>
              </a:spcBef>
              <a:spcAft>
                <a:spcPct val="35000"/>
              </a:spcAft>
            </a:pPr>
            <a:r>
              <a:rPr lang="en-US" sz="2800" dirty="0">
                <a:solidFill>
                  <a:srgbClr val="595959">
                    <a:alpha val="98824"/>
                  </a:srgbClr>
                </a:solidFill>
                <a:latin typeface="Segoe UI Light" pitchFamily="34" charset="0"/>
              </a:rPr>
              <a:t>Blob</a:t>
            </a:r>
          </a:p>
        </p:txBody>
      </p:sp>
      <p:sp>
        <p:nvSpPr>
          <p:cNvPr id="69" name="Rounded Rectangle 68"/>
          <p:cNvSpPr/>
          <p:nvPr/>
        </p:nvSpPr>
        <p:spPr>
          <a:xfrm>
            <a:off x="3024286" y="1803400"/>
            <a:ext cx="2444678" cy="429768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tIns="274320"/>
          <a:lstStyle/>
          <a:p>
            <a:pPr defTabSz="1555685">
              <a:lnSpc>
                <a:spcPct val="90000"/>
              </a:lnSpc>
              <a:spcBef>
                <a:spcPct val="0"/>
              </a:spcBef>
              <a:spcAft>
                <a:spcPct val="35000"/>
              </a:spcAft>
            </a:pPr>
            <a:r>
              <a:rPr lang="en-US" sz="2800" dirty="0">
                <a:solidFill>
                  <a:srgbClr val="595959">
                    <a:alpha val="98824"/>
                  </a:srgbClr>
                </a:solidFill>
                <a:latin typeface="Segoe UI Light" pitchFamily="34" charset="0"/>
              </a:rPr>
              <a:t>Container</a:t>
            </a:r>
          </a:p>
        </p:txBody>
      </p:sp>
      <p:sp>
        <p:nvSpPr>
          <p:cNvPr id="72" name="Rounded Rectangle 71"/>
          <p:cNvSpPr/>
          <p:nvPr/>
        </p:nvSpPr>
        <p:spPr>
          <a:xfrm>
            <a:off x="519113" y="1803400"/>
            <a:ext cx="2361146" cy="429768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tIns="274320"/>
          <a:lstStyle/>
          <a:p>
            <a:pPr lvl="0" defTabSz="1555685">
              <a:lnSpc>
                <a:spcPct val="90000"/>
              </a:lnSpc>
              <a:spcBef>
                <a:spcPct val="0"/>
              </a:spcBef>
              <a:spcAft>
                <a:spcPct val="35000"/>
              </a:spcAft>
            </a:pPr>
            <a:r>
              <a:rPr lang="en-US" sz="2800" dirty="0" smtClean="0">
                <a:solidFill>
                  <a:srgbClr val="595959">
                    <a:alpha val="98824"/>
                  </a:srgbClr>
                </a:solidFill>
                <a:latin typeface="Segoe UI Light" pitchFamily="34" charset="0"/>
              </a:rPr>
              <a:t>Account</a:t>
            </a:r>
            <a:endParaRPr lang="en-US" sz="3100" dirty="0">
              <a:solidFill>
                <a:srgbClr val="595959">
                  <a:alpha val="98824"/>
                </a:srgbClr>
              </a:solidFill>
              <a:latin typeface="Segoe UI Light" pitchFamily="34" charset="0"/>
            </a:endParaRPr>
          </a:p>
        </p:txBody>
      </p:sp>
      <p:sp>
        <p:nvSpPr>
          <p:cNvPr id="100" name="Rectangle 99"/>
          <p:cNvSpPr/>
          <p:nvPr/>
        </p:nvSpPr>
        <p:spPr bwMode="auto">
          <a:xfrm>
            <a:off x="519113" y="1136378"/>
            <a:ext cx="9791004" cy="457200"/>
          </a:xfrm>
          <a:prstGeom prst="rect">
            <a:avLst/>
          </a:prstGeom>
          <a:solidFill>
            <a:schemeClr val="accent2"/>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1432" tIns="45716" rIns="91432" bIns="45716" numCol="1" rtlCol="0" anchor="ctr" anchorCtr="0" compatLnSpc="1">
            <a:prstTxWarp prst="textNoShape">
              <a:avLst/>
            </a:prstTxWarp>
          </a:bodyPr>
          <a:lstStyle/>
          <a:p>
            <a:pPr algn="ctr" defTabSz="914061" fontAlgn="base">
              <a:spcBef>
                <a:spcPct val="0"/>
              </a:spcBef>
              <a:spcAft>
                <a:spcPct val="0"/>
              </a:spcAft>
            </a:pPr>
            <a:r>
              <a:rPr lang="en-US" sz="2000" dirty="0" smtClean="0">
                <a:solidFill>
                  <a:srgbClr val="FFFFFF">
                    <a:alpha val="99000"/>
                  </a:srgbClr>
                </a:solidFill>
                <a:latin typeface="Consolas" pitchFamily="49" charset="0"/>
                <a:cs typeface="Consolas" pitchFamily="49" charset="0"/>
              </a:rPr>
              <a:t>http://&lt;account&gt;.</a:t>
            </a:r>
            <a:r>
              <a:rPr lang="en-US" sz="2000" b="1" dirty="0" smtClean="0">
                <a:solidFill>
                  <a:srgbClr val="FFFFFF">
                    <a:alpha val="99000"/>
                  </a:srgbClr>
                </a:solidFill>
                <a:latin typeface="Consolas" pitchFamily="49" charset="0"/>
                <a:cs typeface="Consolas" pitchFamily="49" charset="0"/>
              </a:rPr>
              <a:t>blob</a:t>
            </a:r>
            <a:r>
              <a:rPr lang="en-US" sz="2000" dirty="0" smtClean="0">
                <a:solidFill>
                  <a:srgbClr val="FFFFFF">
                    <a:alpha val="99000"/>
                  </a:srgbClr>
                </a:solidFill>
                <a:latin typeface="Consolas" pitchFamily="49" charset="0"/>
                <a:cs typeface="Consolas" pitchFamily="49" charset="0"/>
              </a:rPr>
              <a:t>.core.windows.net/&lt;container&gt;/&lt;blobname&gt;</a:t>
            </a:r>
          </a:p>
        </p:txBody>
      </p:sp>
      <p:sp>
        <p:nvSpPr>
          <p:cNvPr id="101" name="Down Arrow 100"/>
          <p:cNvSpPr/>
          <p:nvPr/>
        </p:nvSpPr>
        <p:spPr bwMode="auto">
          <a:xfrm rot="10800000">
            <a:off x="2555347" y="1544151"/>
            <a:ext cx="302165" cy="394210"/>
          </a:xfrm>
          <a:prstGeom prst="downArrow">
            <a:avLst/>
          </a:prstGeom>
          <a:solidFill>
            <a:schemeClr val="accent1"/>
          </a:solidFill>
          <a:ln>
            <a:no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91432" tIns="45716" rIns="91432" bIns="45716" numCol="1" rtlCol="0" anchor="ctr" anchorCtr="0" compatLnSpc="1">
            <a:prstTxWarp prst="textNoShape">
              <a:avLst/>
            </a:prstTxWarp>
          </a:bodyPr>
          <a:lstStyle/>
          <a:p>
            <a:pPr algn="ctr" defTabSz="914061" fontAlgn="base">
              <a:spcBef>
                <a:spcPct val="0"/>
              </a:spcBef>
              <a:spcAft>
                <a:spcPct val="0"/>
              </a:spcAft>
            </a:pPr>
            <a:endParaRPr lang="en-US" sz="2300" dirty="0">
              <a:solidFill>
                <a:srgbClr val="FFFFFF"/>
              </a:solidFill>
              <a:latin typeface="Calibri"/>
            </a:endParaRPr>
          </a:p>
        </p:txBody>
      </p:sp>
      <p:sp>
        <p:nvSpPr>
          <p:cNvPr id="102" name="Down Arrow 101"/>
          <p:cNvSpPr/>
          <p:nvPr/>
        </p:nvSpPr>
        <p:spPr bwMode="auto">
          <a:xfrm rot="10800000">
            <a:off x="7220577" y="1516744"/>
            <a:ext cx="302165" cy="394210"/>
          </a:xfrm>
          <a:prstGeom prst="downArrow">
            <a:avLst/>
          </a:prstGeom>
          <a:solidFill>
            <a:schemeClr val="accent1"/>
          </a:solidFill>
          <a:ln>
            <a:no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91432" tIns="45716" rIns="91432" bIns="45716" numCol="1" rtlCol="0" anchor="ctr" anchorCtr="0" compatLnSpc="1">
            <a:prstTxWarp prst="textNoShape">
              <a:avLst/>
            </a:prstTxWarp>
          </a:bodyPr>
          <a:lstStyle/>
          <a:p>
            <a:pPr algn="ctr" defTabSz="914061" fontAlgn="base">
              <a:spcBef>
                <a:spcPct val="0"/>
              </a:spcBef>
              <a:spcAft>
                <a:spcPct val="0"/>
              </a:spcAft>
            </a:pPr>
            <a:endParaRPr lang="en-US" sz="2300" dirty="0">
              <a:solidFill>
                <a:srgbClr val="FFFFFF"/>
              </a:solidFill>
              <a:latin typeface="Calibri"/>
            </a:endParaRPr>
          </a:p>
        </p:txBody>
      </p:sp>
      <p:sp>
        <p:nvSpPr>
          <p:cNvPr id="105" name="Rounded Rectangle 104"/>
          <p:cNvSpPr/>
          <p:nvPr/>
        </p:nvSpPr>
        <p:spPr>
          <a:xfrm>
            <a:off x="7929368" y="1803399"/>
            <a:ext cx="2380749" cy="4296065"/>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tIns="274320"/>
          <a:lstStyle/>
          <a:p>
            <a:pPr defTabSz="1555685">
              <a:lnSpc>
                <a:spcPct val="90000"/>
              </a:lnSpc>
              <a:spcBef>
                <a:spcPct val="0"/>
              </a:spcBef>
              <a:spcAft>
                <a:spcPct val="35000"/>
              </a:spcAft>
            </a:pPr>
            <a:r>
              <a:rPr lang="en-US" sz="2800" dirty="0">
                <a:solidFill>
                  <a:srgbClr val="595959">
                    <a:alpha val="98824"/>
                  </a:srgbClr>
                </a:solidFill>
                <a:latin typeface="Segoe UI Light" pitchFamily="34" charset="0"/>
              </a:rPr>
              <a:t>Pages/ Blocks</a:t>
            </a:r>
          </a:p>
        </p:txBody>
      </p:sp>
      <p:sp>
        <p:nvSpPr>
          <p:cNvPr id="103" name="Down Arrow 102"/>
          <p:cNvSpPr/>
          <p:nvPr/>
        </p:nvSpPr>
        <p:spPr bwMode="auto">
          <a:xfrm rot="10800000">
            <a:off x="8857078" y="1527957"/>
            <a:ext cx="302165" cy="394210"/>
          </a:xfrm>
          <a:prstGeom prst="downArrow">
            <a:avLst/>
          </a:prstGeom>
          <a:solidFill>
            <a:schemeClr val="accent1"/>
          </a:solidFill>
          <a:ln>
            <a:no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91432" tIns="45716" rIns="91432" bIns="45716" numCol="1" rtlCol="0" anchor="ctr" anchorCtr="0" compatLnSpc="1">
            <a:prstTxWarp prst="textNoShape">
              <a:avLst/>
            </a:prstTxWarp>
          </a:bodyPr>
          <a:lstStyle/>
          <a:p>
            <a:pPr algn="ctr" defTabSz="914061" fontAlgn="base">
              <a:spcBef>
                <a:spcPct val="0"/>
              </a:spcBef>
              <a:spcAft>
                <a:spcPct val="0"/>
              </a:spcAft>
            </a:pPr>
            <a:endParaRPr lang="en-US" sz="2300" dirty="0">
              <a:solidFill>
                <a:srgbClr val="FFFFFF"/>
              </a:solidFill>
              <a:latin typeface="Calibri"/>
            </a:endParaRPr>
          </a:p>
        </p:txBody>
      </p:sp>
      <p:cxnSp>
        <p:nvCxnSpPr>
          <p:cNvPr id="4" name="Straight Connector 3"/>
          <p:cNvCxnSpPr/>
          <p:nvPr/>
        </p:nvCxnSpPr>
        <p:spPr>
          <a:xfrm>
            <a:off x="2295959" y="4551218"/>
            <a:ext cx="1537854" cy="1018309"/>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10" name="Straight Connector 109"/>
          <p:cNvCxnSpPr/>
          <p:nvPr/>
        </p:nvCxnSpPr>
        <p:spPr>
          <a:xfrm flipV="1">
            <a:off x="2285568" y="3647209"/>
            <a:ext cx="1496291" cy="1049482"/>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74" name="Rectangle 73"/>
          <p:cNvSpPr/>
          <p:nvPr/>
        </p:nvSpPr>
        <p:spPr>
          <a:xfrm>
            <a:off x="956708" y="4230654"/>
            <a:ext cx="1485956" cy="746592"/>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anchor="ctr"/>
          <a:lstStyle/>
          <a:p>
            <a:r>
              <a:rPr lang="en-US" sz="2000" dirty="0" err="1" smtClean="0">
                <a:solidFill>
                  <a:schemeClr val="lt1">
                    <a:alpha val="99000"/>
                  </a:schemeClr>
                </a:solidFill>
              </a:rPr>
              <a:t>contoso</a:t>
            </a:r>
            <a:endParaRPr lang="en-US" sz="2000" dirty="0">
              <a:solidFill>
                <a:schemeClr val="lt1">
                  <a:alpha val="99000"/>
                </a:schemeClr>
              </a:solidFill>
            </a:endParaRPr>
          </a:p>
        </p:txBody>
      </p:sp>
      <p:cxnSp>
        <p:nvCxnSpPr>
          <p:cNvPr id="119" name="Straight Connector 118"/>
          <p:cNvCxnSpPr/>
          <p:nvPr/>
        </p:nvCxnSpPr>
        <p:spPr>
          <a:xfrm>
            <a:off x="4893686" y="5434445"/>
            <a:ext cx="1028700"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20" name="Straight Connector 119"/>
          <p:cNvCxnSpPr/>
          <p:nvPr/>
        </p:nvCxnSpPr>
        <p:spPr>
          <a:xfrm>
            <a:off x="4820950" y="3709554"/>
            <a:ext cx="1273463" cy="665019"/>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21" name="Straight Connector 120"/>
          <p:cNvCxnSpPr/>
          <p:nvPr/>
        </p:nvCxnSpPr>
        <p:spPr>
          <a:xfrm flipV="1">
            <a:off x="4820950" y="3086100"/>
            <a:ext cx="1195386" cy="758536"/>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22" name="Straight Connector 121"/>
          <p:cNvCxnSpPr/>
          <p:nvPr/>
        </p:nvCxnSpPr>
        <p:spPr>
          <a:xfrm>
            <a:off x="7325159" y="4239491"/>
            <a:ext cx="1589809" cy="904008"/>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23" name="Straight Connector 122"/>
          <p:cNvCxnSpPr>
            <a:endCxn id="111" idx="1"/>
          </p:cNvCxnSpPr>
          <p:nvPr/>
        </p:nvCxnSpPr>
        <p:spPr>
          <a:xfrm flipV="1">
            <a:off x="7314768" y="3737075"/>
            <a:ext cx="1011020" cy="66867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84" name="Rectangle 83"/>
          <p:cNvSpPr/>
          <p:nvPr/>
        </p:nvSpPr>
        <p:spPr>
          <a:xfrm>
            <a:off x="5905004" y="2773645"/>
            <a:ext cx="1585884" cy="746592"/>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anchor="ctr"/>
          <a:lstStyle/>
          <a:p>
            <a:r>
              <a:rPr lang="en-US" sz="2000" dirty="0">
                <a:solidFill>
                  <a:schemeClr val="lt1">
                    <a:alpha val="99000"/>
                  </a:schemeClr>
                </a:solidFill>
              </a:rPr>
              <a:t>PIC01.JPG</a:t>
            </a:r>
          </a:p>
        </p:txBody>
      </p:sp>
      <p:sp>
        <p:nvSpPr>
          <p:cNvPr id="111" name="Rounded Rectangle 18"/>
          <p:cNvSpPr/>
          <p:nvPr/>
        </p:nvSpPr>
        <p:spPr>
          <a:xfrm>
            <a:off x="8325788" y="3385646"/>
            <a:ext cx="1585469" cy="702858"/>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anchor="ctr"/>
          <a:lstStyle/>
          <a:p>
            <a:r>
              <a:rPr lang="en-US" sz="2000" dirty="0">
                <a:solidFill>
                  <a:schemeClr val="lt1">
                    <a:alpha val="99000"/>
                  </a:schemeClr>
                </a:solidFill>
              </a:rPr>
              <a:t>Block/Page</a:t>
            </a:r>
          </a:p>
        </p:txBody>
      </p:sp>
      <p:sp>
        <p:nvSpPr>
          <p:cNvPr id="115" name="Rectangle 114"/>
          <p:cNvSpPr/>
          <p:nvPr/>
        </p:nvSpPr>
        <p:spPr>
          <a:xfrm>
            <a:off x="8325579" y="4520876"/>
            <a:ext cx="1585886" cy="746592"/>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anchor="ctr"/>
          <a:lstStyle/>
          <a:p>
            <a:r>
              <a:rPr lang="en-US" sz="2000" dirty="0">
                <a:solidFill>
                  <a:schemeClr val="lt1">
                    <a:alpha val="99000"/>
                  </a:schemeClr>
                </a:solidFill>
              </a:rPr>
              <a:t>Block/Page</a:t>
            </a:r>
          </a:p>
        </p:txBody>
      </p:sp>
      <p:sp>
        <p:nvSpPr>
          <p:cNvPr id="117" name="Rectangle 116"/>
          <p:cNvSpPr/>
          <p:nvPr/>
        </p:nvSpPr>
        <p:spPr>
          <a:xfrm>
            <a:off x="5905003" y="3916648"/>
            <a:ext cx="1585886" cy="746592"/>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anchor="ctr"/>
          <a:lstStyle/>
          <a:p>
            <a:r>
              <a:rPr lang="en-US" sz="2000" dirty="0" smtClean="0">
                <a:solidFill>
                  <a:schemeClr val="lt1">
                    <a:alpha val="99000"/>
                  </a:schemeClr>
                </a:solidFill>
              </a:rPr>
              <a:t>PIC02.JPG</a:t>
            </a:r>
            <a:endParaRPr lang="en-US" sz="2000" dirty="0">
              <a:solidFill>
                <a:schemeClr val="lt1">
                  <a:alpha val="99000"/>
                </a:schemeClr>
              </a:solidFill>
            </a:endParaRPr>
          </a:p>
        </p:txBody>
      </p:sp>
      <p:sp>
        <p:nvSpPr>
          <p:cNvPr id="79" name="Rectangle 78"/>
          <p:cNvSpPr/>
          <p:nvPr/>
        </p:nvSpPr>
        <p:spPr>
          <a:xfrm>
            <a:off x="3520220" y="3383250"/>
            <a:ext cx="1437410" cy="746592"/>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anchor="ctr"/>
          <a:lstStyle/>
          <a:p>
            <a:r>
              <a:rPr lang="en-US" sz="2000" dirty="0">
                <a:solidFill>
                  <a:schemeClr val="lt1">
                    <a:alpha val="99000"/>
                  </a:schemeClr>
                </a:solidFill>
              </a:rPr>
              <a:t>images</a:t>
            </a:r>
          </a:p>
        </p:txBody>
      </p:sp>
      <p:sp>
        <p:nvSpPr>
          <p:cNvPr id="98" name="Rounded Rectangle 97"/>
          <p:cNvSpPr/>
          <p:nvPr/>
        </p:nvSpPr>
        <p:spPr>
          <a:xfrm>
            <a:off x="5905004" y="5078059"/>
            <a:ext cx="1585884" cy="746592"/>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anchor="ctr"/>
          <a:lstStyle/>
          <a:p>
            <a:r>
              <a:rPr lang="en-US" sz="2000" dirty="0" smtClean="0">
                <a:solidFill>
                  <a:schemeClr val="lt1">
                    <a:alpha val="99000"/>
                  </a:schemeClr>
                </a:solidFill>
              </a:rPr>
              <a:t>VID1.AVI</a:t>
            </a:r>
            <a:endParaRPr lang="en-US" sz="2000" dirty="0">
              <a:solidFill>
                <a:schemeClr val="lt1">
                  <a:alpha val="99000"/>
                </a:schemeClr>
              </a:solidFill>
            </a:endParaRPr>
          </a:p>
        </p:txBody>
      </p:sp>
      <p:sp>
        <p:nvSpPr>
          <p:cNvPr id="92" name="Rectangle 91"/>
          <p:cNvSpPr/>
          <p:nvPr/>
        </p:nvSpPr>
        <p:spPr>
          <a:xfrm>
            <a:off x="3520220" y="5078059"/>
            <a:ext cx="1437411" cy="746592"/>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anchor="ctr"/>
          <a:lstStyle/>
          <a:p>
            <a:r>
              <a:rPr lang="en-US" sz="2000" dirty="0">
                <a:solidFill>
                  <a:schemeClr val="lt1">
                    <a:alpha val="99000"/>
                  </a:schemeClr>
                </a:solidFill>
              </a:rPr>
              <a:t>videos</a:t>
            </a:r>
          </a:p>
        </p:txBody>
      </p:sp>
    </p:spTree>
    <p:extLst>
      <p:ext uri="{BB962C8B-B14F-4D97-AF65-F5344CB8AC3E}">
        <p14:creationId xmlns:p14="http://schemas.microsoft.com/office/powerpoint/2010/main" val="20419609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fade">
                                      <p:cBhvr>
                                        <p:cTn id="7" dur="1000"/>
                                        <p:tgtEl>
                                          <p:spTgt spid="100"/>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mph" presetSubtype="0" fill="hold" grpId="0" nodeType="clickEffect">
                                  <p:stCondLst>
                                    <p:cond delay="0"/>
                                  </p:stCondLst>
                                  <p:childTnLst>
                                    <p:animEffect transition="out" filter="fade">
                                      <p:cBhvr>
                                        <p:cTn id="11" dur="2000" tmFilter="0, 0; .2, .5; .8, .5; 1, 0"/>
                                        <p:tgtEl>
                                          <p:spTgt spid="72"/>
                                        </p:tgtEl>
                                      </p:cBhvr>
                                    </p:animEffect>
                                    <p:animScale>
                                      <p:cBhvr>
                                        <p:cTn id="12" dur="1000" autoRev="1" fill="hold"/>
                                        <p:tgtEl>
                                          <p:spTgt spid="72"/>
                                        </p:tgtEl>
                                      </p:cBhvr>
                                      <p:by x="105000" y="105000"/>
                                    </p:animScale>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1"/>
                                        </p:tgtEl>
                                        <p:attrNameLst>
                                          <p:attrName>style.visibility</p:attrName>
                                        </p:attrNameLst>
                                      </p:cBhvr>
                                      <p:to>
                                        <p:strVal val="visible"/>
                                      </p:to>
                                    </p:set>
                                    <p:animEffect transition="in" filter="fade">
                                      <p:cBhvr>
                                        <p:cTn id="17" dur="500"/>
                                        <p:tgtEl>
                                          <p:spTgt spid="101"/>
                                        </p:tgtEl>
                                      </p:cBhvr>
                                    </p:animEffect>
                                  </p:childTnLst>
                                </p:cTn>
                              </p:par>
                            </p:childTnLst>
                          </p:cTn>
                        </p:par>
                      </p:childTnLst>
                    </p:cTn>
                  </p:par>
                  <p:par>
                    <p:cTn id="18" fill="hold">
                      <p:stCondLst>
                        <p:cond delay="indefinite"/>
                      </p:stCondLst>
                      <p:childTnLst>
                        <p:par>
                          <p:cTn id="19" fill="hold">
                            <p:stCondLst>
                              <p:cond delay="0"/>
                            </p:stCondLst>
                            <p:childTnLst>
                              <p:par>
                                <p:cTn id="20" presetID="26" presetClass="emph" presetSubtype="0" fill="hold" grpId="0" nodeType="clickEffect">
                                  <p:stCondLst>
                                    <p:cond delay="0"/>
                                  </p:stCondLst>
                                  <p:childTnLst>
                                    <p:animEffect transition="out" filter="fade">
                                      <p:cBhvr>
                                        <p:cTn id="21" dur="2000" tmFilter="0, 0; .2, .5; .8, .5; 1, 0"/>
                                        <p:tgtEl>
                                          <p:spTgt spid="69"/>
                                        </p:tgtEl>
                                      </p:cBhvr>
                                    </p:animEffect>
                                    <p:animScale>
                                      <p:cBhvr>
                                        <p:cTn id="22" dur="1000" autoRev="1" fill="hold"/>
                                        <p:tgtEl>
                                          <p:spTgt spid="69"/>
                                        </p:tgtEl>
                                      </p:cBhvr>
                                      <p:by x="105000" y="105000"/>
                                    </p:animScale>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02"/>
                                        </p:tgtEl>
                                        <p:attrNameLst>
                                          <p:attrName>style.visibility</p:attrName>
                                        </p:attrNameLst>
                                      </p:cBhvr>
                                      <p:to>
                                        <p:strVal val="visible"/>
                                      </p:to>
                                    </p:set>
                                    <p:animEffect transition="in" filter="fade">
                                      <p:cBhvr>
                                        <p:cTn id="27" dur="500"/>
                                        <p:tgtEl>
                                          <p:spTgt spid="102"/>
                                        </p:tgtEl>
                                      </p:cBhvr>
                                    </p:animEffect>
                                  </p:childTnLst>
                                </p:cTn>
                              </p:par>
                            </p:childTnLst>
                          </p:cTn>
                        </p:par>
                      </p:childTnLst>
                    </p:cTn>
                  </p:par>
                  <p:par>
                    <p:cTn id="28" fill="hold">
                      <p:stCondLst>
                        <p:cond delay="indefinite"/>
                      </p:stCondLst>
                      <p:childTnLst>
                        <p:par>
                          <p:cTn id="29" fill="hold">
                            <p:stCondLst>
                              <p:cond delay="0"/>
                            </p:stCondLst>
                            <p:childTnLst>
                              <p:par>
                                <p:cTn id="30" presetID="26" presetClass="emph" presetSubtype="0" fill="hold" grpId="0" nodeType="clickEffect">
                                  <p:stCondLst>
                                    <p:cond delay="0"/>
                                  </p:stCondLst>
                                  <p:childTnLst>
                                    <p:animEffect transition="out" filter="fade">
                                      <p:cBhvr>
                                        <p:cTn id="31" dur="2000" tmFilter="0, 0; .2, .5; .8, .5; 1, 0"/>
                                        <p:tgtEl>
                                          <p:spTgt spid="66"/>
                                        </p:tgtEl>
                                      </p:cBhvr>
                                    </p:animEffect>
                                    <p:animScale>
                                      <p:cBhvr>
                                        <p:cTn id="32" dur="1000" autoRev="1" fill="hold"/>
                                        <p:tgtEl>
                                          <p:spTgt spid="66"/>
                                        </p:tgtEl>
                                      </p:cBhvr>
                                      <p:by x="105000" y="105000"/>
                                    </p:animScale>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03"/>
                                        </p:tgtEl>
                                        <p:attrNameLst>
                                          <p:attrName>style.visibility</p:attrName>
                                        </p:attrNameLst>
                                      </p:cBhvr>
                                      <p:to>
                                        <p:strVal val="visible"/>
                                      </p:to>
                                    </p:set>
                                    <p:animEffect transition="in" filter="fade">
                                      <p:cBhvr>
                                        <p:cTn id="37" dur="500"/>
                                        <p:tgtEl>
                                          <p:spTgt spid="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P spid="69" grpId="0" animBg="1"/>
      <p:bldP spid="72" grpId="0" animBg="1"/>
      <p:bldP spid="100" grpId="0" animBg="1"/>
      <p:bldP spid="101" grpId="0" animBg="1"/>
      <p:bldP spid="102" grpId="0" animBg="1"/>
      <p:bldP spid="10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Blob Details</a:t>
            </a:r>
            <a:endParaRPr lang="en-US" dirty="0"/>
          </a:p>
        </p:txBody>
      </p:sp>
      <p:sp>
        <p:nvSpPr>
          <p:cNvPr id="3" name="Content Placeholder 2"/>
          <p:cNvSpPr>
            <a:spLocks noGrp="1"/>
          </p:cNvSpPr>
          <p:nvPr>
            <p:ph type="body" sz="quarter" idx="10"/>
          </p:nvPr>
        </p:nvSpPr>
        <p:spPr>
          <a:xfrm>
            <a:off x="519113" y="2700678"/>
            <a:ext cx="4032106" cy="1107996"/>
          </a:xfrm>
        </p:spPr>
        <p:txBody>
          <a:bodyPr/>
          <a:lstStyle/>
          <a:p>
            <a:pPr algn="r"/>
            <a:r>
              <a:rPr lang="en-US" dirty="0" smtClean="0">
                <a:solidFill>
                  <a:schemeClr val="accent2">
                    <a:alpha val="99000"/>
                  </a:schemeClr>
                </a:solidFill>
              </a:rPr>
              <a:t>Main Web Service Operations</a:t>
            </a:r>
          </a:p>
        </p:txBody>
      </p:sp>
      <p:sp>
        <p:nvSpPr>
          <p:cNvPr id="8" name="Rectangle 7"/>
          <p:cNvSpPr/>
          <p:nvPr/>
        </p:nvSpPr>
        <p:spPr bwMode="auto">
          <a:xfrm>
            <a:off x="4956032" y="1446214"/>
            <a:ext cx="6715268" cy="361692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45718" rIns="1645920" bIns="45718" numCol="1" rtlCol="0" anchor="ctr" anchorCtr="0" compatLnSpc="1">
            <a:prstTxWarp prst="textNoShape">
              <a:avLst/>
            </a:prstTxWarp>
          </a:bodyPr>
          <a:lstStyle/>
          <a:p>
            <a:pPr defTabSz="914099" fontAlgn="base">
              <a:spcBef>
                <a:spcPct val="0"/>
              </a:spcBef>
              <a:spcAft>
                <a:spcPct val="0"/>
              </a:spcAft>
            </a:pPr>
            <a:r>
              <a:rPr lang="en-US" sz="2800" dirty="0" err="1">
                <a:gradFill>
                  <a:gsLst>
                    <a:gs pos="0">
                      <a:srgbClr val="FFFFFF"/>
                    </a:gs>
                    <a:gs pos="100000">
                      <a:srgbClr val="FFFFFF"/>
                    </a:gs>
                  </a:gsLst>
                  <a:lin ang="5400000" scaled="0"/>
                </a:gradFill>
              </a:rPr>
              <a:t>PutBlob</a:t>
            </a:r>
            <a:endParaRPr lang="en-US" sz="2800" dirty="0">
              <a:gradFill>
                <a:gsLst>
                  <a:gs pos="0">
                    <a:srgbClr val="FFFFFF"/>
                  </a:gs>
                  <a:gs pos="100000">
                    <a:srgbClr val="FFFFFF"/>
                  </a:gs>
                </a:gsLst>
                <a:lin ang="5400000" scaled="0"/>
              </a:gradFill>
            </a:endParaRPr>
          </a:p>
          <a:p>
            <a:pPr defTabSz="914099" fontAlgn="base">
              <a:spcBef>
                <a:spcPct val="0"/>
              </a:spcBef>
              <a:spcAft>
                <a:spcPct val="0"/>
              </a:spcAft>
            </a:pPr>
            <a:r>
              <a:rPr lang="en-US" sz="2800" dirty="0" err="1">
                <a:gradFill>
                  <a:gsLst>
                    <a:gs pos="0">
                      <a:srgbClr val="FFFFFF"/>
                    </a:gs>
                    <a:gs pos="100000">
                      <a:srgbClr val="FFFFFF"/>
                    </a:gs>
                  </a:gsLst>
                  <a:lin ang="5400000" scaled="0"/>
                </a:gradFill>
              </a:rPr>
              <a:t>GetBlob</a:t>
            </a:r>
            <a:endParaRPr lang="en-US" sz="2800" dirty="0">
              <a:gradFill>
                <a:gsLst>
                  <a:gs pos="0">
                    <a:srgbClr val="FFFFFF"/>
                  </a:gs>
                  <a:gs pos="100000">
                    <a:srgbClr val="FFFFFF"/>
                  </a:gs>
                </a:gsLst>
                <a:lin ang="5400000" scaled="0"/>
              </a:gradFill>
            </a:endParaRPr>
          </a:p>
          <a:p>
            <a:pPr defTabSz="914099" fontAlgn="base">
              <a:spcBef>
                <a:spcPct val="0"/>
              </a:spcBef>
              <a:spcAft>
                <a:spcPct val="0"/>
              </a:spcAft>
            </a:pPr>
            <a:r>
              <a:rPr lang="en-US" sz="2800" dirty="0" err="1">
                <a:gradFill>
                  <a:gsLst>
                    <a:gs pos="0">
                      <a:srgbClr val="FFFFFF"/>
                    </a:gs>
                    <a:gs pos="100000">
                      <a:srgbClr val="FFFFFF"/>
                    </a:gs>
                  </a:gsLst>
                  <a:lin ang="5400000" scaled="0"/>
                </a:gradFill>
              </a:rPr>
              <a:t>DeleteBlob</a:t>
            </a:r>
            <a:endParaRPr lang="en-US" sz="2800" dirty="0">
              <a:gradFill>
                <a:gsLst>
                  <a:gs pos="0">
                    <a:srgbClr val="FFFFFF"/>
                  </a:gs>
                  <a:gs pos="100000">
                    <a:srgbClr val="FFFFFF"/>
                  </a:gs>
                </a:gsLst>
                <a:lin ang="5400000" scaled="0"/>
              </a:gradFill>
            </a:endParaRPr>
          </a:p>
          <a:p>
            <a:pPr defTabSz="914099" fontAlgn="base">
              <a:spcBef>
                <a:spcPct val="0"/>
              </a:spcBef>
              <a:spcAft>
                <a:spcPct val="0"/>
              </a:spcAft>
            </a:pPr>
            <a:r>
              <a:rPr lang="en-US" sz="2800" dirty="0" err="1">
                <a:gradFill>
                  <a:gsLst>
                    <a:gs pos="0">
                      <a:srgbClr val="FFFFFF"/>
                    </a:gs>
                    <a:gs pos="100000">
                      <a:srgbClr val="FFFFFF"/>
                    </a:gs>
                  </a:gsLst>
                  <a:lin ang="5400000" scaled="0"/>
                </a:gradFill>
              </a:rPr>
              <a:t>CopyBlob</a:t>
            </a:r>
            <a:endParaRPr lang="en-US" sz="2800" dirty="0">
              <a:gradFill>
                <a:gsLst>
                  <a:gs pos="0">
                    <a:srgbClr val="FFFFFF"/>
                  </a:gs>
                  <a:gs pos="100000">
                    <a:srgbClr val="FFFFFF"/>
                  </a:gs>
                </a:gsLst>
                <a:lin ang="5400000" scaled="0"/>
              </a:gradFill>
            </a:endParaRPr>
          </a:p>
          <a:p>
            <a:pPr defTabSz="914099" fontAlgn="base">
              <a:spcBef>
                <a:spcPct val="0"/>
              </a:spcBef>
              <a:spcAft>
                <a:spcPct val="0"/>
              </a:spcAft>
            </a:pPr>
            <a:r>
              <a:rPr lang="en-US" sz="2800" dirty="0" err="1">
                <a:gradFill>
                  <a:gsLst>
                    <a:gs pos="0">
                      <a:srgbClr val="FFFFFF"/>
                    </a:gs>
                    <a:gs pos="100000">
                      <a:srgbClr val="FFFFFF"/>
                    </a:gs>
                  </a:gsLst>
                  <a:lin ang="5400000" scaled="0"/>
                </a:gradFill>
              </a:rPr>
              <a:t>SnapshotBlob</a:t>
            </a:r>
            <a:r>
              <a:rPr lang="en-US" sz="2800" dirty="0">
                <a:gradFill>
                  <a:gsLst>
                    <a:gs pos="0">
                      <a:srgbClr val="FFFFFF"/>
                    </a:gs>
                    <a:gs pos="100000">
                      <a:srgbClr val="FFFFFF"/>
                    </a:gs>
                  </a:gsLst>
                  <a:lin ang="5400000" scaled="0"/>
                </a:gradFill>
              </a:rPr>
              <a:t> </a:t>
            </a:r>
          </a:p>
          <a:p>
            <a:pPr defTabSz="914099" fontAlgn="base">
              <a:spcBef>
                <a:spcPct val="0"/>
              </a:spcBef>
              <a:spcAft>
                <a:spcPct val="0"/>
              </a:spcAft>
            </a:pPr>
            <a:r>
              <a:rPr lang="en-US" sz="2800" dirty="0" err="1">
                <a:gradFill>
                  <a:gsLst>
                    <a:gs pos="0">
                      <a:srgbClr val="FFFFFF"/>
                    </a:gs>
                    <a:gs pos="100000">
                      <a:srgbClr val="FFFFFF"/>
                    </a:gs>
                  </a:gsLst>
                  <a:lin ang="5400000" scaled="0"/>
                </a:gradFill>
              </a:rPr>
              <a:t>LeaseBlob</a:t>
            </a:r>
            <a:r>
              <a:rPr lang="en-US" sz="2800" dirty="0">
                <a:gradFill>
                  <a:gsLst>
                    <a:gs pos="0">
                      <a:srgbClr val="FFFFFF"/>
                    </a:gs>
                    <a:gs pos="100000">
                      <a:srgbClr val="FFFFFF"/>
                    </a:gs>
                  </a:gsLst>
                  <a:lin ang="5400000" scaled="0"/>
                </a:gradFill>
              </a:rPr>
              <a:t> </a:t>
            </a:r>
          </a:p>
        </p:txBody>
      </p:sp>
      <p:sp>
        <p:nvSpPr>
          <p:cNvPr id="10" name="Freeform 9"/>
          <p:cNvSpPr>
            <a:spLocks noEditPoints="1"/>
          </p:cNvSpPr>
          <p:nvPr/>
        </p:nvSpPr>
        <p:spPr bwMode="auto">
          <a:xfrm>
            <a:off x="9737331" y="1686441"/>
            <a:ext cx="1728910" cy="1524349"/>
          </a:xfrm>
          <a:custGeom>
            <a:avLst/>
            <a:gdLst>
              <a:gd name="T0" fmla="*/ 2220 w 3152"/>
              <a:gd name="T1" fmla="*/ 905 h 2780"/>
              <a:gd name="T2" fmla="*/ 2131 w 3152"/>
              <a:gd name="T3" fmla="*/ 764 h 2780"/>
              <a:gd name="T4" fmla="*/ 1420 w 3152"/>
              <a:gd name="T5" fmla="*/ 92 h 2780"/>
              <a:gd name="T6" fmla="*/ 1243 w 3152"/>
              <a:gd name="T7" fmla="*/ 2 h 2780"/>
              <a:gd name="T8" fmla="*/ 1243 w 3152"/>
              <a:gd name="T9" fmla="*/ 2 h 2780"/>
              <a:gd name="T10" fmla="*/ 1243 w 3152"/>
              <a:gd name="T11" fmla="*/ 2 h 2780"/>
              <a:gd name="T12" fmla="*/ 266 w 3152"/>
              <a:gd name="T13" fmla="*/ 2 h 2780"/>
              <a:gd name="T14" fmla="*/ 0 w 3152"/>
              <a:gd name="T15" fmla="*/ 226 h 2780"/>
              <a:gd name="T16" fmla="*/ 0 w 3152"/>
              <a:gd name="T17" fmla="*/ 2511 h 2780"/>
              <a:gd name="T18" fmla="*/ 266 w 3152"/>
              <a:gd name="T19" fmla="*/ 2780 h 2780"/>
              <a:gd name="T20" fmla="*/ 1953 w 3152"/>
              <a:gd name="T21" fmla="*/ 2780 h 2780"/>
              <a:gd name="T22" fmla="*/ 2220 w 3152"/>
              <a:gd name="T23" fmla="*/ 2511 h 2780"/>
              <a:gd name="T24" fmla="*/ 2220 w 3152"/>
              <a:gd name="T25" fmla="*/ 943 h 2780"/>
              <a:gd name="T26" fmla="*/ 2220 w 3152"/>
              <a:gd name="T27" fmla="*/ 905 h 2780"/>
              <a:gd name="T28" fmla="*/ 1243 w 3152"/>
              <a:gd name="T29" fmla="*/ 226 h 2780"/>
              <a:gd name="T30" fmla="*/ 1953 w 3152"/>
              <a:gd name="T31" fmla="*/ 943 h 2780"/>
              <a:gd name="T32" fmla="*/ 1243 w 3152"/>
              <a:gd name="T33" fmla="*/ 943 h 2780"/>
              <a:gd name="T34" fmla="*/ 1243 w 3152"/>
              <a:gd name="T35" fmla="*/ 226 h 2780"/>
              <a:gd name="T36" fmla="*/ 1243 w 3152"/>
              <a:gd name="T37" fmla="*/ 226 h 2780"/>
              <a:gd name="T38" fmla="*/ 1953 w 3152"/>
              <a:gd name="T39" fmla="*/ 2511 h 2780"/>
              <a:gd name="T40" fmla="*/ 266 w 3152"/>
              <a:gd name="T41" fmla="*/ 2511 h 2780"/>
              <a:gd name="T42" fmla="*/ 266 w 3152"/>
              <a:gd name="T43" fmla="*/ 226 h 2780"/>
              <a:gd name="T44" fmla="*/ 1021 w 3152"/>
              <a:gd name="T45" fmla="*/ 226 h 2780"/>
              <a:gd name="T46" fmla="*/ 1021 w 3152"/>
              <a:gd name="T47" fmla="*/ 943 h 2780"/>
              <a:gd name="T48" fmla="*/ 1243 w 3152"/>
              <a:gd name="T49" fmla="*/ 1212 h 2780"/>
              <a:gd name="T50" fmla="*/ 1953 w 3152"/>
              <a:gd name="T51" fmla="*/ 1212 h 2780"/>
              <a:gd name="T52" fmla="*/ 1953 w 3152"/>
              <a:gd name="T53" fmla="*/ 2511 h 2780"/>
              <a:gd name="T54" fmla="*/ 1953 w 3152"/>
              <a:gd name="T55" fmla="*/ 2511 h 2780"/>
              <a:gd name="T56" fmla="*/ 2575 w 3152"/>
              <a:gd name="T57" fmla="*/ 630 h 2780"/>
              <a:gd name="T58" fmla="*/ 2664 w 3152"/>
              <a:gd name="T59" fmla="*/ 854 h 2780"/>
              <a:gd name="T60" fmla="*/ 2664 w 3152"/>
              <a:gd name="T61" fmla="*/ 2511 h 2780"/>
              <a:gd name="T62" fmla="*/ 2442 w 3152"/>
              <a:gd name="T63" fmla="*/ 2780 h 2780"/>
              <a:gd name="T64" fmla="*/ 2353 w 3152"/>
              <a:gd name="T65" fmla="*/ 2780 h 2780"/>
              <a:gd name="T66" fmla="*/ 2442 w 3152"/>
              <a:gd name="T67" fmla="*/ 2556 h 2780"/>
              <a:gd name="T68" fmla="*/ 2442 w 3152"/>
              <a:gd name="T69" fmla="*/ 943 h 2780"/>
              <a:gd name="T70" fmla="*/ 2353 w 3152"/>
              <a:gd name="T71" fmla="*/ 674 h 2780"/>
              <a:gd name="T72" fmla="*/ 1642 w 3152"/>
              <a:gd name="T73" fmla="*/ 2 h 2780"/>
              <a:gd name="T74" fmla="*/ 1642 w 3152"/>
              <a:gd name="T75" fmla="*/ 2 h 2780"/>
              <a:gd name="T76" fmla="*/ 1731 w 3152"/>
              <a:gd name="T77" fmla="*/ 2 h 2780"/>
              <a:gd name="T78" fmla="*/ 1776 w 3152"/>
              <a:gd name="T79" fmla="*/ 2 h 2780"/>
              <a:gd name="T80" fmla="*/ 2086 w 3152"/>
              <a:gd name="T81" fmla="*/ 137 h 2780"/>
              <a:gd name="T82" fmla="*/ 2575 w 3152"/>
              <a:gd name="T83" fmla="*/ 630 h 2780"/>
              <a:gd name="T84" fmla="*/ 3063 w 3152"/>
              <a:gd name="T85" fmla="*/ 585 h 2780"/>
              <a:gd name="T86" fmla="*/ 3152 w 3152"/>
              <a:gd name="T87" fmla="*/ 764 h 2780"/>
              <a:gd name="T88" fmla="*/ 3152 w 3152"/>
              <a:gd name="T89" fmla="*/ 2511 h 2780"/>
              <a:gd name="T90" fmla="*/ 2886 w 3152"/>
              <a:gd name="T91" fmla="*/ 2780 h 2780"/>
              <a:gd name="T92" fmla="*/ 2841 w 3152"/>
              <a:gd name="T93" fmla="*/ 2780 h 2780"/>
              <a:gd name="T94" fmla="*/ 2886 w 3152"/>
              <a:gd name="T95" fmla="*/ 2556 h 2780"/>
              <a:gd name="T96" fmla="*/ 2886 w 3152"/>
              <a:gd name="T97" fmla="*/ 809 h 2780"/>
              <a:gd name="T98" fmla="*/ 2841 w 3152"/>
              <a:gd name="T99" fmla="*/ 630 h 2780"/>
              <a:gd name="T100" fmla="*/ 2220 w 3152"/>
              <a:gd name="T101" fmla="*/ 2 h 2780"/>
              <a:gd name="T102" fmla="*/ 2220 w 3152"/>
              <a:gd name="T103" fmla="*/ 2 h 2780"/>
              <a:gd name="T104" fmla="*/ 2264 w 3152"/>
              <a:gd name="T105" fmla="*/ 2 h 2780"/>
              <a:gd name="T106" fmla="*/ 2308 w 3152"/>
              <a:gd name="T107" fmla="*/ 2 h 2780"/>
              <a:gd name="T108" fmla="*/ 2619 w 3152"/>
              <a:gd name="T109" fmla="*/ 137 h 2780"/>
              <a:gd name="T110" fmla="*/ 3063 w 3152"/>
              <a:gd name="T111" fmla="*/ 585 h 27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152" h="2780">
                <a:moveTo>
                  <a:pt x="2220" y="905"/>
                </a:moveTo>
                <a:cubicBezTo>
                  <a:pt x="2220" y="860"/>
                  <a:pt x="2204" y="833"/>
                  <a:pt x="2131" y="764"/>
                </a:cubicBezTo>
                <a:cubicBezTo>
                  <a:pt x="1419" y="93"/>
                  <a:pt x="1420" y="92"/>
                  <a:pt x="1420" y="92"/>
                </a:cubicBezTo>
                <a:cubicBezTo>
                  <a:pt x="1358" y="23"/>
                  <a:pt x="1304" y="2"/>
                  <a:pt x="1243" y="2"/>
                </a:cubicBezTo>
                <a:cubicBezTo>
                  <a:pt x="1243" y="2"/>
                  <a:pt x="1243" y="2"/>
                  <a:pt x="1243" y="2"/>
                </a:cubicBezTo>
                <a:cubicBezTo>
                  <a:pt x="1243" y="2"/>
                  <a:pt x="1243" y="2"/>
                  <a:pt x="1243" y="2"/>
                </a:cubicBezTo>
                <a:cubicBezTo>
                  <a:pt x="266" y="2"/>
                  <a:pt x="266" y="2"/>
                  <a:pt x="266" y="2"/>
                </a:cubicBezTo>
                <a:cubicBezTo>
                  <a:pt x="133" y="2"/>
                  <a:pt x="0" y="92"/>
                  <a:pt x="0" y="226"/>
                </a:cubicBezTo>
                <a:cubicBezTo>
                  <a:pt x="0" y="2511"/>
                  <a:pt x="0" y="2511"/>
                  <a:pt x="0" y="2511"/>
                </a:cubicBezTo>
                <a:cubicBezTo>
                  <a:pt x="0" y="2646"/>
                  <a:pt x="133" y="2780"/>
                  <a:pt x="266" y="2780"/>
                </a:cubicBezTo>
                <a:cubicBezTo>
                  <a:pt x="1953" y="2780"/>
                  <a:pt x="1953" y="2780"/>
                  <a:pt x="1953" y="2780"/>
                </a:cubicBezTo>
                <a:cubicBezTo>
                  <a:pt x="2086" y="2780"/>
                  <a:pt x="2220" y="2646"/>
                  <a:pt x="2220" y="2511"/>
                </a:cubicBezTo>
                <a:cubicBezTo>
                  <a:pt x="2220" y="943"/>
                  <a:pt x="2220" y="943"/>
                  <a:pt x="2220" y="943"/>
                </a:cubicBezTo>
                <a:lnTo>
                  <a:pt x="2220" y="905"/>
                </a:lnTo>
                <a:close/>
                <a:moveTo>
                  <a:pt x="1243" y="226"/>
                </a:moveTo>
                <a:cubicBezTo>
                  <a:pt x="1953" y="943"/>
                  <a:pt x="1953" y="943"/>
                  <a:pt x="1953" y="943"/>
                </a:cubicBezTo>
                <a:cubicBezTo>
                  <a:pt x="1243" y="943"/>
                  <a:pt x="1243" y="943"/>
                  <a:pt x="1243" y="943"/>
                </a:cubicBezTo>
                <a:cubicBezTo>
                  <a:pt x="1243" y="226"/>
                  <a:pt x="1243" y="226"/>
                  <a:pt x="1243" y="226"/>
                </a:cubicBezTo>
                <a:cubicBezTo>
                  <a:pt x="1243" y="226"/>
                  <a:pt x="1243" y="226"/>
                  <a:pt x="1243" y="226"/>
                </a:cubicBezTo>
                <a:close/>
                <a:moveTo>
                  <a:pt x="1953" y="2511"/>
                </a:moveTo>
                <a:cubicBezTo>
                  <a:pt x="266" y="2511"/>
                  <a:pt x="266" y="2511"/>
                  <a:pt x="266" y="2511"/>
                </a:cubicBezTo>
                <a:cubicBezTo>
                  <a:pt x="266" y="226"/>
                  <a:pt x="266" y="226"/>
                  <a:pt x="266" y="226"/>
                </a:cubicBezTo>
                <a:cubicBezTo>
                  <a:pt x="1021" y="226"/>
                  <a:pt x="1021" y="226"/>
                  <a:pt x="1021" y="226"/>
                </a:cubicBezTo>
                <a:cubicBezTo>
                  <a:pt x="1021" y="943"/>
                  <a:pt x="1021" y="943"/>
                  <a:pt x="1021" y="943"/>
                </a:cubicBezTo>
                <a:cubicBezTo>
                  <a:pt x="1021" y="1078"/>
                  <a:pt x="1110" y="1212"/>
                  <a:pt x="1243" y="1212"/>
                </a:cubicBezTo>
                <a:cubicBezTo>
                  <a:pt x="1953" y="1212"/>
                  <a:pt x="1953" y="1212"/>
                  <a:pt x="1953" y="1212"/>
                </a:cubicBezTo>
                <a:cubicBezTo>
                  <a:pt x="1953" y="2511"/>
                  <a:pt x="1953" y="2511"/>
                  <a:pt x="1953" y="2511"/>
                </a:cubicBezTo>
                <a:cubicBezTo>
                  <a:pt x="1953" y="2511"/>
                  <a:pt x="1953" y="2511"/>
                  <a:pt x="1953" y="2511"/>
                </a:cubicBezTo>
                <a:close/>
                <a:moveTo>
                  <a:pt x="2575" y="630"/>
                </a:moveTo>
                <a:cubicBezTo>
                  <a:pt x="2619" y="674"/>
                  <a:pt x="2664" y="764"/>
                  <a:pt x="2664" y="854"/>
                </a:cubicBezTo>
                <a:cubicBezTo>
                  <a:pt x="2664" y="2511"/>
                  <a:pt x="2664" y="2511"/>
                  <a:pt x="2664" y="2511"/>
                </a:cubicBezTo>
                <a:cubicBezTo>
                  <a:pt x="2664" y="2646"/>
                  <a:pt x="2575" y="2780"/>
                  <a:pt x="2442" y="2780"/>
                </a:cubicBezTo>
                <a:cubicBezTo>
                  <a:pt x="2353" y="2780"/>
                  <a:pt x="2353" y="2780"/>
                  <a:pt x="2353" y="2780"/>
                </a:cubicBezTo>
                <a:cubicBezTo>
                  <a:pt x="2397" y="2691"/>
                  <a:pt x="2442" y="2646"/>
                  <a:pt x="2442" y="2556"/>
                </a:cubicBezTo>
                <a:cubicBezTo>
                  <a:pt x="2442" y="943"/>
                  <a:pt x="2442" y="943"/>
                  <a:pt x="2442" y="943"/>
                </a:cubicBezTo>
                <a:cubicBezTo>
                  <a:pt x="2442" y="854"/>
                  <a:pt x="2452" y="769"/>
                  <a:pt x="2353" y="674"/>
                </a:cubicBezTo>
                <a:cubicBezTo>
                  <a:pt x="1645" y="0"/>
                  <a:pt x="1642" y="2"/>
                  <a:pt x="1642" y="2"/>
                </a:cubicBezTo>
                <a:cubicBezTo>
                  <a:pt x="1642" y="2"/>
                  <a:pt x="1642" y="2"/>
                  <a:pt x="1642" y="2"/>
                </a:cubicBezTo>
                <a:cubicBezTo>
                  <a:pt x="1731" y="2"/>
                  <a:pt x="1731" y="2"/>
                  <a:pt x="1731" y="2"/>
                </a:cubicBezTo>
                <a:cubicBezTo>
                  <a:pt x="1776" y="2"/>
                  <a:pt x="1776" y="2"/>
                  <a:pt x="1776" y="2"/>
                </a:cubicBezTo>
                <a:cubicBezTo>
                  <a:pt x="1820" y="2"/>
                  <a:pt x="1953" y="2"/>
                  <a:pt x="2086" y="137"/>
                </a:cubicBezTo>
                <a:cubicBezTo>
                  <a:pt x="2575" y="630"/>
                  <a:pt x="2575" y="630"/>
                  <a:pt x="2575" y="630"/>
                </a:cubicBezTo>
                <a:moveTo>
                  <a:pt x="3063" y="585"/>
                </a:moveTo>
                <a:cubicBezTo>
                  <a:pt x="3108" y="630"/>
                  <a:pt x="3152" y="719"/>
                  <a:pt x="3152" y="764"/>
                </a:cubicBezTo>
                <a:cubicBezTo>
                  <a:pt x="3152" y="2511"/>
                  <a:pt x="3152" y="2511"/>
                  <a:pt x="3152" y="2511"/>
                </a:cubicBezTo>
                <a:cubicBezTo>
                  <a:pt x="3152" y="2646"/>
                  <a:pt x="3019" y="2780"/>
                  <a:pt x="2886" y="2780"/>
                </a:cubicBezTo>
                <a:cubicBezTo>
                  <a:pt x="2841" y="2780"/>
                  <a:pt x="2841" y="2780"/>
                  <a:pt x="2841" y="2780"/>
                </a:cubicBezTo>
                <a:cubicBezTo>
                  <a:pt x="2886" y="2691"/>
                  <a:pt x="2886" y="2646"/>
                  <a:pt x="2886" y="2556"/>
                </a:cubicBezTo>
                <a:cubicBezTo>
                  <a:pt x="2886" y="809"/>
                  <a:pt x="2886" y="809"/>
                  <a:pt x="2886" y="809"/>
                </a:cubicBezTo>
                <a:cubicBezTo>
                  <a:pt x="2886" y="764"/>
                  <a:pt x="2886" y="674"/>
                  <a:pt x="2841" y="630"/>
                </a:cubicBezTo>
                <a:cubicBezTo>
                  <a:pt x="2220" y="2"/>
                  <a:pt x="2220" y="2"/>
                  <a:pt x="2220" y="2"/>
                </a:cubicBezTo>
                <a:cubicBezTo>
                  <a:pt x="2220" y="2"/>
                  <a:pt x="2220" y="2"/>
                  <a:pt x="2220" y="2"/>
                </a:cubicBezTo>
                <a:cubicBezTo>
                  <a:pt x="2264" y="2"/>
                  <a:pt x="2264" y="2"/>
                  <a:pt x="2264" y="2"/>
                </a:cubicBezTo>
                <a:cubicBezTo>
                  <a:pt x="2308" y="2"/>
                  <a:pt x="2308" y="2"/>
                  <a:pt x="2308" y="2"/>
                </a:cubicBezTo>
                <a:cubicBezTo>
                  <a:pt x="2397" y="2"/>
                  <a:pt x="2486" y="2"/>
                  <a:pt x="2619" y="137"/>
                </a:cubicBezTo>
                <a:cubicBezTo>
                  <a:pt x="3063" y="585"/>
                  <a:pt x="3063" y="585"/>
                  <a:pt x="3063" y="585"/>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2588124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Blob Details</a:t>
            </a:r>
            <a:endParaRPr lang="en-US" dirty="0"/>
          </a:p>
        </p:txBody>
      </p:sp>
      <p:sp>
        <p:nvSpPr>
          <p:cNvPr id="3" name="Content Placeholder 2"/>
          <p:cNvSpPr>
            <a:spLocks noGrp="1"/>
          </p:cNvSpPr>
          <p:nvPr>
            <p:ph type="body" sz="quarter" idx="10"/>
          </p:nvPr>
        </p:nvSpPr>
        <p:spPr>
          <a:xfrm>
            <a:off x="519113" y="2700678"/>
            <a:ext cx="4032106" cy="1661993"/>
          </a:xfrm>
        </p:spPr>
        <p:txBody>
          <a:bodyPr/>
          <a:lstStyle/>
          <a:p>
            <a:pPr algn="r"/>
            <a:r>
              <a:rPr lang="en-US" dirty="0">
                <a:solidFill>
                  <a:schemeClr val="accent2">
                    <a:alpha val="99000"/>
                  </a:schemeClr>
                </a:solidFill>
              </a:rPr>
              <a:t>Associate </a:t>
            </a:r>
            <a:r>
              <a:rPr lang="en-US" dirty="0" smtClean="0">
                <a:solidFill>
                  <a:schemeClr val="accent2">
                    <a:alpha val="99000"/>
                  </a:schemeClr>
                </a:solidFill>
              </a:rPr>
              <a:t/>
            </a:r>
            <a:br>
              <a:rPr lang="en-US" dirty="0" smtClean="0">
                <a:solidFill>
                  <a:schemeClr val="accent2">
                    <a:alpha val="99000"/>
                  </a:schemeClr>
                </a:solidFill>
              </a:rPr>
            </a:br>
            <a:r>
              <a:rPr lang="en-US" dirty="0" smtClean="0">
                <a:solidFill>
                  <a:schemeClr val="accent2">
                    <a:alpha val="99000"/>
                  </a:schemeClr>
                </a:solidFill>
              </a:rPr>
              <a:t>Metadata </a:t>
            </a:r>
            <a:br>
              <a:rPr lang="en-US" dirty="0" smtClean="0">
                <a:solidFill>
                  <a:schemeClr val="accent2">
                    <a:alpha val="99000"/>
                  </a:schemeClr>
                </a:solidFill>
              </a:rPr>
            </a:br>
            <a:r>
              <a:rPr lang="en-US" dirty="0" smtClean="0">
                <a:solidFill>
                  <a:schemeClr val="accent2">
                    <a:alpha val="99000"/>
                  </a:schemeClr>
                </a:solidFill>
              </a:rPr>
              <a:t>with </a:t>
            </a:r>
            <a:r>
              <a:rPr lang="en-US" dirty="0">
                <a:solidFill>
                  <a:schemeClr val="accent2">
                    <a:alpha val="99000"/>
                  </a:schemeClr>
                </a:solidFill>
              </a:rPr>
              <a:t>Blob</a:t>
            </a:r>
          </a:p>
        </p:txBody>
      </p:sp>
      <p:sp>
        <p:nvSpPr>
          <p:cNvPr id="6" name="Rectangle 5"/>
          <p:cNvSpPr/>
          <p:nvPr/>
        </p:nvSpPr>
        <p:spPr bwMode="auto">
          <a:xfrm>
            <a:off x="4956032" y="1446214"/>
            <a:ext cx="6715268" cy="448162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45718" rIns="2468880" bIns="45718" numCol="1" rtlCol="0" anchor="ctr" anchorCtr="0" compatLnSpc="1">
            <a:prstTxWarp prst="textNoShape">
              <a:avLst/>
            </a:prstTxWarp>
          </a:bodyPr>
          <a:lstStyle/>
          <a:p>
            <a:pPr defTabSz="914099" fontAlgn="base">
              <a:spcBef>
                <a:spcPct val="0"/>
              </a:spcBef>
              <a:spcAft>
                <a:spcPct val="0"/>
              </a:spcAft>
            </a:pPr>
            <a:r>
              <a:rPr lang="en-US" dirty="0">
                <a:gradFill>
                  <a:gsLst>
                    <a:gs pos="0">
                      <a:srgbClr val="FFFFFF"/>
                    </a:gs>
                    <a:gs pos="100000">
                      <a:srgbClr val="FFFFFF"/>
                    </a:gs>
                  </a:gsLst>
                  <a:lin ang="5400000" scaled="0"/>
                </a:gradFill>
              </a:rPr>
              <a:t>Standard HTTP metadata/headers </a:t>
            </a:r>
            <a:br>
              <a:rPr lang="en-US" dirty="0">
                <a:gradFill>
                  <a:gsLst>
                    <a:gs pos="0">
                      <a:srgbClr val="FFFFFF"/>
                    </a:gs>
                    <a:gs pos="100000">
                      <a:srgbClr val="FFFFFF"/>
                    </a:gs>
                  </a:gsLst>
                  <a:lin ang="5400000" scaled="0"/>
                </a:gradFill>
              </a:rPr>
            </a:br>
            <a:r>
              <a:rPr lang="en-US" dirty="0">
                <a:gradFill>
                  <a:gsLst>
                    <a:gs pos="0">
                      <a:srgbClr val="FFFFFF"/>
                    </a:gs>
                    <a:gs pos="100000">
                      <a:srgbClr val="FFFFFF"/>
                    </a:gs>
                  </a:gsLst>
                  <a:lin ang="5400000" scaled="0"/>
                </a:gradFill>
              </a:rPr>
              <a:t>(Cache-Control, Content-Encoding, Content-Type, </a:t>
            </a:r>
            <a:r>
              <a:rPr lang="en-US" dirty="0" err="1">
                <a:gradFill>
                  <a:gsLst>
                    <a:gs pos="0">
                      <a:srgbClr val="FFFFFF"/>
                    </a:gs>
                    <a:gs pos="100000">
                      <a:srgbClr val="FFFFFF"/>
                    </a:gs>
                  </a:gsLst>
                  <a:lin ang="5400000" scaled="0"/>
                </a:gradFill>
              </a:rPr>
              <a:t>etc</a:t>
            </a:r>
            <a:r>
              <a:rPr lang="en-US" dirty="0" smtClean="0">
                <a:gradFill>
                  <a:gsLst>
                    <a:gs pos="0">
                      <a:srgbClr val="FFFFFF"/>
                    </a:gs>
                    <a:gs pos="100000">
                      <a:srgbClr val="FFFFFF"/>
                    </a:gs>
                  </a:gsLst>
                  <a:lin ang="5400000" scaled="0"/>
                </a:gradFill>
              </a:rPr>
              <a:t>)</a:t>
            </a:r>
          </a:p>
          <a:p>
            <a:pPr defTabSz="914099" fontAlgn="base">
              <a:spcBef>
                <a:spcPct val="0"/>
              </a:spcBef>
              <a:spcAft>
                <a:spcPct val="0"/>
              </a:spcAft>
            </a:pPr>
            <a:endParaRPr lang="en-US" dirty="0">
              <a:gradFill>
                <a:gsLst>
                  <a:gs pos="0">
                    <a:srgbClr val="FFFFFF"/>
                  </a:gs>
                  <a:gs pos="100000">
                    <a:srgbClr val="FFFFFF"/>
                  </a:gs>
                </a:gsLst>
                <a:lin ang="5400000" scaled="0"/>
              </a:gradFill>
            </a:endParaRPr>
          </a:p>
          <a:p>
            <a:pPr defTabSz="914099" fontAlgn="base">
              <a:spcBef>
                <a:spcPct val="0"/>
              </a:spcBef>
              <a:spcAft>
                <a:spcPct val="0"/>
              </a:spcAft>
            </a:pPr>
            <a:r>
              <a:rPr lang="en-US" dirty="0">
                <a:gradFill>
                  <a:gsLst>
                    <a:gs pos="0">
                      <a:srgbClr val="FFFFFF"/>
                    </a:gs>
                    <a:gs pos="100000">
                      <a:srgbClr val="FFFFFF"/>
                    </a:gs>
                  </a:gsLst>
                  <a:lin ang="5400000" scaled="0"/>
                </a:gradFill>
              </a:rPr>
              <a:t>Metadata is &lt;name, value&gt; pairs, up to 8KB per blob</a:t>
            </a:r>
          </a:p>
          <a:p>
            <a:pPr defTabSz="914099" fontAlgn="base">
              <a:spcBef>
                <a:spcPct val="0"/>
              </a:spcBef>
              <a:spcAft>
                <a:spcPct val="0"/>
              </a:spcAft>
            </a:pPr>
            <a:endParaRPr lang="en-US" dirty="0" smtClean="0">
              <a:gradFill>
                <a:gsLst>
                  <a:gs pos="0">
                    <a:srgbClr val="FFFFFF"/>
                  </a:gs>
                  <a:gs pos="100000">
                    <a:srgbClr val="FFFFFF"/>
                  </a:gs>
                </a:gsLst>
                <a:lin ang="5400000" scaled="0"/>
              </a:gradFill>
            </a:endParaRPr>
          </a:p>
          <a:p>
            <a:pPr defTabSz="914099" fontAlgn="base">
              <a:spcBef>
                <a:spcPct val="0"/>
              </a:spcBef>
              <a:spcAft>
                <a:spcPct val="0"/>
              </a:spcAft>
            </a:pPr>
            <a:r>
              <a:rPr lang="en-US" dirty="0" smtClean="0">
                <a:gradFill>
                  <a:gsLst>
                    <a:gs pos="0">
                      <a:srgbClr val="FFFFFF"/>
                    </a:gs>
                    <a:gs pos="100000">
                      <a:srgbClr val="FFFFFF"/>
                    </a:gs>
                  </a:gsLst>
                  <a:lin ang="5400000" scaled="0"/>
                </a:gradFill>
              </a:rPr>
              <a:t>Either </a:t>
            </a:r>
            <a:r>
              <a:rPr lang="en-US" dirty="0">
                <a:gradFill>
                  <a:gsLst>
                    <a:gs pos="0">
                      <a:srgbClr val="FFFFFF"/>
                    </a:gs>
                    <a:gs pos="100000">
                      <a:srgbClr val="FFFFFF"/>
                    </a:gs>
                  </a:gsLst>
                  <a:lin ang="5400000" scaled="0"/>
                </a:gradFill>
              </a:rPr>
              <a:t>as part of </a:t>
            </a:r>
            <a:r>
              <a:rPr lang="en-US" dirty="0" err="1">
                <a:gradFill>
                  <a:gsLst>
                    <a:gs pos="0">
                      <a:srgbClr val="FFFFFF"/>
                    </a:gs>
                    <a:gs pos="100000">
                      <a:srgbClr val="FFFFFF"/>
                    </a:gs>
                  </a:gsLst>
                  <a:lin ang="5400000" scaled="0"/>
                </a:gradFill>
              </a:rPr>
              <a:t>PutBlob</a:t>
            </a:r>
            <a:r>
              <a:rPr lang="en-US" dirty="0">
                <a:gradFill>
                  <a:gsLst>
                    <a:gs pos="0">
                      <a:srgbClr val="FFFFFF"/>
                    </a:gs>
                    <a:gs pos="100000">
                      <a:srgbClr val="FFFFFF"/>
                    </a:gs>
                  </a:gsLst>
                  <a:lin ang="5400000" scaled="0"/>
                </a:gradFill>
              </a:rPr>
              <a:t> or independently</a:t>
            </a:r>
          </a:p>
        </p:txBody>
      </p:sp>
      <p:sp>
        <p:nvSpPr>
          <p:cNvPr id="7" name="Freeform 6"/>
          <p:cNvSpPr>
            <a:spLocks noEditPoints="1"/>
          </p:cNvSpPr>
          <p:nvPr/>
        </p:nvSpPr>
        <p:spPr bwMode="auto">
          <a:xfrm>
            <a:off x="9737331" y="1686441"/>
            <a:ext cx="1728910" cy="1524349"/>
          </a:xfrm>
          <a:custGeom>
            <a:avLst/>
            <a:gdLst>
              <a:gd name="T0" fmla="*/ 2220 w 3152"/>
              <a:gd name="T1" fmla="*/ 905 h 2780"/>
              <a:gd name="T2" fmla="*/ 2131 w 3152"/>
              <a:gd name="T3" fmla="*/ 764 h 2780"/>
              <a:gd name="T4" fmla="*/ 1420 w 3152"/>
              <a:gd name="T5" fmla="*/ 92 h 2780"/>
              <a:gd name="T6" fmla="*/ 1243 w 3152"/>
              <a:gd name="T7" fmla="*/ 2 h 2780"/>
              <a:gd name="T8" fmla="*/ 1243 w 3152"/>
              <a:gd name="T9" fmla="*/ 2 h 2780"/>
              <a:gd name="T10" fmla="*/ 1243 w 3152"/>
              <a:gd name="T11" fmla="*/ 2 h 2780"/>
              <a:gd name="T12" fmla="*/ 266 w 3152"/>
              <a:gd name="T13" fmla="*/ 2 h 2780"/>
              <a:gd name="T14" fmla="*/ 0 w 3152"/>
              <a:gd name="T15" fmla="*/ 226 h 2780"/>
              <a:gd name="T16" fmla="*/ 0 w 3152"/>
              <a:gd name="T17" fmla="*/ 2511 h 2780"/>
              <a:gd name="T18" fmla="*/ 266 w 3152"/>
              <a:gd name="T19" fmla="*/ 2780 h 2780"/>
              <a:gd name="T20" fmla="*/ 1953 w 3152"/>
              <a:gd name="T21" fmla="*/ 2780 h 2780"/>
              <a:gd name="T22" fmla="*/ 2220 w 3152"/>
              <a:gd name="T23" fmla="*/ 2511 h 2780"/>
              <a:gd name="T24" fmla="*/ 2220 w 3152"/>
              <a:gd name="T25" fmla="*/ 943 h 2780"/>
              <a:gd name="T26" fmla="*/ 2220 w 3152"/>
              <a:gd name="T27" fmla="*/ 905 h 2780"/>
              <a:gd name="T28" fmla="*/ 1243 w 3152"/>
              <a:gd name="T29" fmla="*/ 226 h 2780"/>
              <a:gd name="T30" fmla="*/ 1953 w 3152"/>
              <a:gd name="T31" fmla="*/ 943 h 2780"/>
              <a:gd name="T32" fmla="*/ 1243 w 3152"/>
              <a:gd name="T33" fmla="*/ 943 h 2780"/>
              <a:gd name="T34" fmla="*/ 1243 w 3152"/>
              <a:gd name="T35" fmla="*/ 226 h 2780"/>
              <a:gd name="T36" fmla="*/ 1243 w 3152"/>
              <a:gd name="T37" fmla="*/ 226 h 2780"/>
              <a:gd name="T38" fmla="*/ 1953 w 3152"/>
              <a:gd name="T39" fmla="*/ 2511 h 2780"/>
              <a:gd name="T40" fmla="*/ 266 w 3152"/>
              <a:gd name="T41" fmla="*/ 2511 h 2780"/>
              <a:gd name="T42" fmla="*/ 266 w 3152"/>
              <a:gd name="T43" fmla="*/ 226 h 2780"/>
              <a:gd name="T44" fmla="*/ 1021 w 3152"/>
              <a:gd name="T45" fmla="*/ 226 h 2780"/>
              <a:gd name="T46" fmla="*/ 1021 w 3152"/>
              <a:gd name="T47" fmla="*/ 943 h 2780"/>
              <a:gd name="T48" fmla="*/ 1243 w 3152"/>
              <a:gd name="T49" fmla="*/ 1212 h 2780"/>
              <a:gd name="T50" fmla="*/ 1953 w 3152"/>
              <a:gd name="T51" fmla="*/ 1212 h 2780"/>
              <a:gd name="T52" fmla="*/ 1953 w 3152"/>
              <a:gd name="T53" fmla="*/ 2511 h 2780"/>
              <a:gd name="T54" fmla="*/ 1953 w 3152"/>
              <a:gd name="T55" fmla="*/ 2511 h 2780"/>
              <a:gd name="T56" fmla="*/ 2575 w 3152"/>
              <a:gd name="T57" fmla="*/ 630 h 2780"/>
              <a:gd name="T58" fmla="*/ 2664 w 3152"/>
              <a:gd name="T59" fmla="*/ 854 h 2780"/>
              <a:gd name="T60" fmla="*/ 2664 w 3152"/>
              <a:gd name="T61" fmla="*/ 2511 h 2780"/>
              <a:gd name="T62" fmla="*/ 2442 w 3152"/>
              <a:gd name="T63" fmla="*/ 2780 h 2780"/>
              <a:gd name="T64" fmla="*/ 2353 w 3152"/>
              <a:gd name="T65" fmla="*/ 2780 h 2780"/>
              <a:gd name="T66" fmla="*/ 2442 w 3152"/>
              <a:gd name="T67" fmla="*/ 2556 h 2780"/>
              <a:gd name="T68" fmla="*/ 2442 w 3152"/>
              <a:gd name="T69" fmla="*/ 943 h 2780"/>
              <a:gd name="T70" fmla="*/ 2353 w 3152"/>
              <a:gd name="T71" fmla="*/ 674 h 2780"/>
              <a:gd name="T72" fmla="*/ 1642 w 3152"/>
              <a:gd name="T73" fmla="*/ 2 h 2780"/>
              <a:gd name="T74" fmla="*/ 1642 w 3152"/>
              <a:gd name="T75" fmla="*/ 2 h 2780"/>
              <a:gd name="T76" fmla="*/ 1731 w 3152"/>
              <a:gd name="T77" fmla="*/ 2 h 2780"/>
              <a:gd name="T78" fmla="*/ 1776 w 3152"/>
              <a:gd name="T79" fmla="*/ 2 h 2780"/>
              <a:gd name="T80" fmla="*/ 2086 w 3152"/>
              <a:gd name="T81" fmla="*/ 137 h 2780"/>
              <a:gd name="T82" fmla="*/ 2575 w 3152"/>
              <a:gd name="T83" fmla="*/ 630 h 2780"/>
              <a:gd name="T84" fmla="*/ 3063 w 3152"/>
              <a:gd name="T85" fmla="*/ 585 h 2780"/>
              <a:gd name="T86" fmla="*/ 3152 w 3152"/>
              <a:gd name="T87" fmla="*/ 764 h 2780"/>
              <a:gd name="T88" fmla="*/ 3152 w 3152"/>
              <a:gd name="T89" fmla="*/ 2511 h 2780"/>
              <a:gd name="T90" fmla="*/ 2886 w 3152"/>
              <a:gd name="T91" fmla="*/ 2780 h 2780"/>
              <a:gd name="T92" fmla="*/ 2841 w 3152"/>
              <a:gd name="T93" fmla="*/ 2780 h 2780"/>
              <a:gd name="T94" fmla="*/ 2886 w 3152"/>
              <a:gd name="T95" fmla="*/ 2556 h 2780"/>
              <a:gd name="T96" fmla="*/ 2886 w 3152"/>
              <a:gd name="T97" fmla="*/ 809 h 2780"/>
              <a:gd name="T98" fmla="*/ 2841 w 3152"/>
              <a:gd name="T99" fmla="*/ 630 h 2780"/>
              <a:gd name="T100" fmla="*/ 2220 w 3152"/>
              <a:gd name="T101" fmla="*/ 2 h 2780"/>
              <a:gd name="T102" fmla="*/ 2220 w 3152"/>
              <a:gd name="T103" fmla="*/ 2 h 2780"/>
              <a:gd name="T104" fmla="*/ 2264 w 3152"/>
              <a:gd name="T105" fmla="*/ 2 h 2780"/>
              <a:gd name="T106" fmla="*/ 2308 w 3152"/>
              <a:gd name="T107" fmla="*/ 2 h 2780"/>
              <a:gd name="T108" fmla="*/ 2619 w 3152"/>
              <a:gd name="T109" fmla="*/ 137 h 2780"/>
              <a:gd name="T110" fmla="*/ 3063 w 3152"/>
              <a:gd name="T111" fmla="*/ 585 h 27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152" h="2780">
                <a:moveTo>
                  <a:pt x="2220" y="905"/>
                </a:moveTo>
                <a:cubicBezTo>
                  <a:pt x="2220" y="860"/>
                  <a:pt x="2204" y="833"/>
                  <a:pt x="2131" y="764"/>
                </a:cubicBezTo>
                <a:cubicBezTo>
                  <a:pt x="1419" y="93"/>
                  <a:pt x="1420" y="92"/>
                  <a:pt x="1420" y="92"/>
                </a:cubicBezTo>
                <a:cubicBezTo>
                  <a:pt x="1358" y="23"/>
                  <a:pt x="1304" y="2"/>
                  <a:pt x="1243" y="2"/>
                </a:cubicBezTo>
                <a:cubicBezTo>
                  <a:pt x="1243" y="2"/>
                  <a:pt x="1243" y="2"/>
                  <a:pt x="1243" y="2"/>
                </a:cubicBezTo>
                <a:cubicBezTo>
                  <a:pt x="1243" y="2"/>
                  <a:pt x="1243" y="2"/>
                  <a:pt x="1243" y="2"/>
                </a:cubicBezTo>
                <a:cubicBezTo>
                  <a:pt x="266" y="2"/>
                  <a:pt x="266" y="2"/>
                  <a:pt x="266" y="2"/>
                </a:cubicBezTo>
                <a:cubicBezTo>
                  <a:pt x="133" y="2"/>
                  <a:pt x="0" y="92"/>
                  <a:pt x="0" y="226"/>
                </a:cubicBezTo>
                <a:cubicBezTo>
                  <a:pt x="0" y="2511"/>
                  <a:pt x="0" y="2511"/>
                  <a:pt x="0" y="2511"/>
                </a:cubicBezTo>
                <a:cubicBezTo>
                  <a:pt x="0" y="2646"/>
                  <a:pt x="133" y="2780"/>
                  <a:pt x="266" y="2780"/>
                </a:cubicBezTo>
                <a:cubicBezTo>
                  <a:pt x="1953" y="2780"/>
                  <a:pt x="1953" y="2780"/>
                  <a:pt x="1953" y="2780"/>
                </a:cubicBezTo>
                <a:cubicBezTo>
                  <a:pt x="2086" y="2780"/>
                  <a:pt x="2220" y="2646"/>
                  <a:pt x="2220" y="2511"/>
                </a:cubicBezTo>
                <a:cubicBezTo>
                  <a:pt x="2220" y="943"/>
                  <a:pt x="2220" y="943"/>
                  <a:pt x="2220" y="943"/>
                </a:cubicBezTo>
                <a:lnTo>
                  <a:pt x="2220" y="905"/>
                </a:lnTo>
                <a:close/>
                <a:moveTo>
                  <a:pt x="1243" y="226"/>
                </a:moveTo>
                <a:cubicBezTo>
                  <a:pt x="1953" y="943"/>
                  <a:pt x="1953" y="943"/>
                  <a:pt x="1953" y="943"/>
                </a:cubicBezTo>
                <a:cubicBezTo>
                  <a:pt x="1243" y="943"/>
                  <a:pt x="1243" y="943"/>
                  <a:pt x="1243" y="943"/>
                </a:cubicBezTo>
                <a:cubicBezTo>
                  <a:pt x="1243" y="226"/>
                  <a:pt x="1243" y="226"/>
                  <a:pt x="1243" y="226"/>
                </a:cubicBezTo>
                <a:cubicBezTo>
                  <a:pt x="1243" y="226"/>
                  <a:pt x="1243" y="226"/>
                  <a:pt x="1243" y="226"/>
                </a:cubicBezTo>
                <a:close/>
                <a:moveTo>
                  <a:pt x="1953" y="2511"/>
                </a:moveTo>
                <a:cubicBezTo>
                  <a:pt x="266" y="2511"/>
                  <a:pt x="266" y="2511"/>
                  <a:pt x="266" y="2511"/>
                </a:cubicBezTo>
                <a:cubicBezTo>
                  <a:pt x="266" y="226"/>
                  <a:pt x="266" y="226"/>
                  <a:pt x="266" y="226"/>
                </a:cubicBezTo>
                <a:cubicBezTo>
                  <a:pt x="1021" y="226"/>
                  <a:pt x="1021" y="226"/>
                  <a:pt x="1021" y="226"/>
                </a:cubicBezTo>
                <a:cubicBezTo>
                  <a:pt x="1021" y="943"/>
                  <a:pt x="1021" y="943"/>
                  <a:pt x="1021" y="943"/>
                </a:cubicBezTo>
                <a:cubicBezTo>
                  <a:pt x="1021" y="1078"/>
                  <a:pt x="1110" y="1212"/>
                  <a:pt x="1243" y="1212"/>
                </a:cubicBezTo>
                <a:cubicBezTo>
                  <a:pt x="1953" y="1212"/>
                  <a:pt x="1953" y="1212"/>
                  <a:pt x="1953" y="1212"/>
                </a:cubicBezTo>
                <a:cubicBezTo>
                  <a:pt x="1953" y="2511"/>
                  <a:pt x="1953" y="2511"/>
                  <a:pt x="1953" y="2511"/>
                </a:cubicBezTo>
                <a:cubicBezTo>
                  <a:pt x="1953" y="2511"/>
                  <a:pt x="1953" y="2511"/>
                  <a:pt x="1953" y="2511"/>
                </a:cubicBezTo>
                <a:close/>
                <a:moveTo>
                  <a:pt x="2575" y="630"/>
                </a:moveTo>
                <a:cubicBezTo>
                  <a:pt x="2619" y="674"/>
                  <a:pt x="2664" y="764"/>
                  <a:pt x="2664" y="854"/>
                </a:cubicBezTo>
                <a:cubicBezTo>
                  <a:pt x="2664" y="2511"/>
                  <a:pt x="2664" y="2511"/>
                  <a:pt x="2664" y="2511"/>
                </a:cubicBezTo>
                <a:cubicBezTo>
                  <a:pt x="2664" y="2646"/>
                  <a:pt x="2575" y="2780"/>
                  <a:pt x="2442" y="2780"/>
                </a:cubicBezTo>
                <a:cubicBezTo>
                  <a:pt x="2353" y="2780"/>
                  <a:pt x="2353" y="2780"/>
                  <a:pt x="2353" y="2780"/>
                </a:cubicBezTo>
                <a:cubicBezTo>
                  <a:pt x="2397" y="2691"/>
                  <a:pt x="2442" y="2646"/>
                  <a:pt x="2442" y="2556"/>
                </a:cubicBezTo>
                <a:cubicBezTo>
                  <a:pt x="2442" y="943"/>
                  <a:pt x="2442" y="943"/>
                  <a:pt x="2442" y="943"/>
                </a:cubicBezTo>
                <a:cubicBezTo>
                  <a:pt x="2442" y="854"/>
                  <a:pt x="2452" y="769"/>
                  <a:pt x="2353" y="674"/>
                </a:cubicBezTo>
                <a:cubicBezTo>
                  <a:pt x="1645" y="0"/>
                  <a:pt x="1642" y="2"/>
                  <a:pt x="1642" y="2"/>
                </a:cubicBezTo>
                <a:cubicBezTo>
                  <a:pt x="1642" y="2"/>
                  <a:pt x="1642" y="2"/>
                  <a:pt x="1642" y="2"/>
                </a:cubicBezTo>
                <a:cubicBezTo>
                  <a:pt x="1731" y="2"/>
                  <a:pt x="1731" y="2"/>
                  <a:pt x="1731" y="2"/>
                </a:cubicBezTo>
                <a:cubicBezTo>
                  <a:pt x="1776" y="2"/>
                  <a:pt x="1776" y="2"/>
                  <a:pt x="1776" y="2"/>
                </a:cubicBezTo>
                <a:cubicBezTo>
                  <a:pt x="1820" y="2"/>
                  <a:pt x="1953" y="2"/>
                  <a:pt x="2086" y="137"/>
                </a:cubicBezTo>
                <a:cubicBezTo>
                  <a:pt x="2575" y="630"/>
                  <a:pt x="2575" y="630"/>
                  <a:pt x="2575" y="630"/>
                </a:cubicBezTo>
                <a:moveTo>
                  <a:pt x="3063" y="585"/>
                </a:moveTo>
                <a:cubicBezTo>
                  <a:pt x="3108" y="630"/>
                  <a:pt x="3152" y="719"/>
                  <a:pt x="3152" y="764"/>
                </a:cubicBezTo>
                <a:cubicBezTo>
                  <a:pt x="3152" y="2511"/>
                  <a:pt x="3152" y="2511"/>
                  <a:pt x="3152" y="2511"/>
                </a:cubicBezTo>
                <a:cubicBezTo>
                  <a:pt x="3152" y="2646"/>
                  <a:pt x="3019" y="2780"/>
                  <a:pt x="2886" y="2780"/>
                </a:cubicBezTo>
                <a:cubicBezTo>
                  <a:pt x="2841" y="2780"/>
                  <a:pt x="2841" y="2780"/>
                  <a:pt x="2841" y="2780"/>
                </a:cubicBezTo>
                <a:cubicBezTo>
                  <a:pt x="2886" y="2691"/>
                  <a:pt x="2886" y="2646"/>
                  <a:pt x="2886" y="2556"/>
                </a:cubicBezTo>
                <a:cubicBezTo>
                  <a:pt x="2886" y="809"/>
                  <a:pt x="2886" y="809"/>
                  <a:pt x="2886" y="809"/>
                </a:cubicBezTo>
                <a:cubicBezTo>
                  <a:pt x="2886" y="764"/>
                  <a:pt x="2886" y="674"/>
                  <a:pt x="2841" y="630"/>
                </a:cubicBezTo>
                <a:cubicBezTo>
                  <a:pt x="2220" y="2"/>
                  <a:pt x="2220" y="2"/>
                  <a:pt x="2220" y="2"/>
                </a:cubicBezTo>
                <a:cubicBezTo>
                  <a:pt x="2220" y="2"/>
                  <a:pt x="2220" y="2"/>
                  <a:pt x="2220" y="2"/>
                </a:cubicBezTo>
                <a:cubicBezTo>
                  <a:pt x="2264" y="2"/>
                  <a:pt x="2264" y="2"/>
                  <a:pt x="2264" y="2"/>
                </a:cubicBezTo>
                <a:cubicBezTo>
                  <a:pt x="2308" y="2"/>
                  <a:pt x="2308" y="2"/>
                  <a:pt x="2308" y="2"/>
                </a:cubicBezTo>
                <a:cubicBezTo>
                  <a:pt x="2397" y="2"/>
                  <a:pt x="2486" y="2"/>
                  <a:pt x="2619" y="137"/>
                </a:cubicBezTo>
                <a:cubicBezTo>
                  <a:pt x="3063" y="585"/>
                  <a:pt x="3063" y="585"/>
                  <a:pt x="3063" y="585"/>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2097973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Blob Details</a:t>
            </a:r>
            <a:endParaRPr lang="en-US" dirty="0"/>
          </a:p>
        </p:txBody>
      </p:sp>
      <p:sp>
        <p:nvSpPr>
          <p:cNvPr id="3" name="Content Placeholder 2"/>
          <p:cNvSpPr>
            <a:spLocks noGrp="1"/>
          </p:cNvSpPr>
          <p:nvPr>
            <p:ph type="body" sz="quarter" idx="10"/>
          </p:nvPr>
        </p:nvSpPr>
        <p:spPr>
          <a:xfrm>
            <a:off x="519113" y="2700678"/>
            <a:ext cx="4032106" cy="1107996"/>
          </a:xfrm>
        </p:spPr>
        <p:txBody>
          <a:bodyPr/>
          <a:lstStyle/>
          <a:p>
            <a:pPr algn="r"/>
            <a:r>
              <a:rPr lang="en-US" dirty="0">
                <a:solidFill>
                  <a:schemeClr val="accent2">
                    <a:alpha val="99000"/>
                  </a:schemeClr>
                </a:solidFill>
              </a:rPr>
              <a:t>Blob always accessed by name</a:t>
            </a:r>
          </a:p>
        </p:txBody>
      </p:sp>
      <p:sp>
        <p:nvSpPr>
          <p:cNvPr id="6" name="Rectangle 5"/>
          <p:cNvSpPr/>
          <p:nvPr/>
        </p:nvSpPr>
        <p:spPr bwMode="auto">
          <a:xfrm>
            <a:off x="4956032" y="1446214"/>
            <a:ext cx="6715268" cy="361692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45718" rIns="1645920" bIns="45718" numCol="1" rtlCol="0" anchor="ctr" anchorCtr="0" compatLnSpc="1">
            <a:prstTxWarp prst="textNoShape">
              <a:avLst/>
            </a:prstTxWarp>
          </a:bodyPr>
          <a:lstStyle/>
          <a:p>
            <a:pPr defTabSz="914099" fontAlgn="base">
              <a:spcBef>
                <a:spcPct val="0"/>
              </a:spcBef>
              <a:spcAft>
                <a:spcPct val="0"/>
              </a:spcAft>
            </a:pPr>
            <a:r>
              <a:rPr lang="en-US" sz="2800" dirty="0">
                <a:gradFill>
                  <a:gsLst>
                    <a:gs pos="0">
                      <a:srgbClr val="FFFFFF"/>
                    </a:gs>
                    <a:gs pos="100000">
                      <a:srgbClr val="FFFFFF"/>
                    </a:gs>
                  </a:gsLst>
                  <a:lin ang="5400000" scaled="0"/>
                </a:gradFill>
              </a:rPr>
              <a:t>Can include ‘/‘ or other </a:t>
            </a:r>
            <a:r>
              <a:rPr lang="en-US" sz="2800" dirty="0" smtClean="0">
                <a:gradFill>
                  <a:gsLst>
                    <a:gs pos="0">
                      <a:srgbClr val="FFFFFF"/>
                    </a:gs>
                    <a:gs pos="100000">
                      <a:srgbClr val="FFFFFF"/>
                    </a:gs>
                  </a:gsLst>
                  <a:lin ang="5400000" scaled="0"/>
                </a:gradFill>
              </a:rPr>
              <a:t/>
            </a:r>
            <a:br>
              <a:rPr lang="en-US" sz="2800" dirty="0" smtClean="0">
                <a:gradFill>
                  <a:gsLst>
                    <a:gs pos="0">
                      <a:srgbClr val="FFFFFF"/>
                    </a:gs>
                    <a:gs pos="100000">
                      <a:srgbClr val="FFFFFF"/>
                    </a:gs>
                  </a:gsLst>
                  <a:lin ang="5400000" scaled="0"/>
                </a:gradFill>
              </a:rPr>
            </a:br>
            <a:r>
              <a:rPr lang="en-US" sz="2800" dirty="0" err="1" smtClean="0">
                <a:gradFill>
                  <a:gsLst>
                    <a:gs pos="0">
                      <a:srgbClr val="FFFFFF"/>
                    </a:gs>
                    <a:gs pos="100000">
                      <a:srgbClr val="FFFFFF"/>
                    </a:gs>
                  </a:gsLst>
                  <a:lin ang="5400000" scaled="0"/>
                </a:gradFill>
              </a:rPr>
              <a:t>delimeter</a:t>
            </a:r>
            <a:r>
              <a:rPr lang="en-US" sz="2800" dirty="0" smtClean="0">
                <a:gradFill>
                  <a:gsLst>
                    <a:gs pos="0">
                      <a:srgbClr val="FFFFFF"/>
                    </a:gs>
                    <a:gs pos="100000">
                      <a:srgbClr val="FFFFFF"/>
                    </a:gs>
                  </a:gsLst>
                  <a:lin ang="5400000" scaled="0"/>
                </a:gradFill>
              </a:rPr>
              <a:t> in </a:t>
            </a:r>
            <a:r>
              <a:rPr lang="en-US" sz="2800" dirty="0">
                <a:gradFill>
                  <a:gsLst>
                    <a:gs pos="0">
                      <a:srgbClr val="FFFFFF"/>
                    </a:gs>
                    <a:gs pos="100000">
                      <a:srgbClr val="FFFFFF"/>
                    </a:gs>
                  </a:gsLst>
                  <a:lin ang="5400000" scaled="0"/>
                </a:gradFill>
              </a:rPr>
              <a:t>name </a:t>
            </a:r>
            <a:br>
              <a:rPr lang="en-US" sz="2800" dirty="0">
                <a:gradFill>
                  <a:gsLst>
                    <a:gs pos="0">
                      <a:srgbClr val="FFFFFF"/>
                    </a:gs>
                    <a:gs pos="100000">
                      <a:srgbClr val="FFFFFF"/>
                    </a:gs>
                  </a:gsLst>
                  <a:lin ang="5400000" scaled="0"/>
                </a:gradFill>
              </a:rPr>
            </a:br>
            <a:r>
              <a:rPr lang="en-US" dirty="0">
                <a:gradFill>
                  <a:gsLst>
                    <a:gs pos="0">
                      <a:srgbClr val="FFFFFF"/>
                    </a:gs>
                    <a:gs pos="100000">
                      <a:srgbClr val="FFFFFF"/>
                    </a:gs>
                  </a:gsLst>
                  <a:lin ang="5400000" scaled="0"/>
                </a:gradFill>
              </a:rPr>
              <a:t>e.g. /&lt;container&gt;/</a:t>
            </a:r>
            <a:r>
              <a:rPr lang="en-US" dirty="0" err="1">
                <a:gradFill>
                  <a:gsLst>
                    <a:gs pos="0">
                      <a:srgbClr val="FFFFFF"/>
                    </a:gs>
                    <a:gs pos="100000">
                      <a:srgbClr val="FFFFFF"/>
                    </a:gs>
                  </a:gsLst>
                  <a:lin ang="5400000" scaled="0"/>
                </a:gradFill>
              </a:rPr>
              <a:t>myblobs</a:t>
            </a:r>
            <a:r>
              <a:rPr lang="en-US" dirty="0">
                <a:gradFill>
                  <a:gsLst>
                    <a:gs pos="0">
                      <a:srgbClr val="FFFFFF"/>
                    </a:gs>
                    <a:gs pos="100000">
                      <a:srgbClr val="FFFFFF"/>
                    </a:gs>
                  </a:gsLst>
                  <a:lin ang="5400000" scaled="0"/>
                </a:gradFill>
              </a:rPr>
              <a:t>/blob.jpg</a:t>
            </a:r>
          </a:p>
        </p:txBody>
      </p:sp>
      <p:sp>
        <p:nvSpPr>
          <p:cNvPr id="8" name="Freeform 7"/>
          <p:cNvSpPr>
            <a:spLocks noEditPoints="1"/>
          </p:cNvSpPr>
          <p:nvPr/>
        </p:nvSpPr>
        <p:spPr bwMode="auto">
          <a:xfrm>
            <a:off x="9737331" y="1686441"/>
            <a:ext cx="1728910" cy="1524349"/>
          </a:xfrm>
          <a:custGeom>
            <a:avLst/>
            <a:gdLst>
              <a:gd name="T0" fmla="*/ 2220 w 3152"/>
              <a:gd name="T1" fmla="*/ 905 h 2780"/>
              <a:gd name="T2" fmla="*/ 2131 w 3152"/>
              <a:gd name="T3" fmla="*/ 764 h 2780"/>
              <a:gd name="T4" fmla="*/ 1420 w 3152"/>
              <a:gd name="T5" fmla="*/ 92 h 2780"/>
              <a:gd name="T6" fmla="*/ 1243 w 3152"/>
              <a:gd name="T7" fmla="*/ 2 h 2780"/>
              <a:gd name="T8" fmla="*/ 1243 w 3152"/>
              <a:gd name="T9" fmla="*/ 2 h 2780"/>
              <a:gd name="T10" fmla="*/ 1243 w 3152"/>
              <a:gd name="T11" fmla="*/ 2 h 2780"/>
              <a:gd name="T12" fmla="*/ 266 w 3152"/>
              <a:gd name="T13" fmla="*/ 2 h 2780"/>
              <a:gd name="T14" fmla="*/ 0 w 3152"/>
              <a:gd name="T15" fmla="*/ 226 h 2780"/>
              <a:gd name="T16" fmla="*/ 0 w 3152"/>
              <a:gd name="T17" fmla="*/ 2511 h 2780"/>
              <a:gd name="T18" fmla="*/ 266 w 3152"/>
              <a:gd name="T19" fmla="*/ 2780 h 2780"/>
              <a:gd name="T20" fmla="*/ 1953 w 3152"/>
              <a:gd name="T21" fmla="*/ 2780 h 2780"/>
              <a:gd name="T22" fmla="*/ 2220 w 3152"/>
              <a:gd name="T23" fmla="*/ 2511 h 2780"/>
              <a:gd name="T24" fmla="*/ 2220 w 3152"/>
              <a:gd name="T25" fmla="*/ 943 h 2780"/>
              <a:gd name="T26" fmla="*/ 2220 w 3152"/>
              <a:gd name="T27" fmla="*/ 905 h 2780"/>
              <a:gd name="T28" fmla="*/ 1243 w 3152"/>
              <a:gd name="T29" fmla="*/ 226 h 2780"/>
              <a:gd name="T30" fmla="*/ 1953 w 3152"/>
              <a:gd name="T31" fmla="*/ 943 h 2780"/>
              <a:gd name="T32" fmla="*/ 1243 w 3152"/>
              <a:gd name="T33" fmla="*/ 943 h 2780"/>
              <a:gd name="T34" fmla="*/ 1243 w 3152"/>
              <a:gd name="T35" fmla="*/ 226 h 2780"/>
              <a:gd name="T36" fmla="*/ 1243 w 3152"/>
              <a:gd name="T37" fmla="*/ 226 h 2780"/>
              <a:gd name="T38" fmla="*/ 1953 w 3152"/>
              <a:gd name="T39" fmla="*/ 2511 h 2780"/>
              <a:gd name="T40" fmla="*/ 266 w 3152"/>
              <a:gd name="T41" fmla="*/ 2511 h 2780"/>
              <a:gd name="T42" fmla="*/ 266 w 3152"/>
              <a:gd name="T43" fmla="*/ 226 h 2780"/>
              <a:gd name="T44" fmla="*/ 1021 w 3152"/>
              <a:gd name="T45" fmla="*/ 226 h 2780"/>
              <a:gd name="T46" fmla="*/ 1021 w 3152"/>
              <a:gd name="T47" fmla="*/ 943 h 2780"/>
              <a:gd name="T48" fmla="*/ 1243 w 3152"/>
              <a:gd name="T49" fmla="*/ 1212 h 2780"/>
              <a:gd name="T50" fmla="*/ 1953 w 3152"/>
              <a:gd name="T51" fmla="*/ 1212 h 2780"/>
              <a:gd name="T52" fmla="*/ 1953 w 3152"/>
              <a:gd name="T53" fmla="*/ 2511 h 2780"/>
              <a:gd name="T54" fmla="*/ 1953 w 3152"/>
              <a:gd name="T55" fmla="*/ 2511 h 2780"/>
              <a:gd name="T56" fmla="*/ 2575 w 3152"/>
              <a:gd name="T57" fmla="*/ 630 h 2780"/>
              <a:gd name="T58" fmla="*/ 2664 w 3152"/>
              <a:gd name="T59" fmla="*/ 854 h 2780"/>
              <a:gd name="T60" fmla="*/ 2664 w 3152"/>
              <a:gd name="T61" fmla="*/ 2511 h 2780"/>
              <a:gd name="T62" fmla="*/ 2442 w 3152"/>
              <a:gd name="T63" fmla="*/ 2780 h 2780"/>
              <a:gd name="T64" fmla="*/ 2353 w 3152"/>
              <a:gd name="T65" fmla="*/ 2780 h 2780"/>
              <a:gd name="T66" fmla="*/ 2442 w 3152"/>
              <a:gd name="T67" fmla="*/ 2556 h 2780"/>
              <a:gd name="T68" fmla="*/ 2442 w 3152"/>
              <a:gd name="T69" fmla="*/ 943 h 2780"/>
              <a:gd name="T70" fmla="*/ 2353 w 3152"/>
              <a:gd name="T71" fmla="*/ 674 h 2780"/>
              <a:gd name="T72" fmla="*/ 1642 w 3152"/>
              <a:gd name="T73" fmla="*/ 2 h 2780"/>
              <a:gd name="T74" fmla="*/ 1642 w 3152"/>
              <a:gd name="T75" fmla="*/ 2 h 2780"/>
              <a:gd name="T76" fmla="*/ 1731 w 3152"/>
              <a:gd name="T77" fmla="*/ 2 h 2780"/>
              <a:gd name="T78" fmla="*/ 1776 w 3152"/>
              <a:gd name="T79" fmla="*/ 2 h 2780"/>
              <a:gd name="T80" fmla="*/ 2086 w 3152"/>
              <a:gd name="T81" fmla="*/ 137 h 2780"/>
              <a:gd name="T82" fmla="*/ 2575 w 3152"/>
              <a:gd name="T83" fmla="*/ 630 h 2780"/>
              <a:gd name="T84" fmla="*/ 3063 w 3152"/>
              <a:gd name="T85" fmla="*/ 585 h 2780"/>
              <a:gd name="T86" fmla="*/ 3152 w 3152"/>
              <a:gd name="T87" fmla="*/ 764 h 2780"/>
              <a:gd name="T88" fmla="*/ 3152 w 3152"/>
              <a:gd name="T89" fmla="*/ 2511 h 2780"/>
              <a:gd name="T90" fmla="*/ 2886 w 3152"/>
              <a:gd name="T91" fmla="*/ 2780 h 2780"/>
              <a:gd name="T92" fmla="*/ 2841 w 3152"/>
              <a:gd name="T93" fmla="*/ 2780 h 2780"/>
              <a:gd name="T94" fmla="*/ 2886 w 3152"/>
              <a:gd name="T95" fmla="*/ 2556 h 2780"/>
              <a:gd name="T96" fmla="*/ 2886 w 3152"/>
              <a:gd name="T97" fmla="*/ 809 h 2780"/>
              <a:gd name="T98" fmla="*/ 2841 w 3152"/>
              <a:gd name="T99" fmla="*/ 630 h 2780"/>
              <a:gd name="T100" fmla="*/ 2220 w 3152"/>
              <a:gd name="T101" fmla="*/ 2 h 2780"/>
              <a:gd name="T102" fmla="*/ 2220 w 3152"/>
              <a:gd name="T103" fmla="*/ 2 h 2780"/>
              <a:gd name="T104" fmla="*/ 2264 w 3152"/>
              <a:gd name="T105" fmla="*/ 2 h 2780"/>
              <a:gd name="T106" fmla="*/ 2308 w 3152"/>
              <a:gd name="T107" fmla="*/ 2 h 2780"/>
              <a:gd name="T108" fmla="*/ 2619 w 3152"/>
              <a:gd name="T109" fmla="*/ 137 h 2780"/>
              <a:gd name="T110" fmla="*/ 3063 w 3152"/>
              <a:gd name="T111" fmla="*/ 585 h 27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152" h="2780">
                <a:moveTo>
                  <a:pt x="2220" y="905"/>
                </a:moveTo>
                <a:cubicBezTo>
                  <a:pt x="2220" y="860"/>
                  <a:pt x="2204" y="833"/>
                  <a:pt x="2131" y="764"/>
                </a:cubicBezTo>
                <a:cubicBezTo>
                  <a:pt x="1419" y="93"/>
                  <a:pt x="1420" y="92"/>
                  <a:pt x="1420" y="92"/>
                </a:cubicBezTo>
                <a:cubicBezTo>
                  <a:pt x="1358" y="23"/>
                  <a:pt x="1304" y="2"/>
                  <a:pt x="1243" y="2"/>
                </a:cubicBezTo>
                <a:cubicBezTo>
                  <a:pt x="1243" y="2"/>
                  <a:pt x="1243" y="2"/>
                  <a:pt x="1243" y="2"/>
                </a:cubicBezTo>
                <a:cubicBezTo>
                  <a:pt x="1243" y="2"/>
                  <a:pt x="1243" y="2"/>
                  <a:pt x="1243" y="2"/>
                </a:cubicBezTo>
                <a:cubicBezTo>
                  <a:pt x="266" y="2"/>
                  <a:pt x="266" y="2"/>
                  <a:pt x="266" y="2"/>
                </a:cubicBezTo>
                <a:cubicBezTo>
                  <a:pt x="133" y="2"/>
                  <a:pt x="0" y="92"/>
                  <a:pt x="0" y="226"/>
                </a:cubicBezTo>
                <a:cubicBezTo>
                  <a:pt x="0" y="2511"/>
                  <a:pt x="0" y="2511"/>
                  <a:pt x="0" y="2511"/>
                </a:cubicBezTo>
                <a:cubicBezTo>
                  <a:pt x="0" y="2646"/>
                  <a:pt x="133" y="2780"/>
                  <a:pt x="266" y="2780"/>
                </a:cubicBezTo>
                <a:cubicBezTo>
                  <a:pt x="1953" y="2780"/>
                  <a:pt x="1953" y="2780"/>
                  <a:pt x="1953" y="2780"/>
                </a:cubicBezTo>
                <a:cubicBezTo>
                  <a:pt x="2086" y="2780"/>
                  <a:pt x="2220" y="2646"/>
                  <a:pt x="2220" y="2511"/>
                </a:cubicBezTo>
                <a:cubicBezTo>
                  <a:pt x="2220" y="943"/>
                  <a:pt x="2220" y="943"/>
                  <a:pt x="2220" y="943"/>
                </a:cubicBezTo>
                <a:lnTo>
                  <a:pt x="2220" y="905"/>
                </a:lnTo>
                <a:close/>
                <a:moveTo>
                  <a:pt x="1243" y="226"/>
                </a:moveTo>
                <a:cubicBezTo>
                  <a:pt x="1953" y="943"/>
                  <a:pt x="1953" y="943"/>
                  <a:pt x="1953" y="943"/>
                </a:cubicBezTo>
                <a:cubicBezTo>
                  <a:pt x="1243" y="943"/>
                  <a:pt x="1243" y="943"/>
                  <a:pt x="1243" y="943"/>
                </a:cubicBezTo>
                <a:cubicBezTo>
                  <a:pt x="1243" y="226"/>
                  <a:pt x="1243" y="226"/>
                  <a:pt x="1243" y="226"/>
                </a:cubicBezTo>
                <a:cubicBezTo>
                  <a:pt x="1243" y="226"/>
                  <a:pt x="1243" y="226"/>
                  <a:pt x="1243" y="226"/>
                </a:cubicBezTo>
                <a:close/>
                <a:moveTo>
                  <a:pt x="1953" y="2511"/>
                </a:moveTo>
                <a:cubicBezTo>
                  <a:pt x="266" y="2511"/>
                  <a:pt x="266" y="2511"/>
                  <a:pt x="266" y="2511"/>
                </a:cubicBezTo>
                <a:cubicBezTo>
                  <a:pt x="266" y="226"/>
                  <a:pt x="266" y="226"/>
                  <a:pt x="266" y="226"/>
                </a:cubicBezTo>
                <a:cubicBezTo>
                  <a:pt x="1021" y="226"/>
                  <a:pt x="1021" y="226"/>
                  <a:pt x="1021" y="226"/>
                </a:cubicBezTo>
                <a:cubicBezTo>
                  <a:pt x="1021" y="943"/>
                  <a:pt x="1021" y="943"/>
                  <a:pt x="1021" y="943"/>
                </a:cubicBezTo>
                <a:cubicBezTo>
                  <a:pt x="1021" y="1078"/>
                  <a:pt x="1110" y="1212"/>
                  <a:pt x="1243" y="1212"/>
                </a:cubicBezTo>
                <a:cubicBezTo>
                  <a:pt x="1953" y="1212"/>
                  <a:pt x="1953" y="1212"/>
                  <a:pt x="1953" y="1212"/>
                </a:cubicBezTo>
                <a:cubicBezTo>
                  <a:pt x="1953" y="2511"/>
                  <a:pt x="1953" y="2511"/>
                  <a:pt x="1953" y="2511"/>
                </a:cubicBezTo>
                <a:cubicBezTo>
                  <a:pt x="1953" y="2511"/>
                  <a:pt x="1953" y="2511"/>
                  <a:pt x="1953" y="2511"/>
                </a:cubicBezTo>
                <a:close/>
                <a:moveTo>
                  <a:pt x="2575" y="630"/>
                </a:moveTo>
                <a:cubicBezTo>
                  <a:pt x="2619" y="674"/>
                  <a:pt x="2664" y="764"/>
                  <a:pt x="2664" y="854"/>
                </a:cubicBezTo>
                <a:cubicBezTo>
                  <a:pt x="2664" y="2511"/>
                  <a:pt x="2664" y="2511"/>
                  <a:pt x="2664" y="2511"/>
                </a:cubicBezTo>
                <a:cubicBezTo>
                  <a:pt x="2664" y="2646"/>
                  <a:pt x="2575" y="2780"/>
                  <a:pt x="2442" y="2780"/>
                </a:cubicBezTo>
                <a:cubicBezTo>
                  <a:pt x="2353" y="2780"/>
                  <a:pt x="2353" y="2780"/>
                  <a:pt x="2353" y="2780"/>
                </a:cubicBezTo>
                <a:cubicBezTo>
                  <a:pt x="2397" y="2691"/>
                  <a:pt x="2442" y="2646"/>
                  <a:pt x="2442" y="2556"/>
                </a:cubicBezTo>
                <a:cubicBezTo>
                  <a:pt x="2442" y="943"/>
                  <a:pt x="2442" y="943"/>
                  <a:pt x="2442" y="943"/>
                </a:cubicBezTo>
                <a:cubicBezTo>
                  <a:pt x="2442" y="854"/>
                  <a:pt x="2452" y="769"/>
                  <a:pt x="2353" y="674"/>
                </a:cubicBezTo>
                <a:cubicBezTo>
                  <a:pt x="1645" y="0"/>
                  <a:pt x="1642" y="2"/>
                  <a:pt x="1642" y="2"/>
                </a:cubicBezTo>
                <a:cubicBezTo>
                  <a:pt x="1642" y="2"/>
                  <a:pt x="1642" y="2"/>
                  <a:pt x="1642" y="2"/>
                </a:cubicBezTo>
                <a:cubicBezTo>
                  <a:pt x="1731" y="2"/>
                  <a:pt x="1731" y="2"/>
                  <a:pt x="1731" y="2"/>
                </a:cubicBezTo>
                <a:cubicBezTo>
                  <a:pt x="1776" y="2"/>
                  <a:pt x="1776" y="2"/>
                  <a:pt x="1776" y="2"/>
                </a:cubicBezTo>
                <a:cubicBezTo>
                  <a:pt x="1820" y="2"/>
                  <a:pt x="1953" y="2"/>
                  <a:pt x="2086" y="137"/>
                </a:cubicBezTo>
                <a:cubicBezTo>
                  <a:pt x="2575" y="630"/>
                  <a:pt x="2575" y="630"/>
                  <a:pt x="2575" y="630"/>
                </a:cubicBezTo>
                <a:moveTo>
                  <a:pt x="3063" y="585"/>
                </a:moveTo>
                <a:cubicBezTo>
                  <a:pt x="3108" y="630"/>
                  <a:pt x="3152" y="719"/>
                  <a:pt x="3152" y="764"/>
                </a:cubicBezTo>
                <a:cubicBezTo>
                  <a:pt x="3152" y="2511"/>
                  <a:pt x="3152" y="2511"/>
                  <a:pt x="3152" y="2511"/>
                </a:cubicBezTo>
                <a:cubicBezTo>
                  <a:pt x="3152" y="2646"/>
                  <a:pt x="3019" y="2780"/>
                  <a:pt x="2886" y="2780"/>
                </a:cubicBezTo>
                <a:cubicBezTo>
                  <a:pt x="2841" y="2780"/>
                  <a:pt x="2841" y="2780"/>
                  <a:pt x="2841" y="2780"/>
                </a:cubicBezTo>
                <a:cubicBezTo>
                  <a:pt x="2886" y="2691"/>
                  <a:pt x="2886" y="2646"/>
                  <a:pt x="2886" y="2556"/>
                </a:cubicBezTo>
                <a:cubicBezTo>
                  <a:pt x="2886" y="809"/>
                  <a:pt x="2886" y="809"/>
                  <a:pt x="2886" y="809"/>
                </a:cubicBezTo>
                <a:cubicBezTo>
                  <a:pt x="2886" y="764"/>
                  <a:pt x="2886" y="674"/>
                  <a:pt x="2841" y="630"/>
                </a:cubicBezTo>
                <a:cubicBezTo>
                  <a:pt x="2220" y="2"/>
                  <a:pt x="2220" y="2"/>
                  <a:pt x="2220" y="2"/>
                </a:cubicBezTo>
                <a:cubicBezTo>
                  <a:pt x="2220" y="2"/>
                  <a:pt x="2220" y="2"/>
                  <a:pt x="2220" y="2"/>
                </a:cubicBezTo>
                <a:cubicBezTo>
                  <a:pt x="2264" y="2"/>
                  <a:pt x="2264" y="2"/>
                  <a:pt x="2264" y="2"/>
                </a:cubicBezTo>
                <a:cubicBezTo>
                  <a:pt x="2308" y="2"/>
                  <a:pt x="2308" y="2"/>
                  <a:pt x="2308" y="2"/>
                </a:cubicBezTo>
                <a:cubicBezTo>
                  <a:pt x="2397" y="2"/>
                  <a:pt x="2486" y="2"/>
                  <a:pt x="2619" y="137"/>
                </a:cubicBezTo>
                <a:cubicBezTo>
                  <a:pt x="3063" y="585"/>
                  <a:pt x="3063" y="585"/>
                  <a:pt x="3063" y="585"/>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28087579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Blob Containers</a:t>
            </a:r>
            <a:endParaRPr lang="en-US" dirty="0"/>
          </a:p>
        </p:txBody>
      </p:sp>
      <p:sp>
        <p:nvSpPr>
          <p:cNvPr id="3" name="Content Placeholder 2"/>
          <p:cNvSpPr>
            <a:spLocks noGrp="1"/>
          </p:cNvSpPr>
          <p:nvPr>
            <p:ph type="body" sz="quarter" idx="10"/>
          </p:nvPr>
        </p:nvSpPr>
        <p:spPr>
          <a:xfrm>
            <a:off x="5048655" y="1447799"/>
            <a:ext cx="6619470" cy="4727448"/>
          </a:xfrm>
        </p:spPr>
        <p:txBody>
          <a:bodyPr/>
          <a:lstStyle/>
          <a:p>
            <a:r>
              <a:rPr lang="en-US" sz="3200" dirty="0" smtClean="0">
                <a:solidFill>
                  <a:schemeClr val="accent2">
                    <a:alpha val="99000"/>
                  </a:schemeClr>
                </a:solidFill>
              </a:rPr>
              <a:t>Multiple Containers per Account</a:t>
            </a:r>
          </a:p>
          <a:p>
            <a:pPr lvl="1"/>
            <a:r>
              <a:rPr lang="en-US" dirty="0" smtClean="0"/>
              <a:t>Special $root container</a:t>
            </a:r>
          </a:p>
          <a:p>
            <a:pPr lvl="1"/>
            <a:endParaRPr lang="en-US" dirty="0" smtClean="0"/>
          </a:p>
          <a:p>
            <a:r>
              <a:rPr lang="en-US" sz="3200" dirty="0" smtClean="0">
                <a:solidFill>
                  <a:schemeClr val="accent2">
                    <a:alpha val="99000"/>
                  </a:schemeClr>
                </a:solidFill>
              </a:rPr>
              <a:t>Blob Container</a:t>
            </a:r>
          </a:p>
          <a:p>
            <a:pPr lvl="1"/>
            <a:r>
              <a:rPr lang="en-US" dirty="0" smtClean="0"/>
              <a:t>A container holds a set of blobs</a:t>
            </a:r>
          </a:p>
          <a:p>
            <a:pPr lvl="1"/>
            <a:r>
              <a:rPr lang="en-US" dirty="0" smtClean="0"/>
              <a:t>Set access policies at the container level </a:t>
            </a:r>
          </a:p>
          <a:p>
            <a:pPr lvl="1"/>
            <a:r>
              <a:rPr lang="en-US" dirty="0" smtClean="0"/>
              <a:t>Associate Metadata with Container</a:t>
            </a:r>
          </a:p>
          <a:p>
            <a:pPr lvl="1"/>
            <a:r>
              <a:rPr lang="en-US" dirty="0" smtClean="0"/>
              <a:t>List the blobs in a container</a:t>
            </a:r>
          </a:p>
          <a:p>
            <a:pPr lvl="1"/>
            <a:r>
              <a:rPr lang="en-US" sz="1600" spc="-51" dirty="0"/>
              <a:t>Including Blob Metadata and MD5 </a:t>
            </a:r>
          </a:p>
          <a:p>
            <a:pPr lvl="1"/>
            <a:r>
              <a:rPr lang="en-US" sz="1600" spc="-51" dirty="0"/>
              <a:t>NO search/query. i.e. no WHERE </a:t>
            </a:r>
            <a:r>
              <a:rPr lang="en-US" sz="1600" spc="-51" dirty="0" err="1"/>
              <a:t>MetadataValue</a:t>
            </a:r>
            <a:r>
              <a:rPr lang="en-US" sz="1600" spc="-51" dirty="0"/>
              <a:t> = ?</a:t>
            </a:r>
          </a:p>
          <a:p>
            <a:endParaRPr lang="en-US" sz="2000" dirty="0" smtClean="0">
              <a:solidFill>
                <a:schemeClr val="accent2">
                  <a:alpha val="99000"/>
                </a:schemeClr>
              </a:solidFill>
              <a:latin typeface="+mj-lt"/>
            </a:endParaRPr>
          </a:p>
          <a:p>
            <a:r>
              <a:rPr lang="en-US" sz="3200" dirty="0" smtClean="0">
                <a:solidFill>
                  <a:schemeClr val="accent2">
                    <a:alpha val="99000"/>
                  </a:schemeClr>
                </a:solidFill>
              </a:rPr>
              <a:t>Blobs Throughput</a:t>
            </a:r>
          </a:p>
          <a:p>
            <a:pPr lvl="1"/>
            <a:r>
              <a:rPr lang="en-US" dirty="0" smtClean="0"/>
              <a:t>Effectively in Partition of 1</a:t>
            </a:r>
          </a:p>
          <a:p>
            <a:pPr lvl="1"/>
            <a:r>
              <a:rPr lang="en-US" dirty="0" smtClean="0"/>
              <a:t>Target of 60MB/s per Blob</a:t>
            </a:r>
            <a:endParaRPr lang="en-US" dirty="0"/>
          </a:p>
        </p:txBody>
      </p:sp>
      <p:grpSp>
        <p:nvGrpSpPr>
          <p:cNvPr id="6" name="Group 5"/>
          <p:cNvGrpSpPr/>
          <p:nvPr/>
        </p:nvGrpSpPr>
        <p:grpSpPr>
          <a:xfrm>
            <a:off x="1481097" y="2360613"/>
            <a:ext cx="2914364" cy="2637784"/>
            <a:chOff x="8858251" y="3476625"/>
            <a:chExt cx="903288" cy="817563"/>
          </a:xfrm>
          <a:solidFill>
            <a:schemeClr val="tx1"/>
          </a:solidFill>
        </p:grpSpPr>
        <p:sp>
          <p:nvSpPr>
            <p:cNvPr id="7" name="Freeform 7"/>
            <p:cNvSpPr>
              <a:spLocks noEditPoints="1"/>
            </p:cNvSpPr>
            <p:nvPr/>
          </p:nvSpPr>
          <p:spPr bwMode="auto">
            <a:xfrm>
              <a:off x="8858251" y="3811588"/>
              <a:ext cx="903288" cy="482600"/>
            </a:xfrm>
            <a:custGeom>
              <a:avLst/>
              <a:gdLst>
                <a:gd name="T0" fmla="*/ 90 w 534"/>
                <a:gd name="T1" fmla="*/ 0 h 285"/>
                <a:gd name="T2" fmla="*/ 2 w 534"/>
                <a:gd name="T3" fmla="*/ 124 h 285"/>
                <a:gd name="T4" fmla="*/ 2 w 534"/>
                <a:gd name="T5" fmla="*/ 136 h 285"/>
                <a:gd name="T6" fmla="*/ 14 w 534"/>
                <a:gd name="T7" fmla="*/ 140 h 285"/>
                <a:gd name="T8" fmla="*/ 23 w 534"/>
                <a:gd name="T9" fmla="*/ 140 h 285"/>
                <a:gd name="T10" fmla="*/ 90 w 534"/>
                <a:gd name="T11" fmla="*/ 40 h 285"/>
                <a:gd name="T12" fmla="*/ 90 w 534"/>
                <a:gd name="T13" fmla="*/ 271 h 285"/>
                <a:gd name="T14" fmla="*/ 104 w 534"/>
                <a:gd name="T15" fmla="*/ 285 h 285"/>
                <a:gd name="T16" fmla="*/ 429 w 534"/>
                <a:gd name="T17" fmla="*/ 285 h 285"/>
                <a:gd name="T18" fmla="*/ 443 w 534"/>
                <a:gd name="T19" fmla="*/ 271 h 285"/>
                <a:gd name="T20" fmla="*/ 443 w 534"/>
                <a:gd name="T21" fmla="*/ 40 h 285"/>
                <a:gd name="T22" fmla="*/ 513 w 534"/>
                <a:gd name="T23" fmla="*/ 140 h 285"/>
                <a:gd name="T24" fmla="*/ 522 w 534"/>
                <a:gd name="T25" fmla="*/ 140 h 285"/>
                <a:gd name="T26" fmla="*/ 532 w 534"/>
                <a:gd name="T27" fmla="*/ 136 h 285"/>
                <a:gd name="T28" fmla="*/ 532 w 534"/>
                <a:gd name="T29" fmla="*/ 124 h 285"/>
                <a:gd name="T30" fmla="*/ 532 w 534"/>
                <a:gd name="T31" fmla="*/ 124 h 285"/>
                <a:gd name="T32" fmla="*/ 443 w 534"/>
                <a:gd name="T33" fmla="*/ 0 h 285"/>
                <a:gd name="T34" fmla="*/ 90 w 534"/>
                <a:gd name="T35" fmla="*/ 0 h 285"/>
                <a:gd name="T36" fmla="*/ 320 w 534"/>
                <a:gd name="T37" fmla="*/ 112 h 285"/>
                <a:gd name="T38" fmla="*/ 213 w 534"/>
                <a:gd name="T39" fmla="*/ 112 h 285"/>
                <a:gd name="T40" fmla="*/ 199 w 534"/>
                <a:gd name="T41" fmla="*/ 98 h 285"/>
                <a:gd name="T42" fmla="*/ 213 w 534"/>
                <a:gd name="T43" fmla="*/ 84 h 285"/>
                <a:gd name="T44" fmla="*/ 320 w 534"/>
                <a:gd name="T45" fmla="*/ 84 h 285"/>
                <a:gd name="T46" fmla="*/ 334 w 534"/>
                <a:gd name="T47" fmla="*/ 98 h 285"/>
                <a:gd name="T48" fmla="*/ 320 w 534"/>
                <a:gd name="T49" fmla="*/ 112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34" h="285">
                  <a:moveTo>
                    <a:pt x="90" y="0"/>
                  </a:moveTo>
                  <a:cubicBezTo>
                    <a:pt x="2" y="124"/>
                    <a:pt x="2" y="124"/>
                    <a:pt x="2" y="124"/>
                  </a:cubicBezTo>
                  <a:cubicBezTo>
                    <a:pt x="0" y="129"/>
                    <a:pt x="0" y="133"/>
                    <a:pt x="2" y="136"/>
                  </a:cubicBezTo>
                  <a:cubicBezTo>
                    <a:pt x="14" y="140"/>
                    <a:pt x="14" y="140"/>
                    <a:pt x="14" y="140"/>
                  </a:cubicBezTo>
                  <a:cubicBezTo>
                    <a:pt x="16" y="143"/>
                    <a:pt x="21" y="143"/>
                    <a:pt x="23" y="140"/>
                  </a:cubicBezTo>
                  <a:cubicBezTo>
                    <a:pt x="90" y="40"/>
                    <a:pt x="90" y="40"/>
                    <a:pt x="90" y="40"/>
                  </a:cubicBezTo>
                  <a:cubicBezTo>
                    <a:pt x="90" y="271"/>
                    <a:pt x="90" y="271"/>
                    <a:pt x="90" y="271"/>
                  </a:cubicBezTo>
                  <a:cubicBezTo>
                    <a:pt x="90" y="278"/>
                    <a:pt x="97" y="285"/>
                    <a:pt x="104" y="285"/>
                  </a:cubicBezTo>
                  <a:cubicBezTo>
                    <a:pt x="429" y="285"/>
                    <a:pt x="429" y="285"/>
                    <a:pt x="429" y="285"/>
                  </a:cubicBezTo>
                  <a:cubicBezTo>
                    <a:pt x="436" y="285"/>
                    <a:pt x="443" y="278"/>
                    <a:pt x="443" y="271"/>
                  </a:cubicBezTo>
                  <a:cubicBezTo>
                    <a:pt x="443" y="40"/>
                    <a:pt x="443" y="40"/>
                    <a:pt x="443" y="40"/>
                  </a:cubicBezTo>
                  <a:cubicBezTo>
                    <a:pt x="513" y="140"/>
                    <a:pt x="513" y="140"/>
                    <a:pt x="513" y="140"/>
                  </a:cubicBezTo>
                  <a:cubicBezTo>
                    <a:pt x="515" y="143"/>
                    <a:pt x="518" y="143"/>
                    <a:pt x="522" y="140"/>
                  </a:cubicBezTo>
                  <a:cubicBezTo>
                    <a:pt x="532" y="136"/>
                    <a:pt x="532" y="136"/>
                    <a:pt x="532" y="136"/>
                  </a:cubicBezTo>
                  <a:cubicBezTo>
                    <a:pt x="534" y="133"/>
                    <a:pt x="534" y="129"/>
                    <a:pt x="532" y="124"/>
                  </a:cubicBezTo>
                  <a:cubicBezTo>
                    <a:pt x="532" y="124"/>
                    <a:pt x="532" y="124"/>
                    <a:pt x="532" y="124"/>
                  </a:cubicBezTo>
                  <a:cubicBezTo>
                    <a:pt x="443" y="0"/>
                    <a:pt x="443" y="0"/>
                    <a:pt x="443" y="0"/>
                  </a:cubicBezTo>
                  <a:lnTo>
                    <a:pt x="90" y="0"/>
                  </a:lnTo>
                  <a:close/>
                  <a:moveTo>
                    <a:pt x="320" y="112"/>
                  </a:moveTo>
                  <a:cubicBezTo>
                    <a:pt x="213" y="112"/>
                    <a:pt x="213" y="112"/>
                    <a:pt x="213" y="112"/>
                  </a:cubicBezTo>
                  <a:cubicBezTo>
                    <a:pt x="206" y="112"/>
                    <a:pt x="199" y="105"/>
                    <a:pt x="199" y="98"/>
                  </a:cubicBezTo>
                  <a:cubicBezTo>
                    <a:pt x="199" y="89"/>
                    <a:pt x="206" y="84"/>
                    <a:pt x="213" y="84"/>
                  </a:cubicBezTo>
                  <a:cubicBezTo>
                    <a:pt x="320" y="84"/>
                    <a:pt x="320" y="84"/>
                    <a:pt x="320" y="84"/>
                  </a:cubicBezTo>
                  <a:cubicBezTo>
                    <a:pt x="327" y="84"/>
                    <a:pt x="334" y="89"/>
                    <a:pt x="334" y="98"/>
                  </a:cubicBezTo>
                  <a:cubicBezTo>
                    <a:pt x="334" y="105"/>
                    <a:pt x="327" y="112"/>
                    <a:pt x="320" y="112"/>
                  </a:cubicBezTo>
                  <a:close/>
                </a:path>
              </a:pathLst>
            </a:custGeom>
            <a:solidFill>
              <a:srgbClr val="595959"/>
            </a:solidFill>
            <a:ln>
              <a:noFill/>
            </a:ln>
          </p:spPr>
          <p:txBody>
            <a:bodyPr vert="horz" wrap="square" lIns="82305" tIns="41153" rIns="82305" bIns="41153" numCol="1" anchor="t" anchorCtr="0" compatLnSpc="1">
              <a:prstTxWarp prst="textNoShape">
                <a:avLst/>
              </a:prstTxWarp>
            </a:bodyPr>
            <a:lstStyle/>
            <a:p>
              <a:endParaRPr lang="en-US" sz="1600"/>
            </a:p>
          </p:txBody>
        </p:sp>
        <p:sp>
          <p:nvSpPr>
            <p:cNvPr id="8" name="Freeform 8"/>
            <p:cNvSpPr>
              <a:spLocks/>
            </p:cNvSpPr>
            <p:nvPr/>
          </p:nvSpPr>
          <p:spPr bwMode="auto">
            <a:xfrm>
              <a:off x="9424988" y="3476625"/>
              <a:ext cx="153988" cy="304800"/>
            </a:xfrm>
            <a:custGeom>
              <a:avLst/>
              <a:gdLst>
                <a:gd name="T0" fmla="*/ 65 w 91"/>
                <a:gd name="T1" fmla="*/ 78 h 180"/>
                <a:gd name="T2" fmla="*/ 65 w 91"/>
                <a:gd name="T3" fmla="*/ 180 h 180"/>
                <a:gd name="T4" fmla="*/ 91 w 91"/>
                <a:gd name="T5" fmla="*/ 180 h 180"/>
                <a:gd name="T6" fmla="*/ 91 w 91"/>
                <a:gd name="T7" fmla="*/ 74 h 180"/>
                <a:gd name="T8" fmla="*/ 82 w 91"/>
                <a:gd name="T9" fmla="*/ 56 h 180"/>
                <a:gd name="T10" fmla="*/ 39 w 91"/>
                <a:gd name="T11" fmla="*/ 13 h 180"/>
                <a:gd name="T12" fmla="*/ 8 w 91"/>
                <a:gd name="T13" fmla="*/ 0 h 180"/>
                <a:gd name="T14" fmla="*/ 4 w 91"/>
                <a:gd name="T15" fmla="*/ 0 h 180"/>
                <a:gd name="T16" fmla="*/ 0 w 91"/>
                <a:gd name="T17" fmla="*/ 0 h 180"/>
                <a:gd name="T18" fmla="*/ 60 w 91"/>
                <a:gd name="T19" fmla="*/ 61 h 180"/>
                <a:gd name="T20" fmla="*/ 65 w 91"/>
                <a:gd name="T21" fmla="*/ 7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1" h="180">
                  <a:moveTo>
                    <a:pt x="65" y="78"/>
                  </a:moveTo>
                  <a:cubicBezTo>
                    <a:pt x="65" y="78"/>
                    <a:pt x="65" y="78"/>
                    <a:pt x="65" y="180"/>
                  </a:cubicBezTo>
                  <a:cubicBezTo>
                    <a:pt x="91" y="180"/>
                    <a:pt x="91" y="180"/>
                    <a:pt x="91" y="180"/>
                  </a:cubicBezTo>
                  <a:cubicBezTo>
                    <a:pt x="91" y="155"/>
                    <a:pt x="91" y="121"/>
                    <a:pt x="91" y="74"/>
                  </a:cubicBezTo>
                  <a:cubicBezTo>
                    <a:pt x="91" y="69"/>
                    <a:pt x="86" y="61"/>
                    <a:pt x="82" y="56"/>
                  </a:cubicBezTo>
                  <a:cubicBezTo>
                    <a:pt x="82" y="56"/>
                    <a:pt x="82" y="56"/>
                    <a:pt x="39" y="13"/>
                  </a:cubicBezTo>
                  <a:cubicBezTo>
                    <a:pt x="26" y="0"/>
                    <a:pt x="17" y="0"/>
                    <a:pt x="8" y="0"/>
                  </a:cubicBezTo>
                  <a:cubicBezTo>
                    <a:pt x="8" y="0"/>
                    <a:pt x="8" y="0"/>
                    <a:pt x="4" y="0"/>
                  </a:cubicBezTo>
                  <a:cubicBezTo>
                    <a:pt x="4" y="0"/>
                    <a:pt x="4" y="0"/>
                    <a:pt x="0" y="0"/>
                  </a:cubicBezTo>
                  <a:cubicBezTo>
                    <a:pt x="0" y="0"/>
                    <a:pt x="0" y="0"/>
                    <a:pt x="60" y="61"/>
                  </a:cubicBezTo>
                  <a:cubicBezTo>
                    <a:pt x="65" y="65"/>
                    <a:pt x="65" y="74"/>
                    <a:pt x="65" y="78"/>
                  </a:cubicBezTo>
                  <a:close/>
                </a:path>
              </a:pathLst>
            </a:custGeom>
            <a:solidFill>
              <a:srgbClr val="595959"/>
            </a:solidFill>
            <a:ln>
              <a:noFill/>
            </a:ln>
          </p:spPr>
          <p:txBody>
            <a:bodyPr vert="horz" wrap="square" lIns="82305" tIns="41153" rIns="82305" bIns="41153" numCol="1" anchor="t" anchorCtr="0" compatLnSpc="1">
              <a:prstTxWarp prst="textNoShape">
                <a:avLst/>
              </a:prstTxWarp>
            </a:bodyPr>
            <a:lstStyle/>
            <a:p>
              <a:endParaRPr lang="en-US" sz="1600"/>
            </a:p>
          </p:txBody>
        </p:sp>
        <p:sp>
          <p:nvSpPr>
            <p:cNvPr id="9" name="Freeform 9"/>
            <p:cNvSpPr>
              <a:spLocks/>
            </p:cNvSpPr>
            <p:nvPr/>
          </p:nvSpPr>
          <p:spPr bwMode="auto">
            <a:xfrm>
              <a:off x="9328151" y="3476625"/>
              <a:ext cx="169863" cy="304800"/>
            </a:xfrm>
            <a:custGeom>
              <a:avLst/>
              <a:gdLst>
                <a:gd name="T0" fmla="*/ 78 w 100"/>
                <a:gd name="T1" fmla="*/ 91 h 180"/>
                <a:gd name="T2" fmla="*/ 78 w 100"/>
                <a:gd name="T3" fmla="*/ 180 h 180"/>
                <a:gd name="T4" fmla="*/ 100 w 100"/>
                <a:gd name="T5" fmla="*/ 180 h 180"/>
                <a:gd name="T6" fmla="*/ 100 w 100"/>
                <a:gd name="T7" fmla="*/ 82 h 180"/>
                <a:gd name="T8" fmla="*/ 91 w 100"/>
                <a:gd name="T9" fmla="*/ 61 h 180"/>
                <a:gd name="T10" fmla="*/ 44 w 100"/>
                <a:gd name="T11" fmla="*/ 13 h 180"/>
                <a:gd name="T12" fmla="*/ 13 w 100"/>
                <a:gd name="T13" fmla="*/ 0 h 180"/>
                <a:gd name="T14" fmla="*/ 9 w 100"/>
                <a:gd name="T15" fmla="*/ 0 h 180"/>
                <a:gd name="T16" fmla="*/ 0 w 100"/>
                <a:gd name="T17" fmla="*/ 0 h 180"/>
                <a:gd name="T18" fmla="*/ 70 w 100"/>
                <a:gd name="T19" fmla="*/ 65 h 180"/>
                <a:gd name="T20" fmla="*/ 78 w 100"/>
                <a:gd name="T21" fmla="*/ 91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0" h="180">
                  <a:moveTo>
                    <a:pt x="78" y="91"/>
                  </a:moveTo>
                  <a:cubicBezTo>
                    <a:pt x="78" y="91"/>
                    <a:pt x="78" y="91"/>
                    <a:pt x="78" y="180"/>
                  </a:cubicBezTo>
                  <a:cubicBezTo>
                    <a:pt x="100" y="180"/>
                    <a:pt x="100" y="180"/>
                    <a:pt x="100" y="180"/>
                  </a:cubicBezTo>
                  <a:cubicBezTo>
                    <a:pt x="100" y="157"/>
                    <a:pt x="100" y="125"/>
                    <a:pt x="100" y="82"/>
                  </a:cubicBezTo>
                  <a:cubicBezTo>
                    <a:pt x="100" y="74"/>
                    <a:pt x="96" y="65"/>
                    <a:pt x="91" y="61"/>
                  </a:cubicBezTo>
                  <a:cubicBezTo>
                    <a:pt x="91" y="61"/>
                    <a:pt x="91" y="61"/>
                    <a:pt x="44" y="13"/>
                  </a:cubicBezTo>
                  <a:cubicBezTo>
                    <a:pt x="31" y="0"/>
                    <a:pt x="18" y="0"/>
                    <a:pt x="13" y="0"/>
                  </a:cubicBezTo>
                  <a:cubicBezTo>
                    <a:pt x="13" y="0"/>
                    <a:pt x="13" y="0"/>
                    <a:pt x="9" y="0"/>
                  </a:cubicBezTo>
                  <a:cubicBezTo>
                    <a:pt x="9" y="0"/>
                    <a:pt x="9" y="0"/>
                    <a:pt x="0" y="0"/>
                  </a:cubicBezTo>
                  <a:cubicBezTo>
                    <a:pt x="0" y="0"/>
                    <a:pt x="1" y="0"/>
                    <a:pt x="70" y="65"/>
                  </a:cubicBezTo>
                  <a:cubicBezTo>
                    <a:pt x="79" y="74"/>
                    <a:pt x="78" y="82"/>
                    <a:pt x="78" y="91"/>
                  </a:cubicBezTo>
                  <a:close/>
                </a:path>
              </a:pathLst>
            </a:custGeom>
            <a:solidFill>
              <a:srgbClr val="595959"/>
            </a:solidFill>
            <a:ln>
              <a:noFill/>
            </a:ln>
          </p:spPr>
          <p:txBody>
            <a:bodyPr vert="horz" wrap="square" lIns="82305" tIns="41153" rIns="82305" bIns="41153" numCol="1" anchor="t" anchorCtr="0" compatLnSpc="1">
              <a:prstTxWarp prst="textNoShape">
                <a:avLst/>
              </a:prstTxWarp>
            </a:bodyPr>
            <a:lstStyle/>
            <a:p>
              <a:endParaRPr lang="en-US" sz="1600"/>
            </a:p>
          </p:txBody>
        </p:sp>
        <p:sp>
          <p:nvSpPr>
            <p:cNvPr id="10" name="Freeform 10"/>
            <p:cNvSpPr>
              <a:spLocks noEditPoints="1"/>
            </p:cNvSpPr>
            <p:nvPr/>
          </p:nvSpPr>
          <p:spPr bwMode="auto">
            <a:xfrm>
              <a:off x="9058276" y="3476625"/>
              <a:ext cx="366713" cy="304800"/>
            </a:xfrm>
            <a:custGeom>
              <a:avLst/>
              <a:gdLst>
                <a:gd name="T0" fmla="*/ 26 w 217"/>
                <a:gd name="T1" fmla="*/ 180 h 180"/>
                <a:gd name="T2" fmla="*/ 26 w 217"/>
                <a:gd name="T3" fmla="*/ 21 h 180"/>
                <a:gd name="T4" fmla="*/ 100 w 217"/>
                <a:gd name="T5" fmla="*/ 21 h 180"/>
                <a:gd name="T6" fmla="*/ 100 w 217"/>
                <a:gd name="T7" fmla="*/ 91 h 180"/>
                <a:gd name="T8" fmla="*/ 121 w 217"/>
                <a:gd name="T9" fmla="*/ 117 h 180"/>
                <a:gd name="T10" fmla="*/ 191 w 217"/>
                <a:gd name="T11" fmla="*/ 117 h 180"/>
                <a:gd name="T12" fmla="*/ 191 w 217"/>
                <a:gd name="T13" fmla="*/ 180 h 180"/>
                <a:gd name="T14" fmla="*/ 217 w 217"/>
                <a:gd name="T15" fmla="*/ 180 h 180"/>
                <a:gd name="T16" fmla="*/ 217 w 217"/>
                <a:gd name="T17" fmla="*/ 91 h 180"/>
                <a:gd name="T18" fmla="*/ 217 w 217"/>
                <a:gd name="T19" fmla="*/ 87 h 180"/>
                <a:gd name="T20" fmla="*/ 208 w 217"/>
                <a:gd name="T21" fmla="*/ 74 h 180"/>
                <a:gd name="T22" fmla="*/ 139 w 217"/>
                <a:gd name="T23" fmla="*/ 8 h 180"/>
                <a:gd name="T24" fmla="*/ 121 w 217"/>
                <a:gd name="T25" fmla="*/ 0 h 180"/>
                <a:gd name="T26" fmla="*/ 26 w 217"/>
                <a:gd name="T27" fmla="*/ 0 h 180"/>
                <a:gd name="T28" fmla="*/ 0 w 217"/>
                <a:gd name="T29" fmla="*/ 21 h 180"/>
                <a:gd name="T30" fmla="*/ 0 w 217"/>
                <a:gd name="T31" fmla="*/ 180 h 180"/>
                <a:gd name="T32" fmla="*/ 26 w 217"/>
                <a:gd name="T33" fmla="*/ 180 h 180"/>
                <a:gd name="T34" fmla="*/ 121 w 217"/>
                <a:gd name="T35" fmla="*/ 21 h 180"/>
                <a:gd name="T36" fmla="*/ 191 w 217"/>
                <a:gd name="T37" fmla="*/ 91 h 180"/>
                <a:gd name="T38" fmla="*/ 121 w 217"/>
                <a:gd name="T39" fmla="*/ 91 h 180"/>
                <a:gd name="T40" fmla="*/ 121 w 217"/>
                <a:gd name="T41" fmla="*/ 21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7" h="180">
                  <a:moveTo>
                    <a:pt x="26" y="180"/>
                  </a:moveTo>
                  <a:cubicBezTo>
                    <a:pt x="26" y="22"/>
                    <a:pt x="26" y="21"/>
                    <a:pt x="26" y="21"/>
                  </a:cubicBezTo>
                  <a:cubicBezTo>
                    <a:pt x="100" y="21"/>
                    <a:pt x="100" y="21"/>
                    <a:pt x="100" y="21"/>
                  </a:cubicBezTo>
                  <a:cubicBezTo>
                    <a:pt x="100" y="91"/>
                    <a:pt x="100" y="91"/>
                    <a:pt x="100" y="91"/>
                  </a:cubicBezTo>
                  <a:cubicBezTo>
                    <a:pt x="100" y="104"/>
                    <a:pt x="108" y="117"/>
                    <a:pt x="121" y="117"/>
                  </a:cubicBezTo>
                  <a:cubicBezTo>
                    <a:pt x="191" y="117"/>
                    <a:pt x="191" y="117"/>
                    <a:pt x="191" y="117"/>
                  </a:cubicBezTo>
                  <a:cubicBezTo>
                    <a:pt x="191" y="143"/>
                    <a:pt x="191" y="163"/>
                    <a:pt x="191" y="180"/>
                  </a:cubicBezTo>
                  <a:cubicBezTo>
                    <a:pt x="217" y="180"/>
                    <a:pt x="217" y="180"/>
                    <a:pt x="217" y="180"/>
                  </a:cubicBezTo>
                  <a:cubicBezTo>
                    <a:pt x="217" y="91"/>
                    <a:pt x="217" y="91"/>
                    <a:pt x="217" y="91"/>
                  </a:cubicBezTo>
                  <a:cubicBezTo>
                    <a:pt x="217" y="87"/>
                    <a:pt x="217" y="87"/>
                    <a:pt x="217" y="87"/>
                  </a:cubicBezTo>
                  <a:cubicBezTo>
                    <a:pt x="217" y="83"/>
                    <a:pt x="215" y="80"/>
                    <a:pt x="208" y="74"/>
                  </a:cubicBezTo>
                  <a:cubicBezTo>
                    <a:pt x="138" y="9"/>
                    <a:pt x="139" y="8"/>
                    <a:pt x="139" y="8"/>
                  </a:cubicBezTo>
                  <a:cubicBezTo>
                    <a:pt x="133" y="2"/>
                    <a:pt x="127" y="0"/>
                    <a:pt x="121" y="0"/>
                  </a:cubicBezTo>
                  <a:cubicBezTo>
                    <a:pt x="26" y="0"/>
                    <a:pt x="26" y="0"/>
                    <a:pt x="26" y="0"/>
                  </a:cubicBezTo>
                  <a:cubicBezTo>
                    <a:pt x="13" y="0"/>
                    <a:pt x="0" y="8"/>
                    <a:pt x="0" y="21"/>
                  </a:cubicBezTo>
                  <a:cubicBezTo>
                    <a:pt x="0" y="97"/>
                    <a:pt x="0" y="147"/>
                    <a:pt x="0" y="180"/>
                  </a:cubicBezTo>
                  <a:lnTo>
                    <a:pt x="26" y="180"/>
                  </a:lnTo>
                  <a:close/>
                  <a:moveTo>
                    <a:pt x="121" y="21"/>
                  </a:moveTo>
                  <a:cubicBezTo>
                    <a:pt x="191" y="91"/>
                    <a:pt x="191" y="91"/>
                    <a:pt x="191" y="91"/>
                  </a:cubicBezTo>
                  <a:cubicBezTo>
                    <a:pt x="121" y="91"/>
                    <a:pt x="121" y="91"/>
                    <a:pt x="121" y="91"/>
                  </a:cubicBezTo>
                  <a:cubicBezTo>
                    <a:pt x="121" y="21"/>
                    <a:pt x="121" y="21"/>
                    <a:pt x="121" y="21"/>
                  </a:cubicBezTo>
                  <a:close/>
                </a:path>
              </a:pathLst>
            </a:custGeom>
            <a:solidFill>
              <a:srgbClr val="595959"/>
            </a:solidFill>
            <a:ln>
              <a:noFill/>
            </a:ln>
          </p:spPr>
          <p:txBody>
            <a:bodyPr vert="horz" wrap="square" lIns="82305" tIns="41153" rIns="82305" bIns="41153" numCol="1" anchor="t" anchorCtr="0" compatLnSpc="1">
              <a:prstTxWarp prst="textNoShape">
                <a:avLst/>
              </a:prstTxWarp>
            </a:bodyPr>
            <a:lstStyle/>
            <a:p>
              <a:endParaRPr lang="en-US" sz="1600"/>
            </a:p>
          </p:txBody>
        </p:sp>
      </p:grpSp>
    </p:spTree>
    <p:extLst>
      <p:ext uri="{BB962C8B-B14F-4D97-AF65-F5344CB8AC3E}">
        <p14:creationId xmlns:p14="http://schemas.microsoft.com/office/powerpoint/2010/main" val="35392806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bwMode="auto">
          <a:xfrm>
            <a:off x="6071263" y="3307036"/>
            <a:ext cx="5576887" cy="3063348"/>
          </a:xfrm>
          <a:prstGeom prst="rect">
            <a:avLst/>
          </a:prstGeom>
          <a:solidFill>
            <a:schemeClr val="bg1">
              <a:lumMod val="95000"/>
            </a:schemeClr>
          </a:solidFill>
          <a:ln>
            <a:noFill/>
            <a:headEnd type="none" w="med" len="med"/>
            <a:tailEnd type="none" w="med" len="med"/>
          </a:ln>
        </p:spPr>
        <p:style>
          <a:lnRef idx="2">
            <a:schemeClr val="accent5"/>
          </a:lnRef>
          <a:fillRef idx="1">
            <a:schemeClr val="lt1"/>
          </a:fillRef>
          <a:effectRef idx="0">
            <a:schemeClr val="accent5"/>
          </a:effectRef>
          <a:fontRef idx="minor">
            <a:schemeClr val="dk1"/>
          </a:fontRef>
        </p:style>
        <p:txBody>
          <a:bodyPr vert="horz" wrap="square" lIns="182880" tIns="45716" rIns="91432" bIns="45716" numCol="1" rtlCol="0" anchor="ctr" anchorCtr="0" compatLnSpc="1">
            <a:prstTxWarp prst="textNoShape">
              <a:avLst/>
            </a:prstTxWarp>
          </a:bodyPr>
          <a:lstStyle/>
          <a:p>
            <a:pPr defTabSz="914061"/>
            <a:r>
              <a:rPr lang="en-US" sz="1600" dirty="0">
                <a:solidFill>
                  <a:schemeClr val="tx1">
                    <a:lumMod val="65000"/>
                    <a:lumOff val="35000"/>
                    <a:alpha val="99000"/>
                  </a:schemeClr>
                </a:solidFill>
                <a:latin typeface="Consolas" pitchFamily="49" charset="0"/>
                <a:cs typeface="Consolas" pitchFamily="49" charset="0"/>
              </a:rPr>
              <a:t>GET http://</a:t>
            </a:r>
            <a:r>
              <a:rPr lang="en-US" sz="1600" u="sng" dirty="0">
                <a:solidFill>
                  <a:schemeClr val="tx1">
                    <a:lumMod val="65000"/>
                    <a:lumOff val="35000"/>
                    <a:alpha val="99000"/>
                  </a:schemeClr>
                </a:solidFill>
                <a:latin typeface="Consolas" pitchFamily="49" charset="0"/>
                <a:cs typeface="Consolas" pitchFamily="49" charset="0"/>
              </a:rPr>
              <a:t>...</a:t>
            </a:r>
            <a:r>
              <a:rPr lang="en-US" sz="1600" dirty="0">
                <a:solidFill>
                  <a:schemeClr val="tx1">
                    <a:lumMod val="65000"/>
                    <a:lumOff val="35000"/>
                    <a:alpha val="99000"/>
                  </a:schemeClr>
                </a:solidFill>
                <a:latin typeface="Consolas" pitchFamily="49" charset="0"/>
                <a:cs typeface="Consolas" pitchFamily="49" charset="0"/>
              </a:rPr>
              <a:t>/</a:t>
            </a:r>
            <a:r>
              <a:rPr lang="en-US" sz="1600" u="sng" dirty="0">
                <a:solidFill>
                  <a:schemeClr val="tx1">
                    <a:lumMod val="65000"/>
                    <a:lumOff val="35000"/>
                    <a:alpha val="99000"/>
                  </a:schemeClr>
                </a:solidFill>
                <a:latin typeface="Consolas" pitchFamily="49" charset="0"/>
                <a:cs typeface="Consolas" pitchFamily="49" charset="0"/>
              </a:rPr>
              <a:t>products</a:t>
            </a:r>
            <a:r>
              <a:rPr lang="en-US" sz="1600" dirty="0">
                <a:solidFill>
                  <a:schemeClr val="tx1">
                    <a:lumMod val="65000"/>
                    <a:lumOff val="35000"/>
                    <a:alpha val="99000"/>
                  </a:schemeClr>
                </a:solidFill>
                <a:latin typeface="Consolas" pitchFamily="49" charset="0"/>
                <a:cs typeface="Consolas" pitchFamily="49" charset="0"/>
              </a:rPr>
              <a:t>?comp=list&amp;prefix=Tents&amp;delimiter=/</a:t>
            </a:r>
          </a:p>
          <a:p>
            <a:pPr defTabSz="914061"/>
            <a:endParaRPr lang="en-US" sz="1600" dirty="0">
              <a:solidFill>
                <a:schemeClr val="tx1">
                  <a:lumMod val="65000"/>
                  <a:lumOff val="35000"/>
                  <a:alpha val="99000"/>
                </a:schemeClr>
              </a:solidFill>
              <a:latin typeface="Consolas" pitchFamily="49" charset="0"/>
              <a:cs typeface="Consolas" pitchFamily="49" charset="0"/>
            </a:endParaRPr>
          </a:p>
          <a:p>
            <a:r>
              <a:rPr lang="en-US" sz="1600" dirty="0">
                <a:solidFill>
                  <a:schemeClr val="tx1">
                    <a:lumMod val="65000"/>
                    <a:lumOff val="35000"/>
                    <a:alpha val="99000"/>
                  </a:schemeClr>
                </a:solidFill>
                <a:latin typeface="Consolas" pitchFamily="49" charset="0"/>
                <a:cs typeface="Consolas" pitchFamily="49" charset="0"/>
              </a:rPr>
              <a:t>&lt;Blob&gt;Tents/PalaceTent.wmv&lt;/Blob&gt;</a:t>
            </a:r>
          </a:p>
          <a:p>
            <a:r>
              <a:rPr lang="en-US" sz="1600" dirty="0">
                <a:solidFill>
                  <a:schemeClr val="tx1">
                    <a:lumMod val="65000"/>
                    <a:lumOff val="35000"/>
                    <a:alpha val="99000"/>
                  </a:schemeClr>
                </a:solidFill>
                <a:latin typeface="Consolas" pitchFamily="49" charset="0"/>
                <a:cs typeface="Consolas" pitchFamily="49" charset="0"/>
              </a:rPr>
              <a:t>&lt;Blob&gt;Tents/ShedTent.wmv&lt;/Blob&gt;</a:t>
            </a:r>
            <a:endParaRPr lang="en-NZ" sz="1600" dirty="0">
              <a:solidFill>
                <a:schemeClr val="tx1">
                  <a:lumMod val="65000"/>
                  <a:lumOff val="35000"/>
                  <a:alpha val="99000"/>
                </a:schemeClr>
              </a:solidFill>
              <a:latin typeface="Consolas" pitchFamily="49" charset="0"/>
              <a:cs typeface="Consolas" pitchFamily="49" charset="0"/>
            </a:endParaRPr>
          </a:p>
        </p:txBody>
      </p:sp>
      <p:sp>
        <p:nvSpPr>
          <p:cNvPr id="2" name="Title 1"/>
          <p:cNvSpPr>
            <a:spLocks noGrp="1"/>
          </p:cNvSpPr>
          <p:nvPr>
            <p:ph type="title"/>
          </p:nvPr>
        </p:nvSpPr>
        <p:spPr/>
        <p:txBody>
          <a:bodyPr/>
          <a:lstStyle/>
          <a:p>
            <a:r>
              <a:rPr lang="en-NZ" smtClean="0"/>
              <a:t>Enumerating Blobs</a:t>
            </a:r>
            <a:endParaRPr lang="en-NZ" dirty="0"/>
          </a:p>
        </p:txBody>
      </p:sp>
      <p:sp>
        <p:nvSpPr>
          <p:cNvPr id="3" name="Content Placeholder 2"/>
          <p:cNvSpPr>
            <a:spLocks noGrp="1"/>
          </p:cNvSpPr>
          <p:nvPr>
            <p:ph type="body" sz="quarter" idx="10"/>
          </p:nvPr>
        </p:nvSpPr>
        <p:spPr>
          <a:xfrm>
            <a:off x="519112" y="2794890"/>
            <a:ext cx="5575301" cy="2054409"/>
          </a:xfrm>
        </p:spPr>
        <p:txBody>
          <a:bodyPr/>
          <a:lstStyle/>
          <a:p>
            <a:r>
              <a:rPr lang="en-NZ" dirty="0" smtClean="0">
                <a:solidFill>
                  <a:schemeClr val="accent2">
                    <a:alpha val="99000"/>
                  </a:schemeClr>
                </a:solidFill>
              </a:rPr>
              <a:t>GET Blob operation </a:t>
            </a:r>
            <a:br>
              <a:rPr lang="en-NZ" dirty="0" smtClean="0">
                <a:solidFill>
                  <a:schemeClr val="accent2">
                    <a:alpha val="99000"/>
                  </a:schemeClr>
                </a:solidFill>
              </a:rPr>
            </a:br>
            <a:r>
              <a:rPr lang="en-NZ" dirty="0" smtClean="0">
                <a:solidFill>
                  <a:schemeClr val="accent2">
                    <a:alpha val="99000"/>
                  </a:schemeClr>
                </a:solidFill>
              </a:rPr>
              <a:t>takes parameters</a:t>
            </a:r>
          </a:p>
          <a:p>
            <a:pPr lvl="1"/>
            <a:r>
              <a:rPr lang="en-NZ" dirty="0" smtClean="0"/>
              <a:t>Prefix</a:t>
            </a:r>
          </a:p>
          <a:p>
            <a:pPr lvl="1"/>
            <a:r>
              <a:rPr lang="en-NZ" dirty="0" smtClean="0"/>
              <a:t>Delimiter</a:t>
            </a:r>
          </a:p>
          <a:p>
            <a:pPr lvl="1"/>
            <a:r>
              <a:rPr lang="en-NZ" dirty="0" smtClean="0"/>
              <a:t>Include= (snapshots, metadata etc…)</a:t>
            </a:r>
            <a:endParaRPr lang="en-NZ" dirty="0"/>
          </a:p>
        </p:txBody>
      </p:sp>
      <p:sp>
        <p:nvSpPr>
          <p:cNvPr id="4" name="Rectangle 3"/>
          <p:cNvSpPr/>
          <p:nvPr/>
        </p:nvSpPr>
        <p:spPr bwMode="auto">
          <a:xfrm>
            <a:off x="6094413" y="2811717"/>
            <a:ext cx="5576887" cy="3063348"/>
          </a:xfrm>
          <a:prstGeom prst="rect">
            <a:avLst/>
          </a:prstGeom>
          <a:solidFill>
            <a:schemeClr val="bg1">
              <a:lumMod val="95000"/>
            </a:schemeClr>
          </a:solidFill>
          <a:ln>
            <a:noFill/>
            <a:headEnd type="none" w="med" len="med"/>
            <a:tailEnd type="none" w="med" len="med"/>
          </a:ln>
        </p:spPr>
        <p:style>
          <a:lnRef idx="2">
            <a:schemeClr val="accent5"/>
          </a:lnRef>
          <a:fillRef idx="1">
            <a:schemeClr val="lt1"/>
          </a:fillRef>
          <a:effectRef idx="0">
            <a:schemeClr val="accent5"/>
          </a:effectRef>
          <a:fontRef idx="minor">
            <a:schemeClr val="dk1"/>
          </a:fontRef>
        </p:style>
        <p:txBody>
          <a:bodyPr vert="horz" wrap="square" lIns="182880" tIns="45716" rIns="91432" bIns="45716" numCol="1" rtlCol="0" anchor="ctr" anchorCtr="0" compatLnSpc="1">
            <a:prstTxWarp prst="textNoShape">
              <a:avLst/>
            </a:prstTxWarp>
          </a:bodyPr>
          <a:lstStyle/>
          <a:p>
            <a:pPr defTabSz="914061"/>
            <a:r>
              <a:rPr lang="en-NZ" sz="1600" dirty="0">
                <a:solidFill>
                  <a:schemeClr val="tx1">
                    <a:lumMod val="65000"/>
                    <a:lumOff val="35000"/>
                    <a:alpha val="99000"/>
                  </a:schemeClr>
                </a:solidFill>
                <a:latin typeface="Consolas" pitchFamily="49" charset="0"/>
                <a:cs typeface="Consolas" pitchFamily="49" charset="0"/>
              </a:rPr>
              <a:t>http://adventureworks.blob.core.windows.net/</a:t>
            </a:r>
          </a:p>
          <a:p>
            <a:pPr defTabSz="914061"/>
            <a:r>
              <a:rPr lang="en-NZ" sz="1600" dirty="0" smtClean="0">
                <a:solidFill>
                  <a:schemeClr val="tx1">
                    <a:lumMod val="65000"/>
                    <a:lumOff val="35000"/>
                    <a:alpha val="99000"/>
                  </a:schemeClr>
                </a:solidFill>
                <a:latin typeface="Consolas" pitchFamily="49" charset="0"/>
                <a:cs typeface="Consolas" pitchFamily="49" charset="0"/>
              </a:rPr>
              <a:t>     Products/Bikes/SuperDuperCycle.jpg</a:t>
            </a:r>
            <a:endParaRPr lang="en-NZ" sz="1600" dirty="0">
              <a:solidFill>
                <a:schemeClr val="tx1">
                  <a:lumMod val="65000"/>
                  <a:lumOff val="35000"/>
                  <a:alpha val="99000"/>
                </a:schemeClr>
              </a:solidFill>
              <a:latin typeface="Consolas" pitchFamily="49" charset="0"/>
              <a:cs typeface="Consolas" pitchFamily="49" charset="0"/>
            </a:endParaRPr>
          </a:p>
          <a:p>
            <a:pPr defTabSz="914061"/>
            <a:r>
              <a:rPr lang="en-NZ" sz="1600" dirty="0" smtClean="0">
                <a:solidFill>
                  <a:schemeClr val="tx1">
                    <a:lumMod val="65000"/>
                    <a:lumOff val="35000"/>
                    <a:alpha val="99000"/>
                  </a:schemeClr>
                </a:solidFill>
                <a:latin typeface="Consolas" pitchFamily="49" charset="0"/>
                <a:cs typeface="Consolas" pitchFamily="49" charset="0"/>
              </a:rPr>
              <a:t>     Products/Bikes/FastBike.jpg</a:t>
            </a:r>
            <a:endParaRPr lang="en-NZ" sz="1600" dirty="0">
              <a:solidFill>
                <a:schemeClr val="tx1">
                  <a:lumMod val="65000"/>
                  <a:lumOff val="35000"/>
                  <a:alpha val="99000"/>
                </a:schemeClr>
              </a:solidFill>
              <a:latin typeface="Consolas" pitchFamily="49" charset="0"/>
              <a:cs typeface="Consolas" pitchFamily="49" charset="0"/>
            </a:endParaRPr>
          </a:p>
          <a:p>
            <a:pPr defTabSz="914061"/>
            <a:r>
              <a:rPr lang="en-NZ" sz="1600" dirty="0" smtClean="0">
                <a:solidFill>
                  <a:schemeClr val="tx1">
                    <a:lumMod val="65000"/>
                    <a:lumOff val="35000"/>
                    <a:alpha val="99000"/>
                  </a:schemeClr>
                </a:solidFill>
                <a:latin typeface="Consolas" pitchFamily="49" charset="0"/>
                <a:cs typeface="Consolas" pitchFamily="49" charset="0"/>
              </a:rPr>
              <a:t>     Products/Canoes/Whitewater.jpg</a:t>
            </a:r>
            <a:endParaRPr lang="en-NZ" sz="1600" dirty="0">
              <a:solidFill>
                <a:schemeClr val="tx1">
                  <a:lumMod val="65000"/>
                  <a:lumOff val="35000"/>
                  <a:alpha val="99000"/>
                </a:schemeClr>
              </a:solidFill>
              <a:latin typeface="Consolas" pitchFamily="49" charset="0"/>
              <a:cs typeface="Consolas" pitchFamily="49" charset="0"/>
            </a:endParaRPr>
          </a:p>
          <a:p>
            <a:pPr defTabSz="914061"/>
            <a:r>
              <a:rPr lang="en-NZ" sz="1600" dirty="0" smtClean="0">
                <a:solidFill>
                  <a:schemeClr val="tx1">
                    <a:lumMod val="65000"/>
                    <a:lumOff val="35000"/>
                    <a:alpha val="99000"/>
                  </a:schemeClr>
                </a:solidFill>
                <a:latin typeface="Consolas" pitchFamily="49" charset="0"/>
                <a:cs typeface="Consolas" pitchFamily="49" charset="0"/>
              </a:rPr>
              <a:t>     Products/Canoes/Flatwater.jpg</a:t>
            </a:r>
            <a:endParaRPr lang="en-NZ" sz="1600" dirty="0">
              <a:solidFill>
                <a:schemeClr val="tx1">
                  <a:lumMod val="65000"/>
                  <a:lumOff val="35000"/>
                  <a:alpha val="99000"/>
                </a:schemeClr>
              </a:solidFill>
              <a:latin typeface="Consolas" pitchFamily="49" charset="0"/>
              <a:cs typeface="Consolas" pitchFamily="49" charset="0"/>
            </a:endParaRPr>
          </a:p>
          <a:p>
            <a:pPr defTabSz="914061"/>
            <a:r>
              <a:rPr lang="en-NZ" sz="1600" dirty="0" smtClean="0">
                <a:solidFill>
                  <a:schemeClr val="tx1">
                    <a:lumMod val="65000"/>
                    <a:lumOff val="35000"/>
                    <a:alpha val="99000"/>
                  </a:schemeClr>
                </a:solidFill>
                <a:latin typeface="Consolas" pitchFamily="49" charset="0"/>
                <a:cs typeface="Consolas" pitchFamily="49" charset="0"/>
              </a:rPr>
              <a:t>     Products/Canoes/Hybrid.jpg</a:t>
            </a:r>
            <a:endParaRPr lang="en-NZ" sz="1600" dirty="0">
              <a:solidFill>
                <a:schemeClr val="tx1">
                  <a:lumMod val="65000"/>
                  <a:lumOff val="35000"/>
                  <a:alpha val="99000"/>
                </a:schemeClr>
              </a:solidFill>
              <a:latin typeface="Consolas" pitchFamily="49" charset="0"/>
              <a:cs typeface="Consolas" pitchFamily="49" charset="0"/>
            </a:endParaRPr>
          </a:p>
          <a:p>
            <a:pPr defTabSz="914061"/>
            <a:r>
              <a:rPr lang="en-NZ" sz="1600" dirty="0" smtClean="0">
                <a:solidFill>
                  <a:schemeClr val="tx1">
                    <a:lumMod val="65000"/>
                    <a:lumOff val="35000"/>
                    <a:alpha val="99000"/>
                  </a:schemeClr>
                </a:solidFill>
                <a:latin typeface="Consolas" pitchFamily="49" charset="0"/>
                <a:cs typeface="Consolas" pitchFamily="49" charset="0"/>
              </a:rPr>
              <a:t>     Products/Tents/PalaceTent.jpg</a:t>
            </a:r>
            <a:endParaRPr lang="en-NZ" sz="1600" dirty="0">
              <a:solidFill>
                <a:schemeClr val="tx1">
                  <a:lumMod val="65000"/>
                  <a:lumOff val="35000"/>
                  <a:alpha val="99000"/>
                </a:schemeClr>
              </a:solidFill>
              <a:latin typeface="Consolas" pitchFamily="49" charset="0"/>
              <a:cs typeface="Consolas" pitchFamily="49" charset="0"/>
            </a:endParaRPr>
          </a:p>
          <a:p>
            <a:pPr defTabSz="914061"/>
            <a:r>
              <a:rPr lang="en-NZ" sz="1600" dirty="0" smtClean="0">
                <a:solidFill>
                  <a:schemeClr val="tx1">
                    <a:lumMod val="65000"/>
                    <a:lumOff val="35000"/>
                    <a:alpha val="99000"/>
                  </a:schemeClr>
                </a:solidFill>
                <a:latin typeface="Consolas" pitchFamily="49" charset="0"/>
                <a:cs typeface="Consolas" pitchFamily="49" charset="0"/>
              </a:rPr>
              <a:t>     Products/Tents/ShedTent.jpg</a:t>
            </a:r>
            <a:endParaRPr lang="en-NZ" sz="1600" dirty="0">
              <a:solidFill>
                <a:schemeClr val="tx1">
                  <a:lumMod val="65000"/>
                  <a:lumOff val="35000"/>
                  <a:alpha val="99000"/>
                </a:schemeClr>
              </a:solidFill>
              <a:latin typeface="Consolas" pitchFamily="49" charset="0"/>
              <a:cs typeface="Consolas" pitchFamily="49" charset="0"/>
            </a:endParaRPr>
          </a:p>
        </p:txBody>
      </p:sp>
    </p:spTree>
    <p:extLst>
      <p:ext uri="{BB962C8B-B14F-4D97-AF65-F5344CB8AC3E}">
        <p14:creationId xmlns:p14="http://schemas.microsoft.com/office/powerpoint/2010/main" val="20870262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decel="100000" fill="hold" grpId="0" nodeType="clickEffect">
                                  <p:stCondLst>
                                    <p:cond delay="0"/>
                                  </p:stCondLst>
                                  <p:childTnLst>
                                    <p:animMotion origin="layout" path="M 4.79167E-6 2.54394E-6 L -0.0017 -0.39663 " pathEditMode="relative" rAng="0" ptsTypes="AA">
                                      <p:cBhvr>
                                        <p:cTn id="6" dur="1750" fill="hold"/>
                                        <p:tgtEl>
                                          <p:spTgt spid="4"/>
                                        </p:tgtEl>
                                        <p:attrNameLst>
                                          <p:attrName>ppt_x</p:attrName>
                                          <p:attrName>ppt_y</p:attrName>
                                        </p:attrNameLst>
                                      </p:cBhvr>
                                      <p:rCtr x="-91" y="-19843"/>
                                    </p:animMotion>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animBg="1"/>
      <p:bldP spid="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bwMode="auto">
          <a:xfrm>
            <a:off x="6071263" y="3307036"/>
            <a:ext cx="5576887" cy="3063348"/>
          </a:xfrm>
          <a:prstGeom prst="rect">
            <a:avLst/>
          </a:prstGeom>
          <a:solidFill>
            <a:schemeClr val="bg1">
              <a:lumMod val="95000"/>
            </a:schemeClr>
          </a:solidFill>
          <a:ln>
            <a:noFill/>
            <a:headEnd type="none" w="med" len="med"/>
            <a:tailEnd type="none" w="med" len="med"/>
          </a:ln>
        </p:spPr>
        <p:style>
          <a:lnRef idx="2">
            <a:schemeClr val="accent5"/>
          </a:lnRef>
          <a:fillRef idx="1">
            <a:schemeClr val="lt1"/>
          </a:fillRef>
          <a:effectRef idx="0">
            <a:schemeClr val="accent5"/>
          </a:effectRef>
          <a:fontRef idx="minor">
            <a:schemeClr val="dk1"/>
          </a:fontRef>
        </p:style>
        <p:txBody>
          <a:bodyPr vert="horz" wrap="square" lIns="182880" tIns="45716" rIns="91432" bIns="45716" numCol="1" rtlCol="0" anchor="ctr" anchorCtr="0" compatLnSpc="1">
            <a:prstTxWarp prst="textNoShape">
              <a:avLst/>
            </a:prstTxWarp>
          </a:bodyPr>
          <a:lstStyle/>
          <a:p>
            <a:pPr defTabSz="914061"/>
            <a:r>
              <a:rPr lang="en-US" sz="1600" dirty="0">
                <a:solidFill>
                  <a:schemeClr val="tx1">
                    <a:lumMod val="65000"/>
                    <a:lumOff val="35000"/>
                    <a:alpha val="99000"/>
                  </a:schemeClr>
                </a:solidFill>
                <a:latin typeface="Consolas" pitchFamily="49" charset="0"/>
                <a:cs typeface="Consolas" pitchFamily="49" charset="0"/>
              </a:rPr>
              <a:t>http://.../</a:t>
            </a:r>
            <a:r>
              <a:rPr lang="en-US" sz="1600" dirty="0" err="1">
                <a:solidFill>
                  <a:schemeClr val="tx1">
                    <a:lumMod val="65000"/>
                    <a:lumOff val="35000"/>
                    <a:alpha val="99000"/>
                  </a:schemeClr>
                </a:solidFill>
                <a:latin typeface="Consolas" pitchFamily="49" charset="0"/>
                <a:cs typeface="Consolas" pitchFamily="49" charset="0"/>
              </a:rPr>
              <a:t>products?comp</a:t>
            </a:r>
            <a:r>
              <a:rPr lang="en-US" sz="1600" dirty="0">
                <a:solidFill>
                  <a:schemeClr val="tx1">
                    <a:lumMod val="65000"/>
                    <a:lumOff val="35000"/>
                    <a:alpha val="99000"/>
                  </a:schemeClr>
                </a:solidFill>
                <a:latin typeface="Consolas" pitchFamily="49" charset="0"/>
                <a:cs typeface="Consolas" pitchFamily="49" charset="0"/>
              </a:rPr>
              <a:t>=</a:t>
            </a:r>
            <a:r>
              <a:rPr lang="en-US" sz="1600" dirty="0" err="1">
                <a:solidFill>
                  <a:schemeClr val="tx1">
                    <a:lumMod val="65000"/>
                    <a:lumOff val="35000"/>
                    <a:alpha val="99000"/>
                  </a:schemeClr>
                </a:solidFill>
                <a:latin typeface="Consolas" pitchFamily="49" charset="0"/>
                <a:cs typeface="Consolas" pitchFamily="49" charset="0"/>
              </a:rPr>
              <a:t>list&amp;prefix</a:t>
            </a:r>
            <a:r>
              <a:rPr lang="en-US" sz="1600" dirty="0">
                <a:solidFill>
                  <a:schemeClr val="tx1">
                    <a:lumMod val="65000"/>
                    <a:lumOff val="35000"/>
                    <a:alpha val="99000"/>
                  </a:schemeClr>
                </a:solidFill>
                <a:latin typeface="Consolas" pitchFamily="49" charset="0"/>
                <a:cs typeface="Consolas" pitchFamily="49" charset="0"/>
              </a:rPr>
              <a:t>=</a:t>
            </a:r>
            <a:r>
              <a:rPr lang="en-US" sz="1600" dirty="0" err="1">
                <a:solidFill>
                  <a:schemeClr val="tx1">
                    <a:lumMod val="65000"/>
                    <a:lumOff val="35000"/>
                    <a:alpha val="99000"/>
                  </a:schemeClr>
                </a:solidFill>
                <a:latin typeface="Consolas" pitchFamily="49" charset="0"/>
                <a:cs typeface="Consolas" pitchFamily="49" charset="0"/>
              </a:rPr>
              <a:t>Canoes&amp;maxresults</a:t>
            </a:r>
            <a:r>
              <a:rPr lang="en-US" sz="1600" dirty="0">
                <a:solidFill>
                  <a:schemeClr val="tx1">
                    <a:lumMod val="65000"/>
                    <a:lumOff val="35000"/>
                    <a:alpha val="99000"/>
                  </a:schemeClr>
                </a:solidFill>
                <a:latin typeface="Consolas" pitchFamily="49" charset="0"/>
                <a:cs typeface="Consolas" pitchFamily="49" charset="0"/>
              </a:rPr>
              <a:t>=2</a:t>
            </a:r>
            <a:br>
              <a:rPr lang="en-US" sz="1600" dirty="0">
                <a:solidFill>
                  <a:schemeClr val="tx1">
                    <a:lumMod val="65000"/>
                    <a:lumOff val="35000"/>
                    <a:alpha val="99000"/>
                  </a:schemeClr>
                </a:solidFill>
                <a:latin typeface="Consolas" pitchFamily="49" charset="0"/>
                <a:cs typeface="Consolas" pitchFamily="49" charset="0"/>
              </a:rPr>
            </a:br>
            <a:r>
              <a:rPr lang="en-US" sz="1600" dirty="0">
                <a:solidFill>
                  <a:schemeClr val="tx1">
                    <a:lumMod val="65000"/>
                    <a:lumOff val="35000"/>
                    <a:alpha val="99000"/>
                  </a:schemeClr>
                </a:solidFill>
                <a:latin typeface="Consolas" pitchFamily="49" charset="0"/>
                <a:cs typeface="Consolas" pitchFamily="49" charset="0"/>
              </a:rPr>
              <a:t>	&amp;marker=</a:t>
            </a:r>
            <a:r>
              <a:rPr lang="en-US" sz="1600" dirty="0" err="1">
                <a:solidFill>
                  <a:schemeClr val="tx1">
                    <a:lumMod val="65000"/>
                    <a:lumOff val="35000"/>
                    <a:alpha val="99000"/>
                  </a:schemeClr>
                </a:solidFill>
                <a:latin typeface="Consolas" pitchFamily="49" charset="0"/>
                <a:cs typeface="Consolas" pitchFamily="49" charset="0"/>
              </a:rPr>
              <a:t>MarkerValue</a:t>
            </a:r>
            <a:endParaRPr lang="en-US" sz="1600" dirty="0">
              <a:solidFill>
                <a:schemeClr val="tx1">
                  <a:lumMod val="65000"/>
                  <a:lumOff val="35000"/>
                  <a:alpha val="99000"/>
                </a:schemeClr>
              </a:solidFill>
              <a:latin typeface="Consolas" pitchFamily="49" charset="0"/>
              <a:cs typeface="Consolas" pitchFamily="49" charset="0"/>
            </a:endParaRPr>
          </a:p>
          <a:p>
            <a:pPr defTabSz="914061"/>
            <a:endParaRPr lang="en-US" sz="1600" dirty="0">
              <a:solidFill>
                <a:schemeClr val="tx1">
                  <a:lumMod val="65000"/>
                  <a:lumOff val="35000"/>
                  <a:alpha val="99000"/>
                </a:schemeClr>
              </a:solidFill>
              <a:latin typeface="Consolas" pitchFamily="49" charset="0"/>
              <a:cs typeface="Consolas" pitchFamily="49" charset="0"/>
            </a:endParaRPr>
          </a:p>
          <a:p>
            <a:pPr defTabSz="914061"/>
            <a:r>
              <a:rPr lang="en-US" sz="1600" dirty="0">
                <a:solidFill>
                  <a:schemeClr val="tx1">
                    <a:lumMod val="65000"/>
                    <a:lumOff val="35000"/>
                    <a:alpha val="99000"/>
                  </a:schemeClr>
                </a:solidFill>
                <a:latin typeface="Consolas" pitchFamily="49" charset="0"/>
                <a:cs typeface="Consolas" pitchFamily="49" charset="0"/>
              </a:rPr>
              <a:t>&lt;Blob&gt;Canoes/Hybrid.jpg&lt;/Blob&gt;</a:t>
            </a:r>
          </a:p>
        </p:txBody>
      </p:sp>
      <p:sp>
        <p:nvSpPr>
          <p:cNvPr id="2" name="Title 1"/>
          <p:cNvSpPr>
            <a:spLocks noGrp="1"/>
          </p:cNvSpPr>
          <p:nvPr>
            <p:ph type="title"/>
          </p:nvPr>
        </p:nvSpPr>
        <p:spPr/>
        <p:txBody>
          <a:bodyPr/>
          <a:lstStyle/>
          <a:p>
            <a:r>
              <a:rPr lang="en-NZ" dirty="0"/>
              <a:t>Pagination</a:t>
            </a:r>
          </a:p>
        </p:txBody>
      </p:sp>
      <p:sp>
        <p:nvSpPr>
          <p:cNvPr id="3" name="Content Placeholder 2"/>
          <p:cNvSpPr>
            <a:spLocks noGrp="1"/>
          </p:cNvSpPr>
          <p:nvPr>
            <p:ph type="body" sz="quarter" idx="10"/>
          </p:nvPr>
        </p:nvSpPr>
        <p:spPr>
          <a:xfrm>
            <a:off x="519112" y="2794890"/>
            <a:ext cx="5575301" cy="1777410"/>
          </a:xfrm>
        </p:spPr>
        <p:txBody>
          <a:bodyPr/>
          <a:lstStyle/>
          <a:p>
            <a:r>
              <a:rPr lang="en-US" dirty="0">
                <a:solidFill>
                  <a:schemeClr val="accent2">
                    <a:alpha val="99000"/>
                  </a:schemeClr>
                </a:solidFill>
              </a:rPr>
              <a:t>Large lists of Blobs can </a:t>
            </a:r>
            <a:r>
              <a:rPr lang="en-US" dirty="0" smtClean="0">
                <a:solidFill>
                  <a:schemeClr val="accent2">
                    <a:alpha val="99000"/>
                  </a:schemeClr>
                </a:solidFill>
              </a:rPr>
              <a:t/>
            </a:r>
            <a:br>
              <a:rPr lang="en-US" dirty="0" smtClean="0">
                <a:solidFill>
                  <a:schemeClr val="accent2">
                    <a:alpha val="99000"/>
                  </a:schemeClr>
                </a:solidFill>
              </a:rPr>
            </a:br>
            <a:r>
              <a:rPr lang="en-US" dirty="0" smtClean="0">
                <a:solidFill>
                  <a:schemeClr val="accent2">
                    <a:alpha val="99000"/>
                  </a:schemeClr>
                </a:solidFill>
              </a:rPr>
              <a:t>be </a:t>
            </a:r>
            <a:r>
              <a:rPr lang="en-US" dirty="0">
                <a:solidFill>
                  <a:schemeClr val="accent2">
                    <a:alpha val="99000"/>
                  </a:schemeClr>
                </a:solidFill>
              </a:rPr>
              <a:t>paginated</a:t>
            </a:r>
            <a:endParaRPr lang="en-NZ" dirty="0" smtClean="0">
              <a:solidFill>
                <a:schemeClr val="accent2">
                  <a:alpha val="99000"/>
                </a:schemeClr>
              </a:solidFill>
            </a:endParaRPr>
          </a:p>
          <a:p>
            <a:pPr lvl="1"/>
            <a:r>
              <a:rPr lang="en-US" dirty="0"/>
              <a:t>Either set </a:t>
            </a:r>
            <a:r>
              <a:rPr lang="en-US" dirty="0" err="1"/>
              <a:t>maxresults</a:t>
            </a:r>
            <a:r>
              <a:rPr lang="en-US" dirty="0"/>
              <a:t> or;</a:t>
            </a:r>
          </a:p>
          <a:p>
            <a:pPr lvl="1"/>
            <a:r>
              <a:rPr lang="en-US" dirty="0"/>
              <a:t>Exceed default value for </a:t>
            </a:r>
            <a:r>
              <a:rPr lang="en-US" dirty="0" err="1"/>
              <a:t>maxresults</a:t>
            </a:r>
            <a:r>
              <a:rPr lang="en-US" dirty="0"/>
              <a:t> (5000)</a:t>
            </a:r>
          </a:p>
        </p:txBody>
      </p:sp>
      <p:sp>
        <p:nvSpPr>
          <p:cNvPr id="4" name="Rectangle 3"/>
          <p:cNvSpPr/>
          <p:nvPr/>
        </p:nvSpPr>
        <p:spPr bwMode="auto">
          <a:xfrm>
            <a:off x="6094413" y="2811717"/>
            <a:ext cx="5576887" cy="3063348"/>
          </a:xfrm>
          <a:prstGeom prst="rect">
            <a:avLst/>
          </a:prstGeom>
          <a:solidFill>
            <a:schemeClr val="bg1">
              <a:lumMod val="95000"/>
            </a:schemeClr>
          </a:solidFill>
          <a:ln>
            <a:noFill/>
            <a:headEnd type="none" w="med" len="med"/>
            <a:tailEnd type="none" w="med" len="med"/>
          </a:ln>
        </p:spPr>
        <p:style>
          <a:lnRef idx="2">
            <a:schemeClr val="accent5"/>
          </a:lnRef>
          <a:fillRef idx="1">
            <a:schemeClr val="lt1"/>
          </a:fillRef>
          <a:effectRef idx="0">
            <a:schemeClr val="accent5"/>
          </a:effectRef>
          <a:fontRef idx="minor">
            <a:schemeClr val="dk1"/>
          </a:fontRef>
        </p:style>
        <p:txBody>
          <a:bodyPr vert="horz" wrap="square" lIns="182880" tIns="45716" rIns="91432" bIns="45716" numCol="1" rtlCol="0" anchor="ctr" anchorCtr="0" compatLnSpc="1">
            <a:prstTxWarp prst="textNoShape">
              <a:avLst/>
            </a:prstTxWarp>
          </a:bodyPr>
          <a:lstStyle/>
          <a:p>
            <a:pPr defTabSz="914061"/>
            <a:r>
              <a:rPr lang="en-NZ" sz="1600" dirty="0">
                <a:solidFill>
                  <a:schemeClr val="tx1">
                    <a:lumMod val="65000"/>
                    <a:lumOff val="35000"/>
                    <a:alpha val="99000"/>
                  </a:schemeClr>
                </a:solidFill>
                <a:latin typeface="Consolas" pitchFamily="49" charset="0"/>
                <a:cs typeface="Consolas" pitchFamily="49" charset="0"/>
              </a:rPr>
              <a:t>http://.../</a:t>
            </a:r>
            <a:r>
              <a:rPr lang="en-NZ" sz="1600" dirty="0" err="1">
                <a:solidFill>
                  <a:schemeClr val="tx1">
                    <a:lumMod val="65000"/>
                    <a:lumOff val="35000"/>
                    <a:alpha val="99000"/>
                  </a:schemeClr>
                </a:solidFill>
                <a:latin typeface="Consolas" pitchFamily="49" charset="0"/>
                <a:cs typeface="Consolas" pitchFamily="49" charset="0"/>
              </a:rPr>
              <a:t>products?comp</a:t>
            </a:r>
            <a:r>
              <a:rPr lang="en-NZ" sz="1600" dirty="0">
                <a:solidFill>
                  <a:schemeClr val="tx1">
                    <a:lumMod val="65000"/>
                    <a:lumOff val="35000"/>
                    <a:alpha val="99000"/>
                  </a:schemeClr>
                </a:solidFill>
                <a:latin typeface="Consolas" pitchFamily="49" charset="0"/>
                <a:cs typeface="Consolas" pitchFamily="49" charset="0"/>
              </a:rPr>
              <a:t>=</a:t>
            </a:r>
            <a:r>
              <a:rPr lang="en-NZ" sz="1600" dirty="0" err="1">
                <a:solidFill>
                  <a:schemeClr val="tx1">
                    <a:lumMod val="65000"/>
                    <a:lumOff val="35000"/>
                    <a:alpha val="99000"/>
                  </a:schemeClr>
                </a:solidFill>
                <a:latin typeface="Consolas" pitchFamily="49" charset="0"/>
                <a:cs typeface="Consolas" pitchFamily="49" charset="0"/>
              </a:rPr>
              <a:t>list&amp;prefix</a:t>
            </a:r>
            <a:r>
              <a:rPr lang="en-NZ" sz="1600" dirty="0">
                <a:solidFill>
                  <a:schemeClr val="tx1">
                    <a:lumMod val="65000"/>
                    <a:lumOff val="35000"/>
                    <a:alpha val="99000"/>
                  </a:schemeClr>
                </a:solidFill>
                <a:latin typeface="Consolas" pitchFamily="49" charset="0"/>
                <a:cs typeface="Consolas" pitchFamily="49" charset="0"/>
              </a:rPr>
              <a:t>=</a:t>
            </a:r>
            <a:r>
              <a:rPr lang="en-NZ" sz="1600" dirty="0" err="1">
                <a:solidFill>
                  <a:schemeClr val="tx1">
                    <a:lumMod val="65000"/>
                    <a:lumOff val="35000"/>
                    <a:alpha val="99000"/>
                  </a:schemeClr>
                </a:solidFill>
                <a:latin typeface="Consolas" pitchFamily="49" charset="0"/>
                <a:cs typeface="Consolas" pitchFamily="49" charset="0"/>
              </a:rPr>
              <a:t>Canoes&amp;maxresults</a:t>
            </a:r>
            <a:r>
              <a:rPr lang="en-NZ" sz="1600" dirty="0">
                <a:solidFill>
                  <a:schemeClr val="tx1">
                    <a:lumMod val="65000"/>
                    <a:lumOff val="35000"/>
                    <a:alpha val="99000"/>
                  </a:schemeClr>
                </a:solidFill>
                <a:latin typeface="Consolas" pitchFamily="49" charset="0"/>
                <a:cs typeface="Consolas" pitchFamily="49" charset="0"/>
              </a:rPr>
              <a:t>=2</a:t>
            </a:r>
          </a:p>
          <a:p>
            <a:pPr defTabSz="914061"/>
            <a:endParaRPr lang="en-NZ" sz="1600" dirty="0">
              <a:solidFill>
                <a:schemeClr val="tx1">
                  <a:lumMod val="65000"/>
                  <a:lumOff val="35000"/>
                  <a:alpha val="99000"/>
                </a:schemeClr>
              </a:solidFill>
              <a:latin typeface="Consolas" pitchFamily="49" charset="0"/>
              <a:cs typeface="Consolas" pitchFamily="49" charset="0"/>
            </a:endParaRPr>
          </a:p>
          <a:p>
            <a:pPr defTabSz="914061"/>
            <a:r>
              <a:rPr lang="en-NZ" sz="1600" dirty="0">
                <a:solidFill>
                  <a:schemeClr val="tx1">
                    <a:lumMod val="65000"/>
                    <a:lumOff val="35000"/>
                    <a:alpha val="99000"/>
                  </a:schemeClr>
                </a:solidFill>
                <a:latin typeface="Consolas" pitchFamily="49" charset="0"/>
                <a:cs typeface="Consolas" pitchFamily="49" charset="0"/>
              </a:rPr>
              <a:t>&lt;Blob&gt;Canoes/Whitewater.jpg&lt;/Blob&gt;</a:t>
            </a:r>
          </a:p>
          <a:p>
            <a:pPr defTabSz="914061"/>
            <a:r>
              <a:rPr lang="en-NZ" sz="1600" dirty="0">
                <a:solidFill>
                  <a:schemeClr val="tx1">
                    <a:lumMod val="65000"/>
                    <a:lumOff val="35000"/>
                    <a:alpha val="99000"/>
                  </a:schemeClr>
                </a:solidFill>
                <a:latin typeface="Consolas" pitchFamily="49" charset="0"/>
                <a:cs typeface="Consolas" pitchFamily="49" charset="0"/>
              </a:rPr>
              <a:t>&lt;Blob&gt;Canoes/Flatwater.jpg&lt;/Blob&gt;</a:t>
            </a:r>
          </a:p>
          <a:p>
            <a:pPr defTabSz="914061"/>
            <a:r>
              <a:rPr lang="en-NZ" sz="1600" dirty="0">
                <a:solidFill>
                  <a:schemeClr val="tx1">
                    <a:lumMod val="65000"/>
                    <a:lumOff val="35000"/>
                    <a:alpha val="99000"/>
                  </a:schemeClr>
                </a:solidFill>
                <a:latin typeface="Consolas" pitchFamily="49" charset="0"/>
                <a:cs typeface="Consolas" pitchFamily="49" charset="0"/>
              </a:rPr>
              <a:t>&lt;</a:t>
            </a:r>
            <a:r>
              <a:rPr lang="en-NZ" sz="1600" dirty="0" err="1">
                <a:solidFill>
                  <a:schemeClr val="tx1">
                    <a:lumMod val="65000"/>
                    <a:lumOff val="35000"/>
                    <a:alpha val="99000"/>
                  </a:schemeClr>
                </a:solidFill>
                <a:latin typeface="Consolas" pitchFamily="49" charset="0"/>
                <a:cs typeface="Consolas" pitchFamily="49" charset="0"/>
              </a:rPr>
              <a:t>NextMarker</a:t>
            </a:r>
            <a:r>
              <a:rPr lang="en-NZ" sz="1600" dirty="0">
                <a:solidFill>
                  <a:schemeClr val="tx1">
                    <a:lumMod val="65000"/>
                    <a:lumOff val="35000"/>
                    <a:alpha val="99000"/>
                  </a:schemeClr>
                </a:solidFill>
                <a:latin typeface="Consolas" pitchFamily="49" charset="0"/>
                <a:cs typeface="Consolas" pitchFamily="49" charset="0"/>
              </a:rPr>
              <a:t>&gt;</a:t>
            </a:r>
            <a:r>
              <a:rPr lang="en-NZ" sz="1600" dirty="0" err="1">
                <a:solidFill>
                  <a:schemeClr val="tx1">
                    <a:lumMod val="65000"/>
                    <a:lumOff val="35000"/>
                    <a:alpha val="99000"/>
                  </a:schemeClr>
                </a:solidFill>
                <a:latin typeface="Consolas" pitchFamily="49" charset="0"/>
                <a:cs typeface="Consolas" pitchFamily="49" charset="0"/>
              </a:rPr>
              <a:t>MarkerValue</a:t>
            </a:r>
            <a:r>
              <a:rPr lang="en-NZ" sz="1600" dirty="0">
                <a:solidFill>
                  <a:schemeClr val="tx1">
                    <a:lumMod val="65000"/>
                    <a:lumOff val="35000"/>
                    <a:alpha val="99000"/>
                  </a:schemeClr>
                </a:solidFill>
                <a:latin typeface="Consolas" pitchFamily="49" charset="0"/>
                <a:cs typeface="Consolas" pitchFamily="49" charset="0"/>
              </a:rPr>
              <a:t>&lt;/</a:t>
            </a:r>
            <a:r>
              <a:rPr lang="en-NZ" sz="1600" dirty="0" err="1">
                <a:solidFill>
                  <a:schemeClr val="tx1">
                    <a:lumMod val="65000"/>
                    <a:lumOff val="35000"/>
                    <a:alpha val="99000"/>
                  </a:schemeClr>
                </a:solidFill>
                <a:latin typeface="Consolas" pitchFamily="49" charset="0"/>
                <a:cs typeface="Consolas" pitchFamily="49" charset="0"/>
              </a:rPr>
              <a:t>NextMarker</a:t>
            </a:r>
            <a:r>
              <a:rPr lang="en-NZ" sz="1600" dirty="0">
                <a:solidFill>
                  <a:schemeClr val="tx1">
                    <a:lumMod val="65000"/>
                    <a:lumOff val="35000"/>
                    <a:alpha val="99000"/>
                  </a:schemeClr>
                </a:solidFill>
                <a:latin typeface="Consolas" pitchFamily="49" charset="0"/>
                <a:cs typeface="Consolas" pitchFamily="49" charset="0"/>
              </a:rPr>
              <a:t>&gt;</a:t>
            </a:r>
          </a:p>
          <a:p>
            <a:pPr defTabSz="914061"/>
            <a:endParaRPr lang="en-NZ" sz="1600" dirty="0">
              <a:solidFill>
                <a:schemeClr val="tx1">
                  <a:lumMod val="65000"/>
                  <a:lumOff val="35000"/>
                  <a:alpha val="99000"/>
                </a:schemeClr>
              </a:solidFill>
              <a:latin typeface="Consolas" pitchFamily="49" charset="0"/>
              <a:cs typeface="Consolas" pitchFamily="49" charset="0"/>
            </a:endParaRPr>
          </a:p>
        </p:txBody>
      </p:sp>
    </p:spTree>
    <p:extLst>
      <p:ext uri="{BB962C8B-B14F-4D97-AF65-F5344CB8AC3E}">
        <p14:creationId xmlns:p14="http://schemas.microsoft.com/office/powerpoint/2010/main" val="10331507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decel="100000" fill="hold" grpId="0" nodeType="clickEffect">
                                  <p:stCondLst>
                                    <p:cond delay="0"/>
                                  </p:stCondLst>
                                  <p:childTnLst>
                                    <p:animMotion origin="layout" path="M 4.79167E-6 2.54394E-6 L -0.0017 -0.39663 " pathEditMode="relative" rAng="0" ptsTypes="AA">
                                      <p:cBhvr>
                                        <p:cTn id="6" dur="1750" fill="hold"/>
                                        <p:tgtEl>
                                          <p:spTgt spid="4"/>
                                        </p:tgtEl>
                                        <p:attrNameLst>
                                          <p:attrName>ppt_x</p:attrName>
                                          <p:attrName>ppt_y</p:attrName>
                                        </p:attrNameLst>
                                      </p:cBhvr>
                                      <p:rCtr x="-91" y="-19843"/>
                                    </p:animMotion>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Agenda</a:t>
            </a:r>
            <a:endParaRPr lang="en-US" dirty="0"/>
          </a:p>
        </p:txBody>
      </p:sp>
      <p:sp>
        <p:nvSpPr>
          <p:cNvPr id="5" name="Text Placeholder 4"/>
          <p:cNvSpPr>
            <a:spLocks noGrp="1"/>
          </p:cNvSpPr>
          <p:nvPr>
            <p:ph type="body" sz="quarter" idx="11"/>
          </p:nvPr>
        </p:nvSpPr>
        <p:spPr>
          <a:xfrm>
            <a:off x="3473804" y="1844154"/>
            <a:ext cx="6945312" cy="4388894"/>
          </a:xfrm>
        </p:spPr>
        <p:txBody>
          <a:bodyPr/>
          <a:lstStyle/>
          <a:p>
            <a:r>
              <a:rPr lang="en-US" dirty="0" smtClean="0"/>
              <a:t>Windows Azure Storage</a:t>
            </a:r>
          </a:p>
          <a:p>
            <a:r>
              <a:rPr lang="en-US" dirty="0" smtClean="0"/>
              <a:t>Blob Storage</a:t>
            </a:r>
          </a:p>
          <a:p>
            <a:r>
              <a:rPr lang="en-US" dirty="0" smtClean="0"/>
              <a:t>Drives</a:t>
            </a:r>
          </a:p>
          <a:p>
            <a:r>
              <a:rPr lang="en-US" dirty="0" smtClean="0"/>
              <a:t>Tables</a:t>
            </a:r>
          </a:p>
          <a:p>
            <a:r>
              <a:rPr lang="en-US" dirty="0" smtClean="0"/>
              <a:t>Queues</a:t>
            </a:r>
            <a:endParaRPr lang="en-US" dirty="0"/>
          </a:p>
        </p:txBody>
      </p:sp>
    </p:spTree>
    <p:extLst>
      <p:ext uri="{BB962C8B-B14F-4D97-AF65-F5344CB8AC3E}">
        <p14:creationId xmlns:p14="http://schemas.microsoft.com/office/powerpoint/2010/main" val="4243995754"/>
      </p:ext>
    </p:extLst>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smtClean="0"/>
              <a:t>Tour of the Blob Service</a:t>
            </a:r>
            <a:endParaRPr lang="en-US" dirty="0"/>
          </a:p>
        </p:txBody>
      </p:sp>
      <p:sp>
        <p:nvSpPr>
          <p:cNvPr id="10" name="Text Placeholder 9"/>
          <p:cNvSpPr>
            <a:spLocks noGrp="1"/>
          </p:cNvSpPr>
          <p:nvPr>
            <p:ph type="body" sz="quarter" idx="10"/>
          </p:nvPr>
        </p:nvSpPr>
        <p:spPr>
          <a:xfrm>
            <a:off x="1889125" y="3615771"/>
            <a:ext cx="8872538" cy="1274538"/>
          </a:xfrm>
        </p:spPr>
        <p:txBody>
          <a:bodyPr/>
          <a:lstStyle/>
          <a:p>
            <a:r>
              <a:rPr lang="en-US" dirty="0" smtClean="0"/>
              <a:t>demo</a:t>
            </a:r>
            <a:endParaRPr lang="en-US" dirty="0"/>
          </a:p>
        </p:txBody>
      </p:sp>
      <p:sp>
        <p:nvSpPr>
          <p:cNvPr id="5" name="Freeform 118"/>
          <p:cNvSpPr>
            <a:spLocks noEditPoints="1"/>
          </p:cNvSpPr>
          <p:nvPr/>
        </p:nvSpPr>
        <p:spPr bwMode="black">
          <a:xfrm>
            <a:off x="7432761" y="2197383"/>
            <a:ext cx="2891110" cy="1999864"/>
          </a:xfrm>
          <a:custGeom>
            <a:avLst/>
            <a:gdLst>
              <a:gd name="T0" fmla="*/ 40 w 80"/>
              <a:gd name="T1" fmla="*/ 0 h 56"/>
              <a:gd name="T2" fmla="*/ 0 w 80"/>
              <a:gd name="T3" fmla="*/ 28 h 56"/>
              <a:gd name="T4" fmla="*/ 40 w 80"/>
              <a:gd name="T5" fmla="*/ 56 h 56"/>
              <a:gd name="T6" fmla="*/ 80 w 80"/>
              <a:gd name="T7" fmla="*/ 28 h 56"/>
              <a:gd name="T8" fmla="*/ 40 w 80"/>
              <a:gd name="T9" fmla="*/ 0 h 56"/>
              <a:gd name="T10" fmla="*/ 40 w 80"/>
              <a:gd name="T11" fmla="*/ 48 h 56"/>
              <a:gd name="T12" fmla="*/ 20 w 80"/>
              <a:gd name="T13" fmla="*/ 28 h 56"/>
              <a:gd name="T14" fmla="*/ 40 w 80"/>
              <a:gd name="T15" fmla="*/ 8 h 56"/>
              <a:gd name="T16" fmla="*/ 60 w 80"/>
              <a:gd name="T17" fmla="*/ 28 h 56"/>
              <a:gd name="T18" fmla="*/ 40 w 80"/>
              <a:gd name="T19" fmla="*/ 48 h 56"/>
              <a:gd name="T20" fmla="*/ 52 w 80"/>
              <a:gd name="T21" fmla="*/ 28 h 56"/>
              <a:gd name="T22" fmla="*/ 40 w 80"/>
              <a:gd name="T23" fmla="*/ 40 h 56"/>
              <a:gd name="T24" fmla="*/ 28 w 80"/>
              <a:gd name="T25" fmla="*/ 28 h 56"/>
              <a:gd name="T26" fmla="*/ 40 w 80"/>
              <a:gd name="T27" fmla="*/ 16 h 56"/>
              <a:gd name="T28" fmla="*/ 52 w 80"/>
              <a:gd name="T29"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0" h="56">
                <a:moveTo>
                  <a:pt x="40" y="0"/>
                </a:moveTo>
                <a:cubicBezTo>
                  <a:pt x="15" y="0"/>
                  <a:pt x="0" y="28"/>
                  <a:pt x="0" y="28"/>
                </a:cubicBezTo>
                <a:cubicBezTo>
                  <a:pt x="0" y="28"/>
                  <a:pt x="15" y="56"/>
                  <a:pt x="40" y="56"/>
                </a:cubicBezTo>
                <a:cubicBezTo>
                  <a:pt x="65" y="56"/>
                  <a:pt x="80" y="28"/>
                  <a:pt x="80" y="28"/>
                </a:cubicBezTo>
                <a:cubicBezTo>
                  <a:pt x="80" y="28"/>
                  <a:pt x="65" y="0"/>
                  <a:pt x="40" y="0"/>
                </a:cubicBezTo>
                <a:close/>
                <a:moveTo>
                  <a:pt x="40" y="48"/>
                </a:moveTo>
                <a:cubicBezTo>
                  <a:pt x="29" y="48"/>
                  <a:pt x="20" y="39"/>
                  <a:pt x="20" y="28"/>
                </a:cubicBezTo>
                <a:cubicBezTo>
                  <a:pt x="20" y="17"/>
                  <a:pt x="29" y="8"/>
                  <a:pt x="40" y="8"/>
                </a:cubicBezTo>
                <a:cubicBezTo>
                  <a:pt x="51" y="8"/>
                  <a:pt x="60" y="17"/>
                  <a:pt x="60" y="28"/>
                </a:cubicBezTo>
                <a:cubicBezTo>
                  <a:pt x="60" y="39"/>
                  <a:pt x="51" y="48"/>
                  <a:pt x="40" y="48"/>
                </a:cubicBezTo>
                <a:close/>
                <a:moveTo>
                  <a:pt x="52" y="28"/>
                </a:moveTo>
                <a:cubicBezTo>
                  <a:pt x="52" y="35"/>
                  <a:pt x="46" y="40"/>
                  <a:pt x="40" y="40"/>
                </a:cubicBezTo>
                <a:cubicBezTo>
                  <a:pt x="33" y="40"/>
                  <a:pt x="28" y="35"/>
                  <a:pt x="28" y="28"/>
                </a:cubicBezTo>
                <a:cubicBezTo>
                  <a:pt x="28" y="22"/>
                  <a:pt x="33" y="16"/>
                  <a:pt x="40" y="16"/>
                </a:cubicBezTo>
                <a:cubicBezTo>
                  <a:pt x="46" y="16"/>
                  <a:pt x="52" y="22"/>
                  <a:pt x="52" y="28"/>
                </a:cubicBezTo>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2" name="Subtitle 1"/>
          <p:cNvSpPr>
            <a:spLocks noGrp="1"/>
          </p:cNvSpPr>
          <p:nvPr>
            <p:ph type="subTitle" idx="1"/>
          </p:nvPr>
        </p:nvSpPr>
        <p:spPr/>
        <p:txBody>
          <a:bodyPr/>
          <a:lstStyle/>
          <a:p>
            <a:endParaRPr lang="en-US"/>
          </a:p>
        </p:txBody>
      </p:sp>
    </p:spTree>
    <p:extLst>
      <p:ext uri="{BB962C8B-B14F-4D97-AF65-F5344CB8AC3E}">
        <p14:creationId xmlns:p14="http://schemas.microsoft.com/office/powerpoint/2010/main" val="27618179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Two Types of Blobs Under the Hood</a:t>
            </a:r>
            <a:endParaRPr lang="en-US" dirty="0"/>
          </a:p>
        </p:txBody>
      </p:sp>
      <p:sp>
        <p:nvSpPr>
          <p:cNvPr id="7" name="Rectangle 6"/>
          <p:cNvSpPr/>
          <p:nvPr/>
        </p:nvSpPr>
        <p:spPr bwMode="auto">
          <a:xfrm>
            <a:off x="1777641" y="1746611"/>
            <a:ext cx="4220035" cy="413392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91440" rIns="91436" bIns="45718" numCol="1" rtlCol="0" anchor="t" anchorCtr="0" compatLnSpc="1">
            <a:prstTxWarp prst="textNoShape">
              <a:avLst/>
            </a:prstTxWarp>
          </a:bodyPr>
          <a:lstStyle/>
          <a:p>
            <a:pPr defTabSz="914099" fontAlgn="base">
              <a:spcBef>
                <a:spcPct val="0"/>
              </a:spcBef>
              <a:spcAft>
                <a:spcPts val="1200"/>
              </a:spcAft>
            </a:pPr>
            <a:r>
              <a:rPr lang="en-US" sz="3600" dirty="0" smtClean="0">
                <a:gradFill>
                  <a:gsLst>
                    <a:gs pos="0">
                      <a:srgbClr val="FFFFFF"/>
                    </a:gs>
                    <a:gs pos="100000">
                      <a:srgbClr val="FFFFFF"/>
                    </a:gs>
                  </a:gsLst>
                  <a:lin ang="5400000" scaled="0"/>
                </a:gradFill>
                <a:latin typeface="Segoe UI Light" pitchFamily="34" charset="0"/>
              </a:rPr>
              <a:t>Block Blob</a:t>
            </a:r>
            <a:endParaRPr lang="en-US" sz="3200" dirty="0" smtClean="0">
              <a:gradFill>
                <a:gsLst>
                  <a:gs pos="0">
                    <a:srgbClr val="FFFFFF"/>
                  </a:gs>
                  <a:gs pos="100000">
                    <a:srgbClr val="FFFFFF"/>
                  </a:gs>
                </a:gsLst>
                <a:lin ang="5400000" scaled="0"/>
              </a:gradFill>
              <a:latin typeface="Segoe UI Light" pitchFamily="34" charset="0"/>
            </a:endParaRPr>
          </a:p>
          <a:p>
            <a:pPr defTabSz="914099" fontAlgn="base">
              <a:spcBef>
                <a:spcPct val="0"/>
              </a:spcBef>
              <a:spcAft>
                <a:spcPts val="1800"/>
              </a:spcAft>
            </a:pPr>
            <a:r>
              <a:rPr lang="en-US" sz="1800" dirty="0">
                <a:gradFill>
                  <a:gsLst>
                    <a:gs pos="0">
                      <a:srgbClr val="FFFFFF"/>
                    </a:gs>
                    <a:gs pos="100000">
                      <a:srgbClr val="FFFFFF"/>
                    </a:gs>
                  </a:gsLst>
                  <a:lin ang="5400000" scaled="0"/>
                </a:gradFill>
                <a:latin typeface="+mj-lt"/>
              </a:rPr>
              <a:t>Targeted at streaming </a:t>
            </a:r>
            <a:r>
              <a:rPr lang="en-US" sz="1800" dirty="0" smtClean="0">
                <a:gradFill>
                  <a:gsLst>
                    <a:gs pos="0">
                      <a:srgbClr val="FFFFFF"/>
                    </a:gs>
                    <a:gs pos="100000">
                      <a:srgbClr val="FFFFFF"/>
                    </a:gs>
                  </a:gsLst>
                  <a:lin ang="5400000" scaled="0"/>
                </a:gradFill>
                <a:latin typeface="+mj-lt"/>
              </a:rPr>
              <a:t>workloads</a:t>
            </a:r>
            <a:endParaRPr lang="en-US" sz="1800" dirty="0">
              <a:gradFill>
                <a:gsLst>
                  <a:gs pos="0">
                    <a:srgbClr val="FFFFFF"/>
                  </a:gs>
                  <a:gs pos="100000">
                    <a:srgbClr val="FFFFFF"/>
                  </a:gs>
                </a:gsLst>
                <a:lin ang="5400000" scaled="0"/>
              </a:gradFill>
              <a:latin typeface="+mj-lt"/>
            </a:endParaRPr>
          </a:p>
          <a:p>
            <a:pPr defTabSz="914099" fontAlgn="base">
              <a:spcBef>
                <a:spcPct val="0"/>
              </a:spcBef>
              <a:spcAft>
                <a:spcPts val="600"/>
              </a:spcAft>
            </a:pPr>
            <a:r>
              <a:rPr lang="en-US" sz="1800" dirty="0">
                <a:gradFill>
                  <a:gsLst>
                    <a:gs pos="0">
                      <a:srgbClr val="FFFFFF"/>
                    </a:gs>
                    <a:gs pos="100000">
                      <a:srgbClr val="FFFFFF"/>
                    </a:gs>
                  </a:gsLst>
                  <a:lin ang="5400000" scaled="0"/>
                </a:gradFill>
                <a:latin typeface="+mj-lt"/>
              </a:rPr>
              <a:t>Each blob consists of </a:t>
            </a:r>
            <a:r>
              <a:rPr lang="en-US" sz="1800" dirty="0" smtClean="0">
                <a:gradFill>
                  <a:gsLst>
                    <a:gs pos="0">
                      <a:srgbClr val="FFFFFF"/>
                    </a:gs>
                    <a:gs pos="100000">
                      <a:srgbClr val="FFFFFF"/>
                    </a:gs>
                  </a:gsLst>
                  <a:lin ang="5400000" scaled="0"/>
                </a:gradFill>
                <a:latin typeface="+mj-lt"/>
              </a:rPr>
              <a:t/>
            </a:r>
            <a:br>
              <a:rPr lang="en-US" sz="1800" dirty="0" smtClean="0">
                <a:gradFill>
                  <a:gsLst>
                    <a:gs pos="0">
                      <a:srgbClr val="FFFFFF"/>
                    </a:gs>
                    <a:gs pos="100000">
                      <a:srgbClr val="FFFFFF"/>
                    </a:gs>
                  </a:gsLst>
                  <a:lin ang="5400000" scaled="0"/>
                </a:gradFill>
                <a:latin typeface="+mj-lt"/>
              </a:rPr>
            </a:br>
            <a:r>
              <a:rPr lang="en-US" sz="1800" dirty="0" smtClean="0">
                <a:gradFill>
                  <a:gsLst>
                    <a:gs pos="0">
                      <a:srgbClr val="FFFFFF"/>
                    </a:gs>
                    <a:gs pos="100000">
                      <a:srgbClr val="FFFFFF"/>
                    </a:gs>
                  </a:gsLst>
                  <a:lin ang="5400000" scaled="0"/>
                </a:gradFill>
                <a:latin typeface="+mj-lt"/>
              </a:rPr>
              <a:t>a </a:t>
            </a:r>
            <a:r>
              <a:rPr lang="en-US" sz="1800" dirty="0">
                <a:gradFill>
                  <a:gsLst>
                    <a:gs pos="0">
                      <a:srgbClr val="FFFFFF"/>
                    </a:gs>
                    <a:gs pos="100000">
                      <a:srgbClr val="FFFFFF"/>
                    </a:gs>
                  </a:gsLst>
                  <a:lin ang="5400000" scaled="0"/>
                </a:gradFill>
                <a:latin typeface="+mj-lt"/>
              </a:rPr>
              <a:t>sequence of blocks</a:t>
            </a:r>
            <a:endParaRPr lang="en-US" sz="1600" dirty="0">
              <a:gradFill>
                <a:gsLst>
                  <a:gs pos="0">
                    <a:srgbClr val="FFFFFF"/>
                  </a:gs>
                  <a:gs pos="100000">
                    <a:srgbClr val="FFFFFF"/>
                  </a:gs>
                </a:gsLst>
                <a:lin ang="5400000" scaled="0"/>
              </a:gradFill>
              <a:latin typeface="+mj-lt"/>
            </a:endParaRPr>
          </a:p>
          <a:p>
            <a:pPr defTabSz="914099" fontAlgn="base">
              <a:spcBef>
                <a:spcPct val="0"/>
              </a:spcBef>
              <a:spcAft>
                <a:spcPts val="1800"/>
              </a:spcAft>
            </a:pPr>
            <a:r>
              <a:rPr lang="en-US" sz="1400" dirty="0">
                <a:gradFill>
                  <a:gsLst>
                    <a:gs pos="0">
                      <a:srgbClr val="FFFFFF"/>
                    </a:gs>
                    <a:gs pos="100000">
                      <a:srgbClr val="FFFFFF"/>
                    </a:gs>
                  </a:gsLst>
                  <a:lin ang="5400000" scaled="0"/>
                </a:gradFill>
                <a:latin typeface="+mj-lt"/>
              </a:rPr>
              <a:t>Each block is identified by a Block ID</a:t>
            </a:r>
          </a:p>
          <a:p>
            <a:pPr defTabSz="914099" fontAlgn="base">
              <a:spcBef>
                <a:spcPct val="0"/>
              </a:spcBef>
              <a:spcAft>
                <a:spcPts val="1800"/>
              </a:spcAft>
            </a:pPr>
            <a:r>
              <a:rPr lang="en-US" sz="1800" dirty="0">
                <a:gradFill>
                  <a:gsLst>
                    <a:gs pos="0">
                      <a:srgbClr val="FFFFFF"/>
                    </a:gs>
                    <a:gs pos="100000">
                      <a:srgbClr val="FFFFFF"/>
                    </a:gs>
                  </a:gsLst>
                  <a:lin ang="5400000" scaled="0"/>
                </a:gradFill>
                <a:latin typeface="+mj-lt"/>
              </a:rPr>
              <a:t>Size limit 200GB per blob</a:t>
            </a:r>
          </a:p>
          <a:p>
            <a:pPr defTabSz="914099" fontAlgn="base">
              <a:spcBef>
                <a:spcPct val="0"/>
              </a:spcBef>
              <a:spcAft>
                <a:spcPct val="0"/>
              </a:spcAft>
            </a:pPr>
            <a:r>
              <a:rPr lang="en-US" sz="1800" dirty="0">
                <a:gradFill>
                  <a:gsLst>
                    <a:gs pos="0">
                      <a:srgbClr val="FFFFFF"/>
                    </a:gs>
                    <a:gs pos="100000">
                      <a:srgbClr val="FFFFFF"/>
                    </a:gs>
                  </a:gsLst>
                  <a:lin ang="5400000" scaled="0"/>
                </a:gradFill>
                <a:latin typeface="+mj-lt"/>
              </a:rPr>
              <a:t>Optimistic Concurrency via </a:t>
            </a:r>
            <a:r>
              <a:rPr lang="en-US" sz="1800" dirty="0" err="1">
                <a:gradFill>
                  <a:gsLst>
                    <a:gs pos="0">
                      <a:srgbClr val="FFFFFF"/>
                    </a:gs>
                    <a:gs pos="100000">
                      <a:srgbClr val="FFFFFF"/>
                    </a:gs>
                  </a:gsLst>
                  <a:lin ang="5400000" scaled="0"/>
                </a:gradFill>
                <a:latin typeface="+mj-lt"/>
              </a:rPr>
              <a:t>Etags</a:t>
            </a:r>
            <a:endParaRPr lang="en-US" sz="1800" dirty="0">
              <a:gradFill>
                <a:gsLst>
                  <a:gs pos="0">
                    <a:srgbClr val="FFFFFF"/>
                  </a:gs>
                  <a:gs pos="100000">
                    <a:srgbClr val="FFFFFF"/>
                  </a:gs>
                </a:gsLst>
                <a:lin ang="5400000" scaled="0"/>
              </a:gradFill>
              <a:latin typeface="+mj-lt"/>
            </a:endParaRPr>
          </a:p>
        </p:txBody>
      </p:sp>
      <p:sp>
        <p:nvSpPr>
          <p:cNvPr id="8" name="Rectangle 7"/>
          <p:cNvSpPr/>
          <p:nvPr/>
        </p:nvSpPr>
        <p:spPr bwMode="auto">
          <a:xfrm>
            <a:off x="6192325" y="1746610"/>
            <a:ext cx="4220035" cy="4133927"/>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91440" rIns="91436" bIns="45718" numCol="1" rtlCol="0" anchor="t" anchorCtr="0" compatLnSpc="1">
            <a:prstTxWarp prst="textNoShape">
              <a:avLst/>
            </a:prstTxWarp>
          </a:bodyPr>
          <a:lstStyle/>
          <a:p>
            <a:pPr defTabSz="914099" fontAlgn="base">
              <a:spcBef>
                <a:spcPct val="0"/>
              </a:spcBef>
              <a:spcAft>
                <a:spcPts val="1200"/>
              </a:spcAft>
            </a:pPr>
            <a:r>
              <a:rPr lang="en-US" sz="3600" dirty="0">
                <a:gradFill>
                  <a:gsLst>
                    <a:gs pos="0">
                      <a:srgbClr val="FFFFFF"/>
                    </a:gs>
                    <a:gs pos="100000">
                      <a:srgbClr val="FFFFFF"/>
                    </a:gs>
                  </a:gsLst>
                  <a:lin ang="5400000" scaled="0"/>
                </a:gradFill>
                <a:latin typeface="Segoe UI Light" pitchFamily="34" charset="0"/>
              </a:rPr>
              <a:t>Page Blob</a:t>
            </a:r>
          </a:p>
          <a:p>
            <a:pPr defTabSz="914099" fontAlgn="base">
              <a:spcBef>
                <a:spcPct val="0"/>
              </a:spcBef>
              <a:spcAft>
                <a:spcPts val="1800"/>
              </a:spcAft>
            </a:pPr>
            <a:r>
              <a:rPr lang="en-US" sz="1800" dirty="0">
                <a:gradFill>
                  <a:gsLst>
                    <a:gs pos="0">
                      <a:srgbClr val="FFFFFF"/>
                    </a:gs>
                    <a:gs pos="100000">
                      <a:srgbClr val="FFFFFF"/>
                    </a:gs>
                  </a:gsLst>
                  <a:lin ang="5400000" scaled="0"/>
                </a:gradFill>
                <a:latin typeface="+mj-lt"/>
              </a:rPr>
              <a:t>Targeted at random read/write workloads</a:t>
            </a:r>
          </a:p>
          <a:p>
            <a:pPr defTabSz="914099" fontAlgn="base">
              <a:spcBef>
                <a:spcPct val="0"/>
              </a:spcBef>
              <a:spcAft>
                <a:spcPts val="600"/>
              </a:spcAft>
            </a:pPr>
            <a:r>
              <a:rPr lang="en-US" sz="1800" dirty="0">
                <a:gradFill>
                  <a:gsLst>
                    <a:gs pos="0">
                      <a:srgbClr val="FFFFFF"/>
                    </a:gs>
                    <a:gs pos="100000">
                      <a:srgbClr val="FFFFFF"/>
                    </a:gs>
                  </a:gsLst>
                  <a:lin ang="5400000" scaled="0"/>
                </a:gradFill>
                <a:latin typeface="+mj-lt"/>
              </a:rPr>
              <a:t>Each blob consists of an array of pages </a:t>
            </a:r>
          </a:p>
          <a:p>
            <a:pPr defTabSz="914099" fontAlgn="base">
              <a:spcBef>
                <a:spcPct val="0"/>
              </a:spcBef>
              <a:spcAft>
                <a:spcPts val="1800"/>
              </a:spcAft>
            </a:pPr>
            <a:r>
              <a:rPr lang="en-US" sz="1400" dirty="0">
                <a:gradFill>
                  <a:gsLst>
                    <a:gs pos="0">
                      <a:srgbClr val="FFFFFF"/>
                    </a:gs>
                    <a:gs pos="100000">
                      <a:srgbClr val="FFFFFF"/>
                    </a:gs>
                  </a:gsLst>
                  <a:lin ang="5400000" scaled="0"/>
                </a:gradFill>
                <a:latin typeface="+mj-lt"/>
              </a:rPr>
              <a:t>Each page is identified by its offset from the start of the blob</a:t>
            </a:r>
          </a:p>
          <a:p>
            <a:pPr defTabSz="914099" fontAlgn="base">
              <a:spcBef>
                <a:spcPct val="0"/>
              </a:spcBef>
              <a:spcAft>
                <a:spcPts val="1800"/>
              </a:spcAft>
            </a:pPr>
            <a:r>
              <a:rPr lang="en-US" sz="1800" dirty="0">
                <a:gradFill>
                  <a:gsLst>
                    <a:gs pos="0">
                      <a:srgbClr val="FFFFFF"/>
                    </a:gs>
                    <a:gs pos="100000">
                      <a:srgbClr val="FFFFFF"/>
                    </a:gs>
                  </a:gsLst>
                  <a:lin ang="5400000" scaled="0"/>
                </a:gradFill>
                <a:latin typeface="+mj-lt"/>
              </a:rPr>
              <a:t>Size limit 1TB per blob</a:t>
            </a:r>
          </a:p>
          <a:p>
            <a:pPr defTabSz="914099" fontAlgn="base">
              <a:spcBef>
                <a:spcPct val="0"/>
              </a:spcBef>
              <a:spcAft>
                <a:spcPct val="0"/>
              </a:spcAft>
            </a:pPr>
            <a:r>
              <a:rPr lang="en-US" sz="1800" dirty="0">
                <a:gradFill>
                  <a:gsLst>
                    <a:gs pos="0">
                      <a:srgbClr val="FFFFFF"/>
                    </a:gs>
                    <a:gs pos="100000">
                      <a:srgbClr val="FFFFFF"/>
                    </a:gs>
                  </a:gsLst>
                  <a:lin ang="5400000" scaled="0"/>
                </a:gradFill>
                <a:latin typeface="+mj-lt"/>
              </a:rPr>
              <a:t>Optimistic or Pessimistic (locking) concurrency via leases</a:t>
            </a:r>
          </a:p>
        </p:txBody>
      </p:sp>
    </p:spTree>
    <p:extLst>
      <p:ext uri="{BB962C8B-B14F-4D97-AF65-F5344CB8AC3E}">
        <p14:creationId xmlns:p14="http://schemas.microsoft.com/office/powerpoint/2010/main" val="3747159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Freeform 6"/>
          <p:cNvSpPr>
            <a:spLocks/>
          </p:cNvSpPr>
          <p:nvPr/>
        </p:nvSpPr>
        <p:spPr bwMode="auto">
          <a:xfrm>
            <a:off x="6615147" y="4795221"/>
            <a:ext cx="2414553" cy="1618342"/>
          </a:xfrm>
          <a:custGeom>
            <a:avLst/>
            <a:gdLst>
              <a:gd name="T0" fmla="*/ 239 w 276"/>
              <a:gd name="T1" fmla="*/ 77 h 185"/>
              <a:gd name="T2" fmla="*/ 240 w 276"/>
              <a:gd name="T3" fmla="*/ 65 h 185"/>
              <a:gd name="T4" fmla="*/ 175 w 276"/>
              <a:gd name="T5" fmla="*/ 0 h 185"/>
              <a:gd name="T6" fmla="*/ 116 w 276"/>
              <a:gd name="T7" fmla="*/ 39 h 185"/>
              <a:gd name="T8" fmla="*/ 81 w 276"/>
              <a:gd name="T9" fmla="*/ 24 h 185"/>
              <a:gd name="T10" fmla="*/ 34 w 276"/>
              <a:gd name="T11" fmla="*/ 71 h 185"/>
              <a:gd name="T12" fmla="*/ 35 w 276"/>
              <a:gd name="T13" fmla="*/ 81 h 185"/>
              <a:gd name="T14" fmla="*/ 0 w 276"/>
              <a:gd name="T15" fmla="*/ 131 h 185"/>
              <a:gd name="T16" fmla="*/ 54 w 276"/>
              <a:gd name="T17" fmla="*/ 185 h 185"/>
              <a:gd name="T18" fmla="*/ 220 w 276"/>
              <a:gd name="T19" fmla="*/ 185 h 185"/>
              <a:gd name="T20" fmla="*/ 276 w 276"/>
              <a:gd name="T21" fmla="*/ 129 h 185"/>
              <a:gd name="T22" fmla="*/ 239 w 276"/>
              <a:gd name="T23" fmla="*/ 77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6" h="185">
                <a:moveTo>
                  <a:pt x="239" y="77"/>
                </a:moveTo>
                <a:cubicBezTo>
                  <a:pt x="239" y="73"/>
                  <a:pt x="240" y="69"/>
                  <a:pt x="240" y="65"/>
                </a:cubicBezTo>
                <a:cubicBezTo>
                  <a:pt x="240" y="29"/>
                  <a:pt x="211" y="0"/>
                  <a:pt x="175" y="0"/>
                </a:cubicBezTo>
                <a:cubicBezTo>
                  <a:pt x="148" y="0"/>
                  <a:pt x="126" y="16"/>
                  <a:pt x="116" y="39"/>
                </a:cubicBezTo>
                <a:cubicBezTo>
                  <a:pt x="107" y="30"/>
                  <a:pt x="95" y="24"/>
                  <a:pt x="81" y="24"/>
                </a:cubicBezTo>
                <a:cubicBezTo>
                  <a:pt x="55" y="24"/>
                  <a:pt x="34" y="45"/>
                  <a:pt x="34" y="71"/>
                </a:cubicBezTo>
                <a:cubicBezTo>
                  <a:pt x="34" y="74"/>
                  <a:pt x="34" y="78"/>
                  <a:pt x="35" y="81"/>
                </a:cubicBezTo>
                <a:cubicBezTo>
                  <a:pt x="14" y="88"/>
                  <a:pt x="0" y="108"/>
                  <a:pt x="0" y="131"/>
                </a:cubicBezTo>
                <a:cubicBezTo>
                  <a:pt x="0" y="161"/>
                  <a:pt x="24" y="185"/>
                  <a:pt x="54" y="185"/>
                </a:cubicBezTo>
                <a:cubicBezTo>
                  <a:pt x="220" y="185"/>
                  <a:pt x="220" y="185"/>
                  <a:pt x="220" y="185"/>
                </a:cubicBezTo>
                <a:cubicBezTo>
                  <a:pt x="251" y="185"/>
                  <a:pt x="276" y="160"/>
                  <a:pt x="276" y="129"/>
                </a:cubicBezTo>
                <a:cubicBezTo>
                  <a:pt x="276" y="105"/>
                  <a:pt x="260" y="84"/>
                  <a:pt x="239" y="77"/>
                </a:cubicBezTo>
                <a:close/>
              </a:path>
            </a:pathLst>
          </a:cu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4" tIns="45703" rIns="91404" bIns="45703" numCol="1" spcCol="0" rtlCol="0" anchor="t" anchorCtr="0" compatLnSpc="1">
            <a:prstTxWarp prst="textNoShape">
              <a:avLst/>
            </a:prstTxWarp>
          </a:bodyPr>
          <a:lstStyle/>
          <a:p>
            <a:pPr algn="ctr" defTabSz="913788" fontAlgn="base">
              <a:spcBef>
                <a:spcPct val="0"/>
              </a:spcBef>
              <a:spcAft>
                <a:spcPct val="0"/>
              </a:spcAft>
            </a:pPr>
            <a:endParaRPr lang="en-US" dirty="0">
              <a:ln>
                <a:solidFill>
                  <a:schemeClr val="bg1">
                    <a:alpha val="0"/>
                  </a:schemeClr>
                </a:solidFill>
              </a:ln>
              <a:solidFill>
                <a:srgbClr val="595959"/>
              </a:solidFill>
              <a:latin typeface="Segoe UI Light" pitchFamily="34" charset="0"/>
            </a:endParaRPr>
          </a:p>
        </p:txBody>
      </p:sp>
      <p:sp>
        <p:nvSpPr>
          <p:cNvPr id="35" name="Rectangle 34"/>
          <p:cNvSpPr/>
          <p:nvPr/>
        </p:nvSpPr>
        <p:spPr>
          <a:xfrm>
            <a:off x="6400800" y="5568909"/>
            <a:ext cx="1264328" cy="433904"/>
          </a:xfrm>
          <a:prstGeom prst="rect">
            <a:avLst/>
          </a:prstGeom>
          <a:solidFill>
            <a:schemeClr val="accent6"/>
          </a:solidFill>
          <a:ln>
            <a:no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vert="horz" wrap="square" lIns="91432" tIns="45716" rIns="91432" bIns="45716" numCol="1" rtlCol="0" anchor="ctr" anchorCtr="0" compatLnSpc="1">
            <a:prstTxWarp prst="textNoShape">
              <a:avLst/>
            </a:prstTxWarp>
          </a:bodyPr>
          <a:lstStyle/>
          <a:p>
            <a:pPr algn="ctr" defTabSz="914061"/>
            <a:r>
              <a:rPr lang="en-US" sz="1400" dirty="0" smtClean="0">
                <a:solidFill>
                  <a:srgbClr val="FFFFFF">
                    <a:alpha val="99000"/>
                  </a:srgbClr>
                </a:solidFill>
              </a:rPr>
              <a:t>TheBlob.wmv</a:t>
            </a:r>
            <a:endParaRPr lang="en-US" sz="1400" dirty="0">
              <a:solidFill>
                <a:srgbClr val="FFFFFF">
                  <a:alpha val="99000"/>
                </a:srgbClr>
              </a:solidFill>
            </a:endParaRPr>
          </a:p>
        </p:txBody>
      </p:sp>
      <p:sp>
        <p:nvSpPr>
          <p:cNvPr id="2" name="Title 1"/>
          <p:cNvSpPr>
            <a:spLocks noGrp="1"/>
          </p:cNvSpPr>
          <p:nvPr>
            <p:ph type="title"/>
          </p:nvPr>
        </p:nvSpPr>
        <p:spPr/>
        <p:txBody>
          <a:bodyPr/>
          <a:lstStyle/>
          <a:p>
            <a:r>
              <a:rPr lang="en-US" smtClean="0"/>
              <a:t>Uploading a Block Blob</a:t>
            </a:r>
            <a:endParaRPr lang="en-US" dirty="0"/>
          </a:p>
        </p:txBody>
      </p:sp>
      <p:sp>
        <p:nvSpPr>
          <p:cNvPr id="4" name="Content Placeholder 3"/>
          <p:cNvSpPr>
            <a:spLocks noGrp="1"/>
          </p:cNvSpPr>
          <p:nvPr>
            <p:ph type="body" sz="quarter" idx="10"/>
          </p:nvPr>
        </p:nvSpPr>
        <p:spPr/>
        <p:txBody>
          <a:bodyPr/>
          <a:lstStyle/>
          <a:p>
            <a:r>
              <a:rPr lang="en-US" dirty="0" smtClean="0"/>
              <a:t>Uploading a large blob</a:t>
            </a:r>
            <a:endParaRPr lang="en-US" dirty="0"/>
          </a:p>
        </p:txBody>
      </p:sp>
      <p:sp>
        <p:nvSpPr>
          <p:cNvPr id="45" name="Rectangle 44"/>
          <p:cNvSpPr/>
          <p:nvPr/>
        </p:nvSpPr>
        <p:spPr>
          <a:xfrm>
            <a:off x="2185888" y="2572400"/>
            <a:ext cx="3276600" cy="533400"/>
          </a:xfrm>
          <a:prstGeom prst="rect">
            <a:avLst/>
          </a:prstGeom>
          <a:solidFill>
            <a:schemeClr val="accent1"/>
          </a:solidFill>
          <a:ln w="19050">
            <a:no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vert="horz" wrap="square" lIns="91432" tIns="45716" rIns="91432" bIns="45716" numCol="1" rtlCol="0" anchor="ctr" anchorCtr="0" compatLnSpc="1">
            <a:prstTxWarp prst="textNoShape">
              <a:avLst/>
            </a:prstTxWarp>
          </a:bodyPr>
          <a:lstStyle/>
          <a:p>
            <a:pPr algn="ctr" defTabSz="914061"/>
            <a:r>
              <a:rPr lang="en-US" dirty="0" smtClean="0">
                <a:solidFill>
                  <a:srgbClr val="FFFFFF">
                    <a:alpha val="99000"/>
                  </a:srgbClr>
                </a:solidFill>
              </a:rPr>
              <a:t>10 GB Movie</a:t>
            </a:r>
            <a:endParaRPr lang="en-US" dirty="0">
              <a:solidFill>
                <a:srgbClr val="FFFFFF">
                  <a:alpha val="99000"/>
                </a:srgbClr>
              </a:solidFill>
            </a:endParaRPr>
          </a:p>
        </p:txBody>
      </p:sp>
      <p:sp>
        <p:nvSpPr>
          <p:cNvPr id="63" name="Rectangle 62"/>
          <p:cNvSpPr/>
          <p:nvPr/>
        </p:nvSpPr>
        <p:spPr>
          <a:xfrm>
            <a:off x="1821796" y="2572400"/>
            <a:ext cx="228600" cy="533400"/>
          </a:xfrm>
          <a:prstGeom prst="rect">
            <a:avLst/>
          </a:prstGeom>
          <a:solidFill>
            <a:schemeClr val="accent1"/>
          </a:solidFill>
          <a:ln w="19050">
            <a:no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vert="horz" wrap="square" lIns="91432" tIns="45716" rIns="91432" bIns="45716" numCol="1" rtlCol="0" anchor="ctr" anchorCtr="0" compatLnSpc="1">
            <a:prstTxWarp prst="textNoShape">
              <a:avLst/>
            </a:prstTxWarp>
          </a:bodyPr>
          <a:lstStyle/>
          <a:p>
            <a:pPr algn="ctr" defTabSz="914061"/>
            <a:endParaRPr lang="en-US" sz="2300" dirty="0">
              <a:solidFill>
                <a:srgbClr val="FFFFFF"/>
              </a:solidFill>
            </a:endParaRPr>
          </a:p>
        </p:txBody>
      </p:sp>
      <p:grpSp>
        <p:nvGrpSpPr>
          <p:cNvPr id="64" name="Group 38"/>
          <p:cNvGrpSpPr/>
          <p:nvPr/>
        </p:nvGrpSpPr>
        <p:grpSpPr>
          <a:xfrm>
            <a:off x="1717021" y="3249349"/>
            <a:ext cx="4095869" cy="1094051"/>
            <a:chOff x="830818" y="2928678"/>
            <a:chExt cx="4095869" cy="1094051"/>
          </a:xfrm>
        </p:grpSpPr>
        <p:sp>
          <p:nvSpPr>
            <p:cNvPr id="65" name="TextBox 64"/>
            <p:cNvSpPr txBox="1"/>
            <p:nvPr/>
          </p:nvSpPr>
          <p:spPr>
            <a:xfrm>
              <a:off x="830818" y="2928678"/>
              <a:ext cx="430887" cy="1042914"/>
            </a:xfrm>
            <a:prstGeom prst="rect">
              <a:avLst/>
            </a:prstGeom>
            <a:noFill/>
          </p:spPr>
          <p:txBody>
            <a:bodyPr vert="vert270" wrap="none" rtlCol="0">
              <a:spAutoFit/>
            </a:bodyPr>
            <a:lstStyle/>
            <a:p>
              <a:r>
                <a:rPr lang="en-US" sz="1600" b="1" dirty="0">
                  <a:solidFill>
                    <a:srgbClr val="595959">
                      <a:alpha val="99000"/>
                    </a:srgbClr>
                  </a:solidFill>
                </a:rPr>
                <a:t>Block Id 1</a:t>
              </a:r>
            </a:p>
          </p:txBody>
        </p:sp>
        <p:sp>
          <p:nvSpPr>
            <p:cNvPr id="66" name="TextBox 65"/>
            <p:cNvSpPr txBox="1"/>
            <p:nvPr/>
          </p:nvSpPr>
          <p:spPr>
            <a:xfrm>
              <a:off x="1126093" y="2928678"/>
              <a:ext cx="430887" cy="1042914"/>
            </a:xfrm>
            <a:prstGeom prst="rect">
              <a:avLst/>
            </a:prstGeom>
            <a:noFill/>
          </p:spPr>
          <p:txBody>
            <a:bodyPr vert="vert270" wrap="none" rtlCol="0">
              <a:spAutoFit/>
            </a:bodyPr>
            <a:lstStyle/>
            <a:p>
              <a:r>
                <a:rPr lang="en-US" sz="1600" b="1" dirty="0">
                  <a:solidFill>
                    <a:srgbClr val="595959">
                      <a:alpha val="99000"/>
                    </a:srgbClr>
                  </a:solidFill>
                </a:rPr>
                <a:t>Block Id 2</a:t>
              </a:r>
            </a:p>
          </p:txBody>
        </p:sp>
        <p:sp>
          <p:nvSpPr>
            <p:cNvPr id="67" name="TextBox 66"/>
            <p:cNvSpPr txBox="1"/>
            <p:nvPr/>
          </p:nvSpPr>
          <p:spPr>
            <a:xfrm>
              <a:off x="1459468" y="2928678"/>
              <a:ext cx="430887" cy="1042914"/>
            </a:xfrm>
            <a:prstGeom prst="rect">
              <a:avLst/>
            </a:prstGeom>
            <a:noFill/>
          </p:spPr>
          <p:txBody>
            <a:bodyPr vert="vert270" wrap="none" rtlCol="0">
              <a:spAutoFit/>
            </a:bodyPr>
            <a:lstStyle/>
            <a:p>
              <a:r>
                <a:rPr lang="en-US" sz="1600" b="1" dirty="0">
                  <a:solidFill>
                    <a:srgbClr val="595959">
                      <a:alpha val="99000"/>
                    </a:srgbClr>
                  </a:solidFill>
                </a:rPr>
                <a:t>Block Id 3</a:t>
              </a:r>
            </a:p>
          </p:txBody>
        </p:sp>
        <p:sp>
          <p:nvSpPr>
            <p:cNvPr id="68" name="TextBox 67"/>
            <p:cNvSpPr txBox="1"/>
            <p:nvPr/>
          </p:nvSpPr>
          <p:spPr>
            <a:xfrm>
              <a:off x="4495800" y="2936534"/>
              <a:ext cx="430887" cy="1086195"/>
            </a:xfrm>
            <a:prstGeom prst="rect">
              <a:avLst/>
            </a:prstGeom>
            <a:noFill/>
          </p:spPr>
          <p:txBody>
            <a:bodyPr vert="vert270" wrap="none" rtlCol="0">
              <a:spAutoFit/>
            </a:bodyPr>
            <a:lstStyle/>
            <a:p>
              <a:r>
                <a:rPr lang="en-US" sz="1600" b="1" dirty="0">
                  <a:solidFill>
                    <a:srgbClr val="595959">
                      <a:alpha val="99000"/>
                    </a:srgbClr>
                  </a:solidFill>
                </a:rPr>
                <a:t>Block Id N</a:t>
              </a:r>
            </a:p>
          </p:txBody>
        </p:sp>
        <p:cxnSp>
          <p:nvCxnSpPr>
            <p:cNvPr id="69" name="Straight Connector 68"/>
            <p:cNvCxnSpPr/>
            <p:nvPr/>
          </p:nvCxnSpPr>
          <p:spPr>
            <a:xfrm>
              <a:off x="1905000" y="3352800"/>
              <a:ext cx="2592327" cy="0"/>
            </a:xfrm>
            <a:prstGeom prst="line">
              <a:avLst/>
            </a:prstGeom>
            <a:ln w="50800" cap="rnd">
              <a:solidFill>
                <a:schemeClr val="accent1"/>
              </a:solidFill>
              <a:prstDash val="sysDot"/>
            </a:ln>
          </p:spPr>
          <p:style>
            <a:lnRef idx="1">
              <a:schemeClr val="accent1"/>
            </a:lnRef>
            <a:fillRef idx="0">
              <a:schemeClr val="accent1"/>
            </a:fillRef>
            <a:effectRef idx="0">
              <a:schemeClr val="accent1"/>
            </a:effectRef>
            <a:fontRef idx="minor">
              <a:schemeClr val="tx1"/>
            </a:fontRef>
          </p:style>
        </p:cxnSp>
      </p:grpSp>
      <p:sp>
        <p:nvSpPr>
          <p:cNvPr id="70" name="Rectangle 69"/>
          <p:cNvSpPr/>
          <p:nvPr/>
        </p:nvSpPr>
        <p:spPr>
          <a:xfrm>
            <a:off x="5872162" y="1446213"/>
            <a:ext cx="4108450" cy="3286058"/>
          </a:xfrm>
          <a:prstGeom prst="rect">
            <a:avLst/>
          </a:prstGeom>
          <a:solidFill>
            <a:schemeClr val="bg1">
              <a:lumMod val="95000"/>
            </a:schemeClr>
          </a:solidFill>
          <a:ln>
            <a:no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182880" tIns="45716" rIns="91432" bIns="365760" numCol="1" rtlCol="0" anchor="b" anchorCtr="0" compatLnSpc="1">
            <a:prstTxWarp prst="textNoShape">
              <a:avLst/>
            </a:prstTxWarp>
          </a:bodyPr>
          <a:lstStyle/>
          <a:p>
            <a:pPr defTabSz="914061" fontAlgn="base">
              <a:spcBef>
                <a:spcPct val="0"/>
              </a:spcBef>
              <a:spcAft>
                <a:spcPct val="0"/>
              </a:spcAft>
            </a:pPr>
            <a:r>
              <a:rPr lang="en-US" sz="1500" dirty="0">
                <a:solidFill>
                  <a:srgbClr val="595959">
                    <a:alpha val="99000"/>
                  </a:srgbClr>
                </a:solidFill>
              </a:rPr>
              <a:t>blobName = “TheBlob.wmv”;</a:t>
            </a:r>
          </a:p>
          <a:p>
            <a:pPr defTabSz="914061" fontAlgn="base">
              <a:spcBef>
                <a:spcPct val="0"/>
              </a:spcBef>
              <a:spcAft>
                <a:spcPct val="0"/>
              </a:spcAft>
            </a:pPr>
            <a:r>
              <a:rPr lang="en-US" sz="1500" dirty="0">
                <a:solidFill>
                  <a:srgbClr val="595959">
                    <a:alpha val="99000"/>
                  </a:srgbClr>
                </a:solidFill>
              </a:rPr>
              <a:t>PutBlock(blobName, blockId1, block1Bits);</a:t>
            </a:r>
          </a:p>
          <a:p>
            <a:pPr defTabSz="914061" fontAlgn="base">
              <a:spcBef>
                <a:spcPct val="0"/>
              </a:spcBef>
              <a:spcAft>
                <a:spcPct val="0"/>
              </a:spcAft>
            </a:pPr>
            <a:r>
              <a:rPr lang="en-US" sz="1500" dirty="0">
                <a:solidFill>
                  <a:srgbClr val="595959">
                    <a:alpha val="99000"/>
                  </a:srgbClr>
                </a:solidFill>
              </a:rPr>
              <a:t>PutBlock(blobName, blockId2, block2Bits);</a:t>
            </a:r>
          </a:p>
          <a:p>
            <a:pPr defTabSz="914061" fontAlgn="base">
              <a:spcBef>
                <a:spcPct val="0"/>
              </a:spcBef>
              <a:spcAft>
                <a:spcPct val="0"/>
              </a:spcAft>
            </a:pPr>
            <a:r>
              <a:rPr lang="en-US" sz="1500" dirty="0">
                <a:solidFill>
                  <a:srgbClr val="595959">
                    <a:alpha val="99000"/>
                  </a:srgbClr>
                </a:solidFill>
              </a:rPr>
              <a:t>…………</a:t>
            </a:r>
          </a:p>
          <a:p>
            <a:pPr defTabSz="914061" fontAlgn="base">
              <a:spcBef>
                <a:spcPct val="0"/>
              </a:spcBef>
              <a:spcAft>
                <a:spcPct val="0"/>
              </a:spcAft>
            </a:pPr>
            <a:r>
              <a:rPr lang="en-US" sz="1500" dirty="0">
                <a:solidFill>
                  <a:srgbClr val="595959">
                    <a:alpha val="99000"/>
                  </a:srgbClr>
                </a:solidFill>
              </a:rPr>
              <a:t>PutBlock(blobName, blockIdN, blockNBits);</a:t>
            </a:r>
          </a:p>
          <a:p>
            <a:pPr defTabSz="914061" fontAlgn="base">
              <a:spcBef>
                <a:spcPct val="0"/>
              </a:spcBef>
              <a:spcAft>
                <a:spcPct val="0"/>
              </a:spcAft>
            </a:pPr>
            <a:r>
              <a:rPr lang="en-US" sz="1500" b="1" dirty="0">
                <a:solidFill>
                  <a:srgbClr val="595959">
                    <a:alpha val="99000"/>
                  </a:srgbClr>
                </a:solidFill>
              </a:rPr>
              <a:t>PutBlockList(blobName,</a:t>
            </a:r>
          </a:p>
          <a:p>
            <a:pPr defTabSz="914061" fontAlgn="base">
              <a:spcBef>
                <a:spcPct val="0"/>
              </a:spcBef>
              <a:spcAft>
                <a:spcPct val="0"/>
              </a:spcAft>
            </a:pPr>
            <a:r>
              <a:rPr lang="en-US" sz="1500" b="1" dirty="0">
                <a:solidFill>
                  <a:srgbClr val="595959">
                    <a:alpha val="99000"/>
                  </a:srgbClr>
                </a:solidFill>
              </a:rPr>
              <a:t>	       blockId1,…,blockIdN);</a:t>
            </a:r>
          </a:p>
        </p:txBody>
      </p:sp>
      <p:sp>
        <p:nvSpPr>
          <p:cNvPr id="71" name="Rectangle 70"/>
          <p:cNvSpPr/>
          <p:nvPr/>
        </p:nvSpPr>
        <p:spPr>
          <a:xfrm>
            <a:off x="2174221" y="2572400"/>
            <a:ext cx="228600" cy="533400"/>
          </a:xfrm>
          <a:prstGeom prst="rect">
            <a:avLst/>
          </a:prstGeom>
          <a:solidFill>
            <a:schemeClr val="accent1"/>
          </a:solidFill>
          <a:ln w="19050">
            <a:no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vert="horz" wrap="square" lIns="91432" tIns="45716" rIns="91432" bIns="45716" numCol="1" rtlCol="0" anchor="ctr" anchorCtr="0" compatLnSpc="1">
            <a:prstTxWarp prst="textNoShape">
              <a:avLst/>
            </a:prstTxWarp>
          </a:bodyPr>
          <a:lstStyle/>
          <a:p>
            <a:pPr algn="ctr" defTabSz="914061"/>
            <a:endParaRPr lang="en-US" sz="2300" dirty="0">
              <a:solidFill>
                <a:srgbClr val="FFFFFF"/>
              </a:solidFill>
            </a:endParaRPr>
          </a:p>
        </p:txBody>
      </p:sp>
      <p:sp>
        <p:nvSpPr>
          <p:cNvPr id="72" name="Rectangle 71"/>
          <p:cNvSpPr/>
          <p:nvPr/>
        </p:nvSpPr>
        <p:spPr>
          <a:xfrm>
            <a:off x="2493213" y="2568511"/>
            <a:ext cx="499314" cy="533400"/>
          </a:xfrm>
          <a:prstGeom prst="rect">
            <a:avLst/>
          </a:prstGeom>
          <a:solidFill>
            <a:schemeClr val="accent1"/>
          </a:solidFill>
          <a:ln w="19050">
            <a:no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vert="horz" wrap="square" lIns="91432" tIns="45716" rIns="91432" bIns="45716" numCol="1" rtlCol="0" anchor="ctr" anchorCtr="0" compatLnSpc="1">
            <a:prstTxWarp prst="textNoShape">
              <a:avLst/>
            </a:prstTxWarp>
          </a:bodyPr>
          <a:lstStyle/>
          <a:p>
            <a:pPr algn="ctr" defTabSz="914061"/>
            <a:endParaRPr lang="en-US" sz="2300" dirty="0">
              <a:solidFill>
                <a:srgbClr val="FFFFFF"/>
              </a:solidFill>
            </a:endParaRPr>
          </a:p>
        </p:txBody>
      </p:sp>
      <p:sp>
        <p:nvSpPr>
          <p:cNvPr id="73" name="Rectangle 72"/>
          <p:cNvSpPr/>
          <p:nvPr/>
        </p:nvSpPr>
        <p:spPr>
          <a:xfrm>
            <a:off x="5527021" y="2572400"/>
            <a:ext cx="228600" cy="533400"/>
          </a:xfrm>
          <a:prstGeom prst="rect">
            <a:avLst/>
          </a:prstGeom>
          <a:solidFill>
            <a:schemeClr val="accent1"/>
          </a:solidFill>
          <a:ln w="19050">
            <a:no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vert="horz" wrap="square" lIns="91432" tIns="45716" rIns="91432" bIns="45716" numCol="1" rtlCol="0" anchor="ctr" anchorCtr="0" compatLnSpc="1">
            <a:prstTxWarp prst="textNoShape">
              <a:avLst/>
            </a:prstTxWarp>
          </a:bodyPr>
          <a:lstStyle/>
          <a:p>
            <a:pPr algn="ctr" defTabSz="914061"/>
            <a:endParaRPr lang="en-US" sz="2300" dirty="0">
              <a:solidFill>
                <a:srgbClr val="FFFFFF"/>
              </a:solidFill>
            </a:endParaRPr>
          </a:p>
        </p:txBody>
      </p:sp>
      <p:sp>
        <p:nvSpPr>
          <p:cNvPr id="75" name="Rectangle 74"/>
          <p:cNvSpPr/>
          <p:nvPr/>
        </p:nvSpPr>
        <p:spPr>
          <a:xfrm>
            <a:off x="6255842" y="5487988"/>
            <a:ext cx="1554244" cy="533400"/>
          </a:xfrm>
          <a:prstGeom prst="rect">
            <a:avLst/>
          </a:prstGeom>
          <a:solidFill>
            <a:schemeClr val="accent4"/>
          </a:solidFill>
          <a:ln>
            <a:no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vert="horz" wrap="square" lIns="91432" tIns="45716" rIns="91432" bIns="45716" numCol="1" rtlCol="0" anchor="ctr" anchorCtr="0" compatLnSpc="1">
            <a:prstTxWarp prst="textNoShape">
              <a:avLst/>
            </a:prstTxWarp>
          </a:bodyPr>
          <a:lstStyle/>
          <a:p>
            <a:pPr algn="ctr" defTabSz="914061"/>
            <a:r>
              <a:rPr lang="en-US" sz="1800" dirty="0" smtClean="0">
                <a:solidFill>
                  <a:srgbClr val="FFFFFF">
                    <a:alpha val="99000"/>
                  </a:srgbClr>
                </a:solidFill>
              </a:rPr>
              <a:t>TheBlob.wmv</a:t>
            </a:r>
            <a:endParaRPr lang="en-US" sz="1800" dirty="0">
              <a:solidFill>
                <a:srgbClr val="FFFFFF">
                  <a:alpha val="99000"/>
                </a:srgbClr>
              </a:solidFill>
            </a:endParaRPr>
          </a:p>
        </p:txBody>
      </p:sp>
      <p:sp>
        <p:nvSpPr>
          <p:cNvPr id="77" name="Oval 76"/>
          <p:cNvSpPr/>
          <p:nvPr/>
        </p:nvSpPr>
        <p:spPr bwMode="auto">
          <a:xfrm>
            <a:off x="5795941" y="3657225"/>
            <a:ext cx="3848340" cy="1020144"/>
          </a:xfrm>
          <a:prstGeom prst="ellipse">
            <a:avLst/>
          </a:prstGeom>
          <a:noFill/>
          <a:ln w="317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2" tIns="45716" rIns="91432" bIns="45716" numCol="1" rtlCol="0" anchor="ctr" anchorCtr="0" compatLnSpc="1">
            <a:prstTxWarp prst="textNoShape">
              <a:avLst/>
            </a:prstTxWarp>
          </a:bodyPr>
          <a:lstStyle/>
          <a:p>
            <a:pPr algn="ctr" defTabSz="914061" fontAlgn="base">
              <a:spcBef>
                <a:spcPct val="0"/>
              </a:spcBef>
              <a:spcAft>
                <a:spcPct val="0"/>
              </a:spcAft>
            </a:pPr>
            <a:endParaRPr lang="en-US" sz="2300" dirty="0">
              <a:solidFill>
                <a:srgbClr val="FFFFFF"/>
              </a:solidFill>
            </a:endParaRPr>
          </a:p>
        </p:txBody>
      </p:sp>
      <p:sp>
        <p:nvSpPr>
          <p:cNvPr id="78" name="Text Placeholder 2"/>
          <p:cNvSpPr txBox="1">
            <a:spLocks/>
          </p:cNvSpPr>
          <p:nvPr/>
        </p:nvSpPr>
        <p:spPr>
          <a:xfrm>
            <a:off x="495564" y="4353197"/>
            <a:ext cx="4052526" cy="1698927"/>
          </a:xfrm>
          <a:prstGeom prst="rect">
            <a:avLst/>
          </a:prstGeom>
        </p:spPr>
        <p:txBody>
          <a:bodyPr vert="horz" wrap="square" lIns="0" tIns="0" rIns="0" bIns="0" rtlCol="0">
            <a:spAutoFit/>
          </a:bodyPr>
          <a:lstStyle/>
          <a:p>
            <a:pPr defTabSz="914325">
              <a:lnSpc>
                <a:spcPct val="90000"/>
              </a:lnSpc>
              <a:spcBef>
                <a:spcPct val="20000"/>
              </a:spcBef>
              <a:defRPr/>
            </a:pPr>
            <a:r>
              <a:rPr lang="en-US" sz="4000" spc="-100" dirty="0">
                <a:gradFill>
                  <a:gsLst>
                    <a:gs pos="0">
                      <a:srgbClr val="595959"/>
                    </a:gs>
                    <a:gs pos="86000">
                      <a:srgbClr val="595959"/>
                    </a:gs>
                  </a:gsLst>
                  <a:lin ang="5400000" scaled="0"/>
                </a:gradFill>
                <a:latin typeface="Segoe UI Light" pitchFamily="34" charset="0"/>
              </a:rPr>
              <a:t>Benefit</a:t>
            </a:r>
          </a:p>
          <a:p>
            <a:pPr defTabSz="914325">
              <a:lnSpc>
                <a:spcPct val="90000"/>
              </a:lnSpc>
              <a:spcBef>
                <a:spcPct val="20000"/>
              </a:spcBef>
              <a:defRPr/>
            </a:pPr>
            <a:r>
              <a:rPr lang="en-US" spc="-51" dirty="0" smtClean="0">
                <a:gradFill>
                  <a:gsLst>
                    <a:gs pos="0">
                      <a:srgbClr val="595959"/>
                    </a:gs>
                    <a:gs pos="86000">
                      <a:srgbClr val="595959"/>
                    </a:gs>
                  </a:gsLst>
                  <a:lin ang="5400000" scaled="0"/>
                </a:gradFill>
              </a:rPr>
              <a:t>Efficient </a:t>
            </a:r>
            <a:r>
              <a:rPr lang="en-US" spc="-51" dirty="0">
                <a:gradFill>
                  <a:gsLst>
                    <a:gs pos="0">
                      <a:srgbClr val="595959"/>
                    </a:gs>
                    <a:gs pos="86000">
                      <a:srgbClr val="595959"/>
                    </a:gs>
                  </a:gsLst>
                  <a:lin ang="5400000" scaled="0"/>
                </a:gradFill>
              </a:rPr>
              <a:t>continuation and </a:t>
            </a:r>
            <a:r>
              <a:rPr lang="en-US" spc="-51" dirty="0" smtClean="0">
                <a:gradFill>
                  <a:gsLst>
                    <a:gs pos="0">
                      <a:srgbClr val="595959"/>
                    </a:gs>
                    <a:gs pos="86000">
                      <a:srgbClr val="595959"/>
                    </a:gs>
                  </a:gsLst>
                  <a:lin ang="5400000" scaled="0"/>
                </a:gradFill>
              </a:rPr>
              <a:t>retry</a:t>
            </a:r>
          </a:p>
          <a:p>
            <a:pPr defTabSz="914325">
              <a:lnSpc>
                <a:spcPct val="90000"/>
              </a:lnSpc>
              <a:spcBef>
                <a:spcPct val="20000"/>
              </a:spcBef>
              <a:defRPr/>
            </a:pPr>
            <a:r>
              <a:rPr lang="en-US" spc="-51" dirty="0" smtClean="0">
                <a:gradFill>
                  <a:gsLst>
                    <a:gs pos="0">
                      <a:srgbClr val="595959"/>
                    </a:gs>
                    <a:gs pos="86000">
                      <a:srgbClr val="595959"/>
                    </a:gs>
                  </a:gsLst>
                  <a:lin ang="5400000" scaled="0"/>
                </a:gradFill>
              </a:rPr>
              <a:t>Parallel </a:t>
            </a:r>
            <a:r>
              <a:rPr lang="en-US" spc="-51" dirty="0">
                <a:gradFill>
                  <a:gsLst>
                    <a:gs pos="0">
                      <a:srgbClr val="595959"/>
                    </a:gs>
                    <a:gs pos="86000">
                      <a:srgbClr val="595959"/>
                    </a:gs>
                  </a:gsLst>
                  <a:lin ang="5400000" scaled="0"/>
                </a:gradFill>
              </a:rPr>
              <a:t>and out of order upload of blocks</a:t>
            </a:r>
          </a:p>
        </p:txBody>
      </p:sp>
      <p:sp>
        <p:nvSpPr>
          <p:cNvPr id="37" name="Content Placeholder 3"/>
          <p:cNvSpPr txBox="1">
            <a:spLocks/>
          </p:cNvSpPr>
          <p:nvPr/>
        </p:nvSpPr>
        <p:spPr>
          <a:xfrm>
            <a:off x="6396049" y="1600200"/>
            <a:ext cx="2746364" cy="553998"/>
          </a:xfrm>
          <a:prstGeom prst="rect">
            <a:avLst/>
          </a:prstGeom>
        </p:spPr>
        <p:txBody>
          <a:bodyPr vert="horz" wrap="square" lIns="0" tIns="0" rIns="0" bIns="0" rtlCol="0">
            <a:spAutoFit/>
          </a:bodyPr>
          <a:lstStyle>
            <a:lvl1pPr marL="3175" indent="0" algn="l" defTabSz="914363" rtl="0" eaLnBrk="1" latinLnBrk="0" hangingPunct="1">
              <a:lnSpc>
                <a:spcPct val="90000"/>
              </a:lnSpc>
              <a:spcBef>
                <a:spcPts val="0"/>
              </a:spcBef>
              <a:spcAft>
                <a:spcPts val="900"/>
              </a:spcAft>
              <a:buSzPct val="80000"/>
              <a:buFont typeface="Arial" pitchFamily="34" charset="0"/>
              <a:buNone/>
              <a:defRPr sz="4000" kern="1200" spc="-100" baseline="0">
                <a:gradFill>
                  <a:gsLst>
                    <a:gs pos="0">
                      <a:srgbClr val="595959"/>
                    </a:gs>
                    <a:gs pos="86000">
                      <a:srgbClr val="595959"/>
                    </a:gs>
                  </a:gsLst>
                  <a:lin ang="5400000" scaled="0"/>
                </a:gradFill>
                <a:latin typeface="Segoe UI Light" pitchFamily="34" charset="0"/>
                <a:ea typeface="+mn-ea"/>
                <a:cs typeface="+mn-cs"/>
              </a:defRPr>
            </a:lvl1pPr>
            <a:lvl2pPr marL="3175" indent="0" algn="l" defTabSz="914363" rtl="0" eaLnBrk="1" latinLnBrk="0" hangingPunct="1">
              <a:lnSpc>
                <a:spcPct val="90000"/>
              </a:lnSpc>
              <a:spcBef>
                <a:spcPts val="0"/>
              </a:spcBef>
              <a:buSzPct val="80000"/>
              <a:buFont typeface="Arial" pitchFamily="34" charset="0"/>
              <a:buNone/>
              <a:defRPr sz="2000" kern="1200" spc="-50" baseline="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Tx/>
              <a:buBlip>
                <a:blip r:embed="rId3"/>
              </a:buBlip>
              <a:defRPr sz="2400" kern="120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Tx/>
              <a:buBlip>
                <a:blip r:embed="rId3"/>
              </a:buBlip>
              <a:defRPr sz="2000" kern="120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Tx/>
              <a:buBlip>
                <a:blip r:embed="rId3"/>
              </a:buBlip>
              <a:defRPr sz="2000" kern="120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smtClean="0">
                <a:solidFill>
                  <a:schemeClr val="accent2">
                    <a:alpha val="99000"/>
                  </a:schemeClr>
                </a:solidFill>
                <a:latin typeface="Segoe UI" pitchFamily="34" charset="0"/>
                <a:ea typeface="Segoe UI" pitchFamily="34" charset="0"/>
                <a:cs typeface="Segoe UI" pitchFamily="34" charset="0"/>
              </a:rPr>
              <a:t>THE BLOB</a:t>
            </a:r>
            <a:endParaRPr lang="en-US" dirty="0">
              <a:solidFill>
                <a:schemeClr val="accent2">
                  <a:alpha val="99000"/>
                </a:schemeClr>
              </a:solidFill>
              <a:latin typeface="Segoe UI" pitchFamily="34" charset="0"/>
              <a:ea typeface="Segoe UI" pitchFamily="34" charset="0"/>
              <a:cs typeface="Segoe UI" pitchFamily="34" charset="0"/>
            </a:endParaRPr>
          </a:p>
        </p:txBody>
      </p:sp>
      <p:sp>
        <p:nvSpPr>
          <p:cNvPr id="5" name="Rectangle 4"/>
          <p:cNvSpPr/>
          <p:nvPr/>
        </p:nvSpPr>
        <p:spPr>
          <a:xfrm>
            <a:off x="9048674" y="5565557"/>
            <a:ext cx="1765420" cy="646331"/>
          </a:xfrm>
          <a:prstGeom prst="rect">
            <a:avLst/>
          </a:prstGeom>
        </p:spPr>
        <p:txBody>
          <a:bodyPr wrap="none">
            <a:spAutoFit/>
          </a:bodyPr>
          <a:lstStyle/>
          <a:p>
            <a:r>
              <a:rPr lang="en-US" sz="1800" dirty="0">
                <a:solidFill>
                  <a:srgbClr val="595959">
                    <a:alpha val="99000"/>
                  </a:srgbClr>
                </a:solidFill>
              </a:rPr>
              <a:t>Windows </a:t>
            </a:r>
            <a:r>
              <a:rPr lang="en-US" sz="1800" dirty="0" smtClean="0">
                <a:solidFill>
                  <a:srgbClr val="595959">
                    <a:alpha val="99000"/>
                  </a:srgbClr>
                </a:solidFill>
              </a:rPr>
              <a:t>Azure</a:t>
            </a:r>
            <a:br>
              <a:rPr lang="en-US" sz="1800" dirty="0" smtClean="0">
                <a:solidFill>
                  <a:srgbClr val="595959">
                    <a:alpha val="99000"/>
                  </a:srgbClr>
                </a:solidFill>
              </a:rPr>
            </a:br>
            <a:r>
              <a:rPr lang="en-US" sz="1800" dirty="0" smtClean="0">
                <a:solidFill>
                  <a:srgbClr val="595959">
                    <a:alpha val="99000"/>
                  </a:srgbClr>
                </a:solidFill>
              </a:rPr>
              <a:t>Storage</a:t>
            </a:r>
            <a:endParaRPr lang="en-US" sz="2000" dirty="0"/>
          </a:p>
        </p:txBody>
      </p:sp>
      <p:grpSp>
        <p:nvGrpSpPr>
          <p:cNvPr id="3" name="Group 2"/>
          <p:cNvGrpSpPr/>
          <p:nvPr/>
        </p:nvGrpSpPr>
        <p:grpSpPr>
          <a:xfrm>
            <a:off x="1881089" y="2572400"/>
            <a:ext cx="3886200" cy="533400"/>
            <a:chOff x="1881089" y="1898650"/>
            <a:chExt cx="3886200" cy="533400"/>
          </a:xfrm>
        </p:grpSpPr>
        <p:sp>
          <p:nvSpPr>
            <p:cNvPr id="36" name="Rectangle 35"/>
            <p:cNvSpPr/>
            <p:nvPr/>
          </p:nvSpPr>
          <p:spPr>
            <a:xfrm>
              <a:off x="1881089" y="1898650"/>
              <a:ext cx="228600" cy="533400"/>
            </a:xfrm>
            <a:prstGeom prst="rect">
              <a:avLst/>
            </a:prstGeom>
            <a:solidFill>
              <a:schemeClr val="accent1"/>
            </a:solidFill>
            <a:ln w="19050">
              <a:no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61"/>
              <a:endParaRPr lang="en-US" sz="2300" dirty="0">
                <a:solidFill>
                  <a:srgbClr val="FFFFFF"/>
                </a:solidFill>
              </a:endParaRPr>
            </a:p>
          </p:txBody>
        </p:sp>
        <p:sp>
          <p:nvSpPr>
            <p:cNvPr id="38" name="Rectangle 37"/>
            <p:cNvSpPr/>
            <p:nvPr/>
          </p:nvSpPr>
          <p:spPr>
            <a:xfrm>
              <a:off x="2185889" y="1898650"/>
              <a:ext cx="228600" cy="533400"/>
            </a:xfrm>
            <a:prstGeom prst="rect">
              <a:avLst/>
            </a:prstGeom>
            <a:solidFill>
              <a:schemeClr val="accent1"/>
            </a:solidFill>
            <a:ln w="19050">
              <a:no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61"/>
              <a:endParaRPr lang="en-US" sz="2300" dirty="0">
                <a:solidFill>
                  <a:srgbClr val="FFFFFF"/>
                </a:solidFill>
              </a:endParaRPr>
            </a:p>
          </p:txBody>
        </p:sp>
        <p:sp>
          <p:nvSpPr>
            <p:cNvPr id="39" name="Rectangle 38"/>
            <p:cNvSpPr/>
            <p:nvPr/>
          </p:nvSpPr>
          <p:spPr>
            <a:xfrm>
              <a:off x="2490689" y="1898650"/>
              <a:ext cx="508911" cy="533400"/>
            </a:xfrm>
            <a:prstGeom prst="rect">
              <a:avLst/>
            </a:prstGeom>
            <a:solidFill>
              <a:schemeClr val="accent1"/>
            </a:solidFill>
            <a:ln w="19050">
              <a:no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61"/>
              <a:endParaRPr lang="en-US" sz="2300" dirty="0">
                <a:solidFill>
                  <a:srgbClr val="FFFFFF"/>
                </a:solidFill>
              </a:endParaRPr>
            </a:p>
          </p:txBody>
        </p:sp>
        <p:sp>
          <p:nvSpPr>
            <p:cNvPr id="40" name="Rectangle 39"/>
            <p:cNvSpPr/>
            <p:nvPr/>
          </p:nvSpPr>
          <p:spPr>
            <a:xfrm>
              <a:off x="3100289" y="1898650"/>
              <a:ext cx="228600" cy="533400"/>
            </a:xfrm>
            <a:prstGeom prst="rect">
              <a:avLst/>
            </a:prstGeom>
            <a:solidFill>
              <a:schemeClr val="accent1"/>
            </a:solidFill>
            <a:ln w="19050">
              <a:no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61"/>
              <a:endParaRPr lang="en-US" sz="2300" dirty="0">
                <a:solidFill>
                  <a:srgbClr val="FFFFFF"/>
                </a:solidFill>
              </a:endParaRPr>
            </a:p>
          </p:txBody>
        </p:sp>
        <p:sp>
          <p:nvSpPr>
            <p:cNvPr id="41" name="Rectangle 40"/>
            <p:cNvSpPr/>
            <p:nvPr/>
          </p:nvSpPr>
          <p:spPr>
            <a:xfrm>
              <a:off x="3405089" y="1898650"/>
              <a:ext cx="228600" cy="533400"/>
            </a:xfrm>
            <a:prstGeom prst="rect">
              <a:avLst/>
            </a:prstGeom>
            <a:solidFill>
              <a:schemeClr val="accent1"/>
            </a:solidFill>
            <a:ln w="19050">
              <a:no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61"/>
              <a:endParaRPr lang="en-US" sz="2300" dirty="0">
                <a:solidFill>
                  <a:srgbClr val="FFFFFF"/>
                </a:solidFill>
              </a:endParaRPr>
            </a:p>
          </p:txBody>
        </p:sp>
        <p:sp>
          <p:nvSpPr>
            <p:cNvPr id="42" name="Rectangle 41"/>
            <p:cNvSpPr/>
            <p:nvPr/>
          </p:nvSpPr>
          <p:spPr>
            <a:xfrm>
              <a:off x="3709889" y="1898650"/>
              <a:ext cx="228600" cy="533400"/>
            </a:xfrm>
            <a:prstGeom prst="rect">
              <a:avLst/>
            </a:prstGeom>
            <a:solidFill>
              <a:schemeClr val="accent1"/>
            </a:solidFill>
            <a:ln w="19050">
              <a:no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61"/>
              <a:endParaRPr lang="en-US" sz="2300" dirty="0">
                <a:solidFill>
                  <a:srgbClr val="FFFFFF"/>
                </a:solidFill>
              </a:endParaRPr>
            </a:p>
          </p:txBody>
        </p:sp>
        <p:sp>
          <p:nvSpPr>
            <p:cNvPr id="43" name="Rectangle 42"/>
            <p:cNvSpPr/>
            <p:nvPr/>
          </p:nvSpPr>
          <p:spPr>
            <a:xfrm>
              <a:off x="4014689" y="1898650"/>
              <a:ext cx="228600" cy="533400"/>
            </a:xfrm>
            <a:prstGeom prst="rect">
              <a:avLst/>
            </a:prstGeom>
            <a:solidFill>
              <a:schemeClr val="accent1"/>
            </a:solidFill>
            <a:ln w="19050">
              <a:no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61"/>
              <a:endParaRPr lang="en-US" sz="2300" dirty="0">
                <a:solidFill>
                  <a:srgbClr val="FFFFFF"/>
                </a:solidFill>
              </a:endParaRPr>
            </a:p>
          </p:txBody>
        </p:sp>
        <p:sp>
          <p:nvSpPr>
            <p:cNvPr id="44" name="Rectangle 43"/>
            <p:cNvSpPr/>
            <p:nvPr/>
          </p:nvSpPr>
          <p:spPr>
            <a:xfrm>
              <a:off x="4319489" y="1898650"/>
              <a:ext cx="228600" cy="533400"/>
            </a:xfrm>
            <a:prstGeom prst="rect">
              <a:avLst/>
            </a:prstGeom>
            <a:solidFill>
              <a:schemeClr val="accent1"/>
            </a:solidFill>
            <a:ln w="19050">
              <a:no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61"/>
              <a:endParaRPr lang="en-US" sz="2300" dirty="0">
                <a:solidFill>
                  <a:srgbClr val="FFFFFF"/>
                </a:solidFill>
              </a:endParaRPr>
            </a:p>
          </p:txBody>
        </p:sp>
        <p:sp>
          <p:nvSpPr>
            <p:cNvPr id="47" name="Rectangle 46"/>
            <p:cNvSpPr/>
            <p:nvPr/>
          </p:nvSpPr>
          <p:spPr>
            <a:xfrm>
              <a:off x="4624289" y="1898650"/>
              <a:ext cx="228600" cy="533400"/>
            </a:xfrm>
            <a:prstGeom prst="rect">
              <a:avLst/>
            </a:prstGeom>
            <a:solidFill>
              <a:schemeClr val="accent1"/>
            </a:solidFill>
            <a:ln w="19050">
              <a:no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61"/>
              <a:endParaRPr lang="en-US" sz="2300" dirty="0">
                <a:solidFill>
                  <a:srgbClr val="FFFFFF"/>
                </a:solidFill>
              </a:endParaRPr>
            </a:p>
          </p:txBody>
        </p:sp>
        <p:sp>
          <p:nvSpPr>
            <p:cNvPr id="48" name="Rectangle 47"/>
            <p:cNvSpPr/>
            <p:nvPr/>
          </p:nvSpPr>
          <p:spPr>
            <a:xfrm>
              <a:off x="4929089" y="1898650"/>
              <a:ext cx="228600" cy="533400"/>
            </a:xfrm>
            <a:prstGeom prst="rect">
              <a:avLst/>
            </a:prstGeom>
            <a:solidFill>
              <a:schemeClr val="accent1"/>
            </a:solidFill>
            <a:ln w="19050">
              <a:no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61"/>
              <a:endParaRPr lang="en-US" sz="2300" dirty="0">
                <a:solidFill>
                  <a:srgbClr val="FFFFFF"/>
                </a:solidFill>
              </a:endParaRPr>
            </a:p>
          </p:txBody>
        </p:sp>
        <p:sp>
          <p:nvSpPr>
            <p:cNvPr id="49" name="Rectangle 48"/>
            <p:cNvSpPr/>
            <p:nvPr/>
          </p:nvSpPr>
          <p:spPr>
            <a:xfrm>
              <a:off x="5233889" y="1898650"/>
              <a:ext cx="228600" cy="533400"/>
            </a:xfrm>
            <a:prstGeom prst="rect">
              <a:avLst/>
            </a:prstGeom>
            <a:solidFill>
              <a:schemeClr val="accent1"/>
            </a:solidFill>
            <a:ln w="19050">
              <a:no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61"/>
              <a:endParaRPr lang="en-US" sz="2300" dirty="0">
                <a:solidFill>
                  <a:srgbClr val="FFFFFF"/>
                </a:solidFill>
              </a:endParaRPr>
            </a:p>
          </p:txBody>
        </p:sp>
        <p:sp>
          <p:nvSpPr>
            <p:cNvPr id="62" name="Rectangle 61"/>
            <p:cNvSpPr/>
            <p:nvPr/>
          </p:nvSpPr>
          <p:spPr>
            <a:xfrm>
              <a:off x="5538689" y="1898650"/>
              <a:ext cx="228600" cy="533400"/>
            </a:xfrm>
            <a:prstGeom prst="rect">
              <a:avLst/>
            </a:prstGeom>
            <a:solidFill>
              <a:schemeClr val="accent1"/>
            </a:solidFill>
            <a:ln w="19050">
              <a:no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61"/>
              <a:endParaRPr lang="en-US" sz="2300" dirty="0">
                <a:solidFill>
                  <a:srgbClr val="FFFFFF"/>
                </a:solidFill>
              </a:endParaRPr>
            </a:p>
          </p:txBody>
        </p:sp>
      </p:grpSp>
    </p:spTree>
    <p:extLst>
      <p:ext uri="{BB962C8B-B14F-4D97-AF65-F5344CB8AC3E}">
        <p14:creationId xmlns:p14="http://schemas.microsoft.com/office/powerpoint/2010/main" val="354123790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0">
                                            <p:txEl>
                                              <p:pRg st="0" end="0"/>
                                            </p:txEl>
                                          </p:spTgt>
                                        </p:tgtEl>
                                        <p:attrNameLst>
                                          <p:attrName>style.visibility</p:attrName>
                                        </p:attrNameLst>
                                      </p:cBhvr>
                                      <p:to>
                                        <p:strVal val="visible"/>
                                      </p:to>
                                    </p:set>
                                    <p:animEffect transition="in" filter="fade">
                                      <p:cBhvr>
                                        <p:cTn id="12" dur="500"/>
                                        <p:tgtEl>
                                          <p:spTgt spid="70">
                                            <p:txEl>
                                              <p:pRg st="0" end="0"/>
                                            </p:txEl>
                                          </p:spTgt>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35"/>
                                        </p:tgtEl>
                                        <p:attrNameLst>
                                          <p:attrName>style.visibility</p:attrName>
                                        </p:attrNameLst>
                                      </p:cBhvr>
                                      <p:to>
                                        <p:strVal val="visible"/>
                                      </p:to>
                                    </p:set>
                                    <p:animEffect transition="in" filter="fade">
                                      <p:cBhvr>
                                        <p:cTn id="16" dur="500"/>
                                        <p:tgtEl>
                                          <p:spTgt spid="35"/>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xit" presetSubtype="0" fill="hold" grpId="0" nodeType="clickEffect">
                                  <p:stCondLst>
                                    <p:cond delay="0"/>
                                  </p:stCondLst>
                                  <p:childTnLst>
                                    <p:animEffect transition="out" filter="fade">
                                      <p:cBhvr>
                                        <p:cTn id="20" dur="500"/>
                                        <p:tgtEl>
                                          <p:spTgt spid="45"/>
                                        </p:tgtEl>
                                      </p:cBhvr>
                                    </p:animEffect>
                                    <p:set>
                                      <p:cBhvr>
                                        <p:cTn id="21" dur="1" fill="hold">
                                          <p:stCondLst>
                                            <p:cond delay="499"/>
                                          </p:stCondLst>
                                        </p:cTn>
                                        <p:tgtEl>
                                          <p:spTgt spid="45"/>
                                        </p:tgtEl>
                                        <p:attrNameLst>
                                          <p:attrName>style.visibility</p:attrName>
                                        </p:attrNameLst>
                                      </p:cBhvr>
                                      <p:to>
                                        <p:strVal val="hidden"/>
                                      </p:to>
                                    </p:set>
                                  </p:childTnLst>
                                </p:cTn>
                              </p:par>
                            </p:childTnLst>
                          </p:cTn>
                        </p:par>
                        <p:par>
                          <p:cTn id="22" fill="hold">
                            <p:stCondLst>
                              <p:cond delay="500"/>
                            </p:stCondLst>
                            <p:childTnLst>
                              <p:par>
                                <p:cTn id="23" presetID="55" presetClass="entr" presetSubtype="0"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p:cTn id="25" dur="1000" fill="hold"/>
                                        <p:tgtEl>
                                          <p:spTgt spid="3"/>
                                        </p:tgtEl>
                                        <p:attrNameLst>
                                          <p:attrName>ppt_w</p:attrName>
                                        </p:attrNameLst>
                                      </p:cBhvr>
                                      <p:tavLst>
                                        <p:tav tm="0">
                                          <p:val>
                                            <p:strVal val="#ppt_w*0.70"/>
                                          </p:val>
                                        </p:tav>
                                        <p:tav tm="100000">
                                          <p:val>
                                            <p:strVal val="#ppt_w"/>
                                          </p:val>
                                        </p:tav>
                                      </p:tavLst>
                                    </p:anim>
                                    <p:anim calcmode="lin" valueType="num">
                                      <p:cBhvr>
                                        <p:cTn id="26" dur="1000" fill="hold"/>
                                        <p:tgtEl>
                                          <p:spTgt spid="3"/>
                                        </p:tgtEl>
                                        <p:attrNameLst>
                                          <p:attrName>ppt_h</p:attrName>
                                        </p:attrNameLst>
                                      </p:cBhvr>
                                      <p:tavLst>
                                        <p:tav tm="0">
                                          <p:val>
                                            <p:strVal val="#ppt_h"/>
                                          </p:val>
                                        </p:tav>
                                        <p:tav tm="100000">
                                          <p:val>
                                            <p:strVal val="#ppt_h"/>
                                          </p:val>
                                        </p:tav>
                                      </p:tavLst>
                                    </p:anim>
                                    <p:animEffect transition="in" filter="fade">
                                      <p:cBhvr>
                                        <p:cTn id="27" dur="1000"/>
                                        <p:tgtEl>
                                          <p:spTgt spid="3"/>
                                        </p:tgtEl>
                                      </p:cBhvr>
                                    </p:animEffect>
                                  </p:childTnLst>
                                </p:cTn>
                              </p:par>
                            </p:childTnLst>
                          </p:cTn>
                        </p:par>
                        <p:par>
                          <p:cTn id="28" fill="hold">
                            <p:stCondLst>
                              <p:cond delay="1500"/>
                            </p:stCondLst>
                            <p:childTnLst>
                              <p:par>
                                <p:cTn id="29" presetID="10" presetClass="entr" presetSubtype="0" fill="hold" nodeType="afterEffect">
                                  <p:stCondLst>
                                    <p:cond delay="0"/>
                                  </p:stCondLst>
                                  <p:childTnLst>
                                    <p:set>
                                      <p:cBhvr>
                                        <p:cTn id="30" dur="1" fill="hold">
                                          <p:stCondLst>
                                            <p:cond delay="0"/>
                                          </p:stCondLst>
                                        </p:cTn>
                                        <p:tgtEl>
                                          <p:spTgt spid="64"/>
                                        </p:tgtEl>
                                        <p:attrNameLst>
                                          <p:attrName>style.visibility</p:attrName>
                                        </p:attrNameLst>
                                      </p:cBhvr>
                                      <p:to>
                                        <p:strVal val="visible"/>
                                      </p:to>
                                    </p:set>
                                    <p:animEffect transition="in" filter="fade">
                                      <p:cBhvr>
                                        <p:cTn id="31" dur="1000"/>
                                        <p:tgtEl>
                                          <p:spTgt spid="64"/>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70">
                                            <p:txEl>
                                              <p:pRg st="1" end="1"/>
                                            </p:txEl>
                                          </p:spTgt>
                                        </p:tgtEl>
                                        <p:attrNameLst>
                                          <p:attrName>style.visibility</p:attrName>
                                        </p:attrNameLst>
                                      </p:cBhvr>
                                      <p:to>
                                        <p:strVal val="visible"/>
                                      </p:to>
                                    </p:set>
                                    <p:animEffect transition="in" filter="fade">
                                      <p:cBhvr>
                                        <p:cTn id="36" dur="500"/>
                                        <p:tgtEl>
                                          <p:spTgt spid="70">
                                            <p:txEl>
                                              <p:pRg st="1" end="1"/>
                                            </p:txEl>
                                          </p:spTgt>
                                        </p:tgtEl>
                                      </p:cBhvr>
                                    </p:animEffect>
                                  </p:childTnLst>
                                </p:cTn>
                              </p:par>
                            </p:childTnLst>
                          </p:cTn>
                        </p:par>
                        <p:par>
                          <p:cTn id="37" fill="hold">
                            <p:stCondLst>
                              <p:cond delay="500"/>
                            </p:stCondLst>
                            <p:childTnLst>
                              <p:par>
                                <p:cTn id="38" presetID="1" presetClass="entr" presetSubtype="0" fill="hold" nodeType="afterEffect">
                                  <p:stCondLst>
                                    <p:cond delay="0"/>
                                  </p:stCondLst>
                                  <p:childTnLst>
                                    <p:set>
                                      <p:cBhvr>
                                        <p:cTn id="39" dur="1" fill="hold">
                                          <p:stCondLst>
                                            <p:cond delay="0"/>
                                          </p:stCondLst>
                                        </p:cTn>
                                        <p:tgtEl>
                                          <p:spTgt spid="63"/>
                                        </p:tgtEl>
                                        <p:attrNameLst>
                                          <p:attrName>style.visibility</p:attrName>
                                        </p:attrNameLst>
                                      </p:cBhvr>
                                      <p:to>
                                        <p:strVal val="visible"/>
                                      </p:to>
                                    </p:set>
                                  </p:childTnLst>
                                </p:cTn>
                              </p:par>
                            </p:childTnLst>
                          </p:cTn>
                        </p:par>
                        <p:par>
                          <p:cTn id="40" fill="hold">
                            <p:stCondLst>
                              <p:cond delay="500"/>
                            </p:stCondLst>
                            <p:childTnLst>
                              <p:par>
                                <p:cTn id="41" presetID="0" presetClass="path" presetSubtype="0" accel="50000" decel="50000" fill="hold" grpId="0" nodeType="afterEffect">
                                  <p:stCondLst>
                                    <p:cond delay="0"/>
                                  </p:stCondLst>
                                  <p:childTnLst>
                                    <p:animMotion origin="layout" path="M 4.72222E-6 -3.33333E-6 C 0.04079 0.11366 0.08246 0.22778 0.16336 0.29723 C 0.24444 0.36667 0.36493 0.39144 0.48628 0.41667 " pathEditMode="relative" rAng="0" ptsTypes="aaA">
                                      <p:cBhvr>
                                        <p:cTn id="42" dur="2000" fill="hold"/>
                                        <p:tgtEl>
                                          <p:spTgt spid="63"/>
                                        </p:tgtEl>
                                        <p:attrNameLst>
                                          <p:attrName>ppt_x</p:attrName>
                                          <p:attrName>ppt_y</p:attrName>
                                        </p:attrNameLst>
                                      </p:cBhvr>
                                      <p:rCtr x="24300" y="20800"/>
                                    </p:animMotion>
                                  </p:childTnLst>
                                </p:cTn>
                              </p:par>
                            </p:childTnLst>
                          </p:cTn>
                        </p:par>
                        <p:par>
                          <p:cTn id="43" fill="hold">
                            <p:stCondLst>
                              <p:cond delay="2500"/>
                            </p:stCondLst>
                            <p:childTnLst>
                              <p:par>
                                <p:cTn id="44" presetID="10" presetClass="exit" presetSubtype="0" fill="hold" nodeType="afterEffect">
                                  <p:stCondLst>
                                    <p:cond delay="0"/>
                                  </p:stCondLst>
                                  <p:childTnLst>
                                    <p:animEffect transition="out" filter="fade">
                                      <p:cBhvr>
                                        <p:cTn id="45" dur="2000"/>
                                        <p:tgtEl>
                                          <p:spTgt spid="63"/>
                                        </p:tgtEl>
                                      </p:cBhvr>
                                    </p:animEffect>
                                    <p:set>
                                      <p:cBhvr>
                                        <p:cTn id="46" dur="1" fill="hold">
                                          <p:stCondLst>
                                            <p:cond delay="1999"/>
                                          </p:stCondLst>
                                        </p:cTn>
                                        <p:tgtEl>
                                          <p:spTgt spid="63"/>
                                        </p:tgtEl>
                                        <p:attrNameLst>
                                          <p:attrName>style.visibility</p:attrName>
                                        </p:attrNameLst>
                                      </p:cBhvr>
                                      <p:to>
                                        <p:strVal val="hidden"/>
                                      </p:to>
                                    </p:se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70">
                                            <p:txEl>
                                              <p:pRg st="2" end="2"/>
                                            </p:txEl>
                                          </p:spTgt>
                                        </p:tgtEl>
                                        <p:attrNameLst>
                                          <p:attrName>style.visibility</p:attrName>
                                        </p:attrNameLst>
                                      </p:cBhvr>
                                      <p:to>
                                        <p:strVal val="visible"/>
                                      </p:to>
                                    </p:set>
                                    <p:animEffect transition="in" filter="fade">
                                      <p:cBhvr>
                                        <p:cTn id="51" dur="500"/>
                                        <p:tgtEl>
                                          <p:spTgt spid="70">
                                            <p:txEl>
                                              <p:pRg st="2" end="2"/>
                                            </p:txEl>
                                          </p:spTgt>
                                        </p:tgtEl>
                                      </p:cBhvr>
                                    </p:animEffect>
                                  </p:childTnLst>
                                </p:cTn>
                              </p:par>
                            </p:childTnLst>
                          </p:cTn>
                        </p:par>
                        <p:par>
                          <p:cTn id="52" fill="hold">
                            <p:stCondLst>
                              <p:cond delay="500"/>
                            </p:stCondLst>
                            <p:childTnLst>
                              <p:par>
                                <p:cTn id="53" presetID="1" presetClass="entr" presetSubtype="0" fill="hold" nodeType="afterEffect">
                                  <p:stCondLst>
                                    <p:cond delay="0"/>
                                  </p:stCondLst>
                                  <p:childTnLst>
                                    <p:set>
                                      <p:cBhvr>
                                        <p:cTn id="54" dur="1" fill="hold">
                                          <p:stCondLst>
                                            <p:cond delay="0"/>
                                          </p:stCondLst>
                                        </p:cTn>
                                        <p:tgtEl>
                                          <p:spTgt spid="71"/>
                                        </p:tgtEl>
                                        <p:attrNameLst>
                                          <p:attrName>style.visibility</p:attrName>
                                        </p:attrNameLst>
                                      </p:cBhvr>
                                      <p:to>
                                        <p:strVal val="visible"/>
                                      </p:to>
                                    </p:set>
                                  </p:childTnLst>
                                </p:cTn>
                              </p:par>
                            </p:childTnLst>
                          </p:cTn>
                        </p:par>
                        <p:par>
                          <p:cTn id="55" fill="hold">
                            <p:stCondLst>
                              <p:cond delay="500"/>
                            </p:stCondLst>
                            <p:childTnLst>
                              <p:par>
                                <p:cTn id="56" presetID="0" presetClass="path" presetSubtype="0" accel="50000" decel="50000" fill="hold" grpId="0" nodeType="afterEffect">
                                  <p:stCondLst>
                                    <p:cond delay="0"/>
                                  </p:stCondLst>
                                  <p:childTnLst>
                                    <p:animMotion origin="layout" path="M -3.33333E-6 -3.33333E-6 C 0.0382 0.11065 0.07691 0.22176 0.15243 0.28936 C 0.2283 0.35695 0.3408 0.38102 0.45417 0.40556 " pathEditMode="relative" rAng="0" ptsTypes="aaA">
                                      <p:cBhvr>
                                        <p:cTn id="57" dur="2000" fill="hold"/>
                                        <p:tgtEl>
                                          <p:spTgt spid="71"/>
                                        </p:tgtEl>
                                        <p:attrNameLst>
                                          <p:attrName>ppt_x</p:attrName>
                                          <p:attrName>ppt_y</p:attrName>
                                        </p:attrNameLst>
                                      </p:cBhvr>
                                      <p:rCtr x="22700" y="20300"/>
                                    </p:animMotion>
                                  </p:childTnLst>
                                </p:cTn>
                              </p:par>
                            </p:childTnLst>
                          </p:cTn>
                        </p:par>
                        <p:par>
                          <p:cTn id="58" fill="hold">
                            <p:stCondLst>
                              <p:cond delay="2500"/>
                            </p:stCondLst>
                            <p:childTnLst>
                              <p:par>
                                <p:cTn id="59" presetID="10" presetClass="exit" presetSubtype="0" fill="hold" grpId="1" nodeType="afterEffect">
                                  <p:stCondLst>
                                    <p:cond delay="0"/>
                                  </p:stCondLst>
                                  <p:childTnLst>
                                    <p:animEffect transition="out" filter="fade">
                                      <p:cBhvr>
                                        <p:cTn id="60" dur="2000"/>
                                        <p:tgtEl>
                                          <p:spTgt spid="71"/>
                                        </p:tgtEl>
                                      </p:cBhvr>
                                    </p:animEffect>
                                    <p:set>
                                      <p:cBhvr>
                                        <p:cTn id="61" dur="1" fill="hold">
                                          <p:stCondLst>
                                            <p:cond delay="1999"/>
                                          </p:stCondLst>
                                        </p:cTn>
                                        <p:tgtEl>
                                          <p:spTgt spid="71"/>
                                        </p:tgtEl>
                                        <p:attrNameLst>
                                          <p:attrName>style.visibility</p:attrName>
                                        </p:attrNameLst>
                                      </p:cBhvr>
                                      <p:to>
                                        <p:strVal val="hidden"/>
                                      </p:to>
                                    </p:se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nodeType="clickEffect">
                                  <p:stCondLst>
                                    <p:cond delay="0"/>
                                  </p:stCondLst>
                                  <p:childTnLst>
                                    <p:set>
                                      <p:cBhvr>
                                        <p:cTn id="65" dur="1" fill="hold">
                                          <p:stCondLst>
                                            <p:cond delay="0"/>
                                          </p:stCondLst>
                                        </p:cTn>
                                        <p:tgtEl>
                                          <p:spTgt spid="70">
                                            <p:txEl>
                                              <p:pRg st="3" end="3"/>
                                            </p:txEl>
                                          </p:spTgt>
                                        </p:tgtEl>
                                        <p:attrNameLst>
                                          <p:attrName>style.visibility</p:attrName>
                                        </p:attrNameLst>
                                      </p:cBhvr>
                                      <p:to>
                                        <p:strVal val="visible"/>
                                      </p:to>
                                    </p:set>
                                    <p:animEffect transition="in" filter="fade">
                                      <p:cBhvr>
                                        <p:cTn id="66" dur="500"/>
                                        <p:tgtEl>
                                          <p:spTgt spid="70">
                                            <p:txEl>
                                              <p:pRg st="3" end="3"/>
                                            </p:txEl>
                                          </p:spTgt>
                                        </p:tgtEl>
                                      </p:cBhvr>
                                    </p:animEffect>
                                  </p:childTnLst>
                                </p:cTn>
                              </p:par>
                            </p:childTnLst>
                          </p:cTn>
                        </p:par>
                        <p:par>
                          <p:cTn id="67" fill="hold">
                            <p:stCondLst>
                              <p:cond delay="500"/>
                            </p:stCondLst>
                            <p:childTnLst>
                              <p:par>
                                <p:cTn id="68" presetID="1" presetClass="entr" presetSubtype="0" fill="hold" nodeType="afterEffect">
                                  <p:stCondLst>
                                    <p:cond delay="0"/>
                                  </p:stCondLst>
                                  <p:childTnLst>
                                    <p:set>
                                      <p:cBhvr>
                                        <p:cTn id="69" dur="1" fill="hold">
                                          <p:stCondLst>
                                            <p:cond delay="0"/>
                                          </p:stCondLst>
                                        </p:cTn>
                                        <p:tgtEl>
                                          <p:spTgt spid="72"/>
                                        </p:tgtEl>
                                        <p:attrNameLst>
                                          <p:attrName>style.visibility</p:attrName>
                                        </p:attrNameLst>
                                      </p:cBhvr>
                                      <p:to>
                                        <p:strVal val="visible"/>
                                      </p:to>
                                    </p:set>
                                  </p:childTnLst>
                                </p:cTn>
                              </p:par>
                            </p:childTnLst>
                          </p:cTn>
                        </p:par>
                        <p:par>
                          <p:cTn id="70" fill="hold">
                            <p:stCondLst>
                              <p:cond delay="500"/>
                            </p:stCondLst>
                            <p:childTnLst>
                              <p:par>
                                <p:cTn id="71" presetID="0" presetClass="path" presetSubtype="0" accel="50000" decel="50000" fill="hold" grpId="0" nodeType="afterEffect">
                                  <p:stCondLst>
                                    <p:cond delay="0"/>
                                  </p:stCondLst>
                                  <p:childTnLst>
                                    <p:animMotion origin="layout" path="M 3.33333E-6 -3.33333E-6 C 0.03524 0.10764 0.07135 0.21574 0.14132 0.28148 C 0.21146 0.34723 0.3158 0.37061 0.42083 0.39445 " pathEditMode="relative" rAng="0" ptsTypes="aaA">
                                      <p:cBhvr>
                                        <p:cTn id="72" dur="2000" fill="hold"/>
                                        <p:tgtEl>
                                          <p:spTgt spid="72"/>
                                        </p:tgtEl>
                                        <p:attrNameLst>
                                          <p:attrName>ppt_x</p:attrName>
                                          <p:attrName>ppt_y</p:attrName>
                                        </p:attrNameLst>
                                      </p:cBhvr>
                                      <p:rCtr x="21000" y="19700"/>
                                    </p:animMotion>
                                  </p:childTnLst>
                                </p:cTn>
                              </p:par>
                            </p:childTnLst>
                          </p:cTn>
                        </p:par>
                        <p:par>
                          <p:cTn id="73" fill="hold">
                            <p:stCondLst>
                              <p:cond delay="2500"/>
                            </p:stCondLst>
                            <p:childTnLst>
                              <p:par>
                                <p:cTn id="74" presetID="10" presetClass="exit" presetSubtype="0" fill="hold" grpId="1" nodeType="afterEffect">
                                  <p:stCondLst>
                                    <p:cond delay="0"/>
                                  </p:stCondLst>
                                  <p:childTnLst>
                                    <p:animEffect transition="out" filter="fade">
                                      <p:cBhvr>
                                        <p:cTn id="75" dur="2000"/>
                                        <p:tgtEl>
                                          <p:spTgt spid="72"/>
                                        </p:tgtEl>
                                      </p:cBhvr>
                                    </p:animEffect>
                                    <p:set>
                                      <p:cBhvr>
                                        <p:cTn id="76" dur="1" fill="hold">
                                          <p:stCondLst>
                                            <p:cond delay="1999"/>
                                          </p:stCondLst>
                                        </p:cTn>
                                        <p:tgtEl>
                                          <p:spTgt spid="72"/>
                                        </p:tgtEl>
                                        <p:attrNameLst>
                                          <p:attrName>style.visibility</p:attrName>
                                        </p:attrNameLst>
                                      </p:cBhvr>
                                      <p:to>
                                        <p:strVal val="hidden"/>
                                      </p:to>
                                    </p:set>
                                  </p:childTnLst>
                                </p:cTn>
                              </p:par>
                            </p:childTnLst>
                          </p:cTn>
                        </p:par>
                      </p:childTnLst>
                    </p:cTn>
                  </p:par>
                  <p:par>
                    <p:cTn id="77" fill="hold">
                      <p:stCondLst>
                        <p:cond delay="indefinite"/>
                      </p:stCondLst>
                      <p:childTnLst>
                        <p:par>
                          <p:cTn id="78" fill="hold">
                            <p:stCondLst>
                              <p:cond delay="0"/>
                            </p:stCondLst>
                            <p:childTnLst>
                              <p:par>
                                <p:cTn id="79" presetID="10" presetClass="entr" presetSubtype="0" fill="hold" nodeType="clickEffect">
                                  <p:stCondLst>
                                    <p:cond delay="0"/>
                                  </p:stCondLst>
                                  <p:childTnLst>
                                    <p:set>
                                      <p:cBhvr>
                                        <p:cTn id="80" dur="1" fill="hold">
                                          <p:stCondLst>
                                            <p:cond delay="0"/>
                                          </p:stCondLst>
                                        </p:cTn>
                                        <p:tgtEl>
                                          <p:spTgt spid="70">
                                            <p:txEl>
                                              <p:pRg st="4" end="4"/>
                                            </p:txEl>
                                          </p:spTgt>
                                        </p:tgtEl>
                                        <p:attrNameLst>
                                          <p:attrName>style.visibility</p:attrName>
                                        </p:attrNameLst>
                                      </p:cBhvr>
                                      <p:to>
                                        <p:strVal val="visible"/>
                                      </p:to>
                                    </p:set>
                                    <p:animEffect transition="in" filter="fade">
                                      <p:cBhvr>
                                        <p:cTn id="81" dur="500"/>
                                        <p:tgtEl>
                                          <p:spTgt spid="70">
                                            <p:txEl>
                                              <p:pRg st="4" end="4"/>
                                            </p:txEl>
                                          </p:spTgt>
                                        </p:tgtEl>
                                      </p:cBhvr>
                                    </p:animEffect>
                                  </p:childTnLst>
                                </p:cTn>
                              </p:par>
                            </p:childTnLst>
                          </p:cTn>
                        </p:par>
                        <p:par>
                          <p:cTn id="82" fill="hold">
                            <p:stCondLst>
                              <p:cond delay="500"/>
                            </p:stCondLst>
                            <p:childTnLst>
                              <p:par>
                                <p:cTn id="83" presetID="1" presetClass="entr" presetSubtype="0" fill="hold" grpId="2" nodeType="afterEffect">
                                  <p:stCondLst>
                                    <p:cond delay="0"/>
                                  </p:stCondLst>
                                  <p:childTnLst>
                                    <p:set>
                                      <p:cBhvr>
                                        <p:cTn id="84" dur="1" fill="hold">
                                          <p:stCondLst>
                                            <p:cond delay="0"/>
                                          </p:stCondLst>
                                        </p:cTn>
                                        <p:tgtEl>
                                          <p:spTgt spid="73"/>
                                        </p:tgtEl>
                                        <p:attrNameLst>
                                          <p:attrName>style.visibility</p:attrName>
                                        </p:attrNameLst>
                                      </p:cBhvr>
                                      <p:to>
                                        <p:strVal val="visible"/>
                                      </p:to>
                                    </p:set>
                                  </p:childTnLst>
                                </p:cTn>
                              </p:par>
                            </p:childTnLst>
                          </p:cTn>
                        </p:par>
                        <p:par>
                          <p:cTn id="85" fill="hold">
                            <p:stCondLst>
                              <p:cond delay="500"/>
                            </p:stCondLst>
                            <p:childTnLst>
                              <p:par>
                                <p:cTn id="86" presetID="0" presetClass="path" presetSubtype="0" accel="50000" decel="50000" fill="hold" grpId="0" nodeType="afterEffect">
                                  <p:stCondLst>
                                    <p:cond delay="0"/>
                                  </p:stCondLst>
                                  <p:childTnLst>
                                    <p:animMotion origin="layout" path="M -1.88925E-6 1.11111E-6 C 0.01043 0.1081 0.02085 0.21736 0.04183 0.28356 C 0.06267 0.34977 0.09407 0.37315 0.12547 0.39745 " pathEditMode="relative" rAng="0" ptsTypes="aaA">
                                      <p:cBhvr>
                                        <p:cTn id="87" dur="2000" fill="hold"/>
                                        <p:tgtEl>
                                          <p:spTgt spid="73"/>
                                        </p:tgtEl>
                                        <p:attrNameLst>
                                          <p:attrName>ppt_x</p:attrName>
                                          <p:attrName>ppt_y</p:attrName>
                                        </p:attrNameLst>
                                      </p:cBhvr>
                                      <p:rCtr x="6267" y="19861"/>
                                    </p:animMotion>
                                  </p:childTnLst>
                                </p:cTn>
                              </p:par>
                            </p:childTnLst>
                          </p:cTn>
                        </p:par>
                        <p:par>
                          <p:cTn id="88" fill="hold">
                            <p:stCondLst>
                              <p:cond delay="2500"/>
                            </p:stCondLst>
                            <p:childTnLst>
                              <p:par>
                                <p:cTn id="89" presetID="10" presetClass="exit" presetSubtype="0" fill="hold" grpId="1" nodeType="afterEffect">
                                  <p:stCondLst>
                                    <p:cond delay="0"/>
                                  </p:stCondLst>
                                  <p:childTnLst>
                                    <p:animEffect transition="out" filter="fade">
                                      <p:cBhvr>
                                        <p:cTn id="90" dur="2000"/>
                                        <p:tgtEl>
                                          <p:spTgt spid="73"/>
                                        </p:tgtEl>
                                      </p:cBhvr>
                                    </p:animEffect>
                                    <p:set>
                                      <p:cBhvr>
                                        <p:cTn id="91" dur="1" fill="hold">
                                          <p:stCondLst>
                                            <p:cond delay="1999"/>
                                          </p:stCondLst>
                                        </p:cTn>
                                        <p:tgtEl>
                                          <p:spTgt spid="73"/>
                                        </p:tgtEl>
                                        <p:attrNameLst>
                                          <p:attrName>style.visibility</p:attrName>
                                        </p:attrNameLst>
                                      </p:cBhvr>
                                      <p:to>
                                        <p:strVal val="hidden"/>
                                      </p:to>
                                    </p:set>
                                  </p:childTnLst>
                                </p:cTn>
                              </p:par>
                            </p:childTnLst>
                          </p:cTn>
                        </p:par>
                      </p:childTnLst>
                    </p:cTn>
                  </p:par>
                  <p:par>
                    <p:cTn id="92" fill="hold">
                      <p:stCondLst>
                        <p:cond delay="indefinite"/>
                      </p:stCondLst>
                      <p:childTnLst>
                        <p:par>
                          <p:cTn id="93" fill="hold">
                            <p:stCondLst>
                              <p:cond delay="0"/>
                            </p:stCondLst>
                            <p:childTnLst>
                              <p:par>
                                <p:cTn id="94" presetID="10" presetClass="entr" presetSubtype="0" fill="hold" nodeType="clickEffect">
                                  <p:stCondLst>
                                    <p:cond delay="0"/>
                                  </p:stCondLst>
                                  <p:childTnLst>
                                    <p:set>
                                      <p:cBhvr>
                                        <p:cTn id="95" dur="1" fill="hold">
                                          <p:stCondLst>
                                            <p:cond delay="0"/>
                                          </p:stCondLst>
                                        </p:cTn>
                                        <p:tgtEl>
                                          <p:spTgt spid="70">
                                            <p:txEl>
                                              <p:pRg st="5" end="5"/>
                                            </p:txEl>
                                          </p:spTgt>
                                        </p:tgtEl>
                                        <p:attrNameLst>
                                          <p:attrName>style.visibility</p:attrName>
                                        </p:attrNameLst>
                                      </p:cBhvr>
                                      <p:to>
                                        <p:strVal val="visible"/>
                                      </p:to>
                                    </p:set>
                                    <p:animEffect transition="in" filter="fade">
                                      <p:cBhvr>
                                        <p:cTn id="96" dur="500"/>
                                        <p:tgtEl>
                                          <p:spTgt spid="70">
                                            <p:txEl>
                                              <p:pRg st="5" end="5"/>
                                            </p:txEl>
                                          </p:spTgt>
                                        </p:tgtEl>
                                      </p:cBhvr>
                                    </p:animEffect>
                                  </p:childTnLst>
                                </p:cTn>
                              </p:par>
                              <p:par>
                                <p:cTn id="97" presetID="10" presetClass="entr" presetSubtype="0" fill="hold" nodeType="withEffect">
                                  <p:stCondLst>
                                    <p:cond delay="0"/>
                                  </p:stCondLst>
                                  <p:childTnLst>
                                    <p:set>
                                      <p:cBhvr>
                                        <p:cTn id="98" dur="1" fill="hold">
                                          <p:stCondLst>
                                            <p:cond delay="0"/>
                                          </p:stCondLst>
                                        </p:cTn>
                                        <p:tgtEl>
                                          <p:spTgt spid="70">
                                            <p:txEl>
                                              <p:pRg st="6" end="6"/>
                                            </p:txEl>
                                          </p:spTgt>
                                        </p:tgtEl>
                                        <p:attrNameLst>
                                          <p:attrName>style.visibility</p:attrName>
                                        </p:attrNameLst>
                                      </p:cBhvr>
                                      <p:to>
                                        <p:strVal val="visible"/>
                                      </p:to>
                                    </p:set>
                                    <p:animEffect transition="in" filter="fade">
                                      <p:cBhvr>
                                        <p:cTn id="99" dur="500"/>
                                        <p:tgtEl>
                                          <p:spTgt spid="70">
                                            <p:txEl>
                                              <p:pRg st="6" end="6"/>
                                            </p:txEl>
                                          </p:spTgt>
                                        </p:tgtEl>
                                      </p:cBhvr>
                                    </p:animEffect>
                                  </p:childTnLst>
                                </p:cTn>
                              </p:par>
                            </p:childTnLst>
                          </p:cTn>
                        </p:par>
                        <p:par>
                          <p:cTn id="100" fill="hold">
                            <p:stCondLst>
                              <p:cond delay="500"/>
                            </p:stCondLst>
                            <p:childTnLst>
                              <p:par>
                                <p:cTn id="101" presetID="10" presetClass="entr" presetSubtype="0" fill="hold" grpId="0" nodeType="afterEffect">
                                  <p:stCondLst>
                                    <p:cond delay="0"/>
                                  </p:stCondLst>
                                  <p:childTnLst>
                                    <p:set>
                                      <p:cBhvr>
                                        <p:cTn id="102" dur="1" fill="hold">
                                          <p:stCondLst>
                                            <p:cond delay="0"/>
                                          </p:stCondLst>
                                        </p:cTn>
                                        <p:tgtEl>
                                          <p:spTgt spid="75"/>
                                        </p:tgtEl>
                                        <p:attrNameLst>
                                          <p:attrName>style.visibility</p:attrName>
                                        </p:attrNameLst>
                                      </p:cBhvr>
                                      <p:to>
                                        <p:strVal val="visible"/>
                                      </p:to>
                                    </p:set>
                                    <p:animEffect transition="in" filter="fade">
                                      <p:cBhvr>
                                        <p:cTn id="103" dur="750"/>
                                        <p:tgtEl>
                                          <p:spTgt spid="75"/>
                                        </p:tgtEl>
                                      </p:cBhvr>
                                    </p:animEffect>
                                  </p:childTnLst>
                                </p:cTn>
                              </p:par>
                            </p:childTnLst>
                          </p:cTn>
                        </p:par>
                      </p:childTnLst>
                    </p:cTn>
                  </p:par>
                  <p:par>
                    <p:cTn id="104" fill="hold">
                      <p:stCondLst>
                        <p:cond delay="indefinite"/>
                      </p:stCondLst>
                      <p:childTnLst>
                        <p:par>
                          <p:cTn id="105" fill="hold">
                            <p:stCondLst>
                              <p:cond delay="0"/>
                            </p:stCondLst>
                            <p:childTnLst>
                              <p:par>
                                <p:cTn id="106" presetID="10" presetClass="entr" presetSubtype="0" fill="hold" grpId="0" nodeType="clickEffect">
                                  <p:stCondLst>
                                    <p:cond delay="0"/>
                                  </p:stCondLst>
                                  <p:childTnLst>
                                    <p:set>
                                      <p:cBhvr>
                                        <p:cTn id="107" dur="1" fill="hold">
                                          <p:stCondLst>
                                            <p:cond delay="0"/>
                                          </p:stCondLst>
                                        </p:cTn>
                                        <p:tgtEl>
                                          <p:spTgt spid="77"/>
                                        </p:tgtEl>
                                        <p:attrNameLst>
                                          <p:attrName>style.visibility</p:attrName>
                                        </p:attrNameLst>
                                      </p:cBhvr>
                                      <p:to>
                                        <p:strVal val="visible"/>
                                      </p:to>
                                    </p:set>
                                    <p:animEffect transition="in" filter="fade">
                                      <p:cBhvr>
                                        <p:cTn id="108" dur="500"/>
                                        <p:tgtEl>
                                          <p:spTgt spid="77"/>
                                        </p:tgtEl>
                                      </p:cBhvr>
                                    </p:animEffect>
                                  </p:childTnLst>
                                </p:cTn>
                              </p:par>
                            </p:childTnLst>
                          </p:cTn>
                        </p:par>
                      </p:childTnLst>
                    </p:cTn>
                  </p:par>
                  <p:par>
                    <p:cTn id="109" fill="hold">
                      <p:stCondLst>
                        <p:cond delay="indefinite"/>
                      </p:stCondLst>
                      <p:childTnLst>
                        <p:par>
                          <p:cTn id="110" fill="hold">
                            <p:stCondLst>
                              <p:cond delay="0"/>
                            </p:stCondLst>
                            <p:childTnLst>
                              <p:par>
                                <p:cTn id="111" presetID="10" presetClass="entr" presetSubtype="0" fill="hold" grpId="0" nodeType="clickEffect">
                                  <p:stCondLst>
                                    <p:cond delay="0"/>
                                  </p:stCondLst>
                                  <p:childTnLst>
                                    <p:set>
                                      <p:cBhvr>
                                        <p:cTn id="112" dur="1" fill="hold">
                                          <p:stCondLst>
                                            <p:cond delay="0"/>
                                          </p:stCondLst>
                                        </p:cTn>
                                        <p:tgtEl>
                                          <p:spTgt spid="78"/>
                                        </p:tgtEl>
                                        <p:attrNameLst>
                                          <p:attrName>style.visibility</p:attrName>
                                        </p:attrNameLst>
                                      </p:cBhvr>
                                      <p:to>
                                        <p:strVal val="visible"/>
                                      </p:to>
                                    </p:set>
                                    <p:animEffect transition="in" filter="fade">
                                      <p:cBhvr>
                                        <p:cTn id="113"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45" grpId="0" animBg="1"/>
      <p:bldP spid="63" grpId="0" animBg="1"/>
      <p:bldP spid="71" grpId="0" animBg="1"/>
      <p:bldP spid="71" grpId="1" animBg="1"/>
      <p:bldP spid="72" grpId="0" animBg="1"/>
      <p:bldP spid="72" grpId="1" animBg="1"/>
      <p:bldP spid="73" grpId="0" animBg="1"/>
      <p:bldP spid="73" grpId="1" animBg="1"/>
      <p:bldP spid="73" grpId="2" animBg="1"/>
      <p:bldP spid="75" grpId="0" animBg="1"/>
      <p:bldP spid="77" grpId="0" animBg="1"/>
      <p:bldP spid="78" grpId="0"/>
      <p:bldP spid="3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7"/>
          <p:cNvSpPr/>
          <p:nvPr/>
        </p:nvSpPr>
        <p:spPr>
          <a:xfrm>
            <a:off x="519112" y="1446212"/>
            <a:ext cx="4521517" cy="4531677"/>
          </a:xfrm>
          <a:prstGeom prst="rect">
            <a:avLst/>
          </a:prstGeom>
          <a:solidFill>
            <a:schemeClr val="bg1">
              <a:lumMod val="95000"/>
            </a:schemeClr>
          </a:solidFill>
          <a:ln>
            <a:no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32" tIns="45716" rIns="91432" bIns="365760" numCol="1" rtlCol="0" anchor="b" anchorCtr="0" compatLnSpc="1">
            <a:prstTxWarp prst="textNoShape">
              <a:avLst/>
            </a:prstTxWarp>
          </a:bodyPr>
          <a:lstStyle/>
          <a:p>
            <a:pPr defTabSz="914061" fontAlgn="base">
              <a:spcBef>
                <a:spcPct val="0"/>
              </a:spcBef>
              <a:spcAft>
                <a:spcPct val="0"/>
              </a:spcAft>
            </a:pPr>
            <a:endParaRPr lang="en-US" sz="1500" b="1" dirty="0">
              <a:solidFill>
                <a:srgbClr val="595959">
                  <a:alpha val="99000"/>
                </a:srgbClr>
              </a:solidFill>
            </a:endParaRPr>
          </a:p>
        </p:txBody>
      </p:sp>
      <p:sp>
        <p:nvSpPr>
          <p:cNvPr id="2" name="Title 1"/>
          <p:cNvSpPr>
            <a:spLocks noGrp="1"/>
          </p:cNvSpPr>
          <p:nvPr>
            <p:ph type="title"/>
          </p:nvPr>
        </p:nvSpPr>
        <p:spPr/>
        <p:txBody>
          <a:bodyPr/>
          <a:lstStyle/>
          <a:p>
            <a:r>
              <a:rPr lang="en-US" smtClean="0"/>
              <a:t>Page Blob – Random Read/Write</a:t>
            </a:r>
            <a:endParaRPr lang="en-US" dirty="0"/>
          </a:p>
        </p:txBody>
      </p:sp>
      <p:sp>
        <p:nvSpPr>
          <p:cNvPr id="40" name="Content Placeholder 2"/>
          <p:cNvSpPr txBox="1">
            <a:spLocks/>
          </p:cNvSpPr>
          <p:nvPr/>
        </p:nvSpPr>
        <p:spPr>
          <a:xfrm>
            <a:off x="5445126" y="1498600"/>
            <a:ext cx="5829537" cy="4902200"/>
          </a:xfrm>
          <a:prstGeom prst="rect">
            <a:avLst/>
          </a:prstGeom>
        </p:spPr>
        <p:txBody>
          <a:bodyPr vert="horz" wrap="square" lIns="0" tIns="0" rIns="0" bIns="0" rtlCol="0">
            <a:noAutofit/>
          </a:bodyPr>
          <a:lstStyle>
            <a:lvl1pPr marL="533307" indent="-533307" algn="l" defTabSz="1218937" rtl="0" eaLnBrk="1" latinLnBrk="0" hangingPunct="1">
              <a:lnSpc>
                <a:spcPct val="90000"/>
              </a:lnSpc>
              <a:spcBef>
                <a:spcPct val="20000"/>
              </a:spcBef>
              <a:buSzPct val="90000"/>
              <a:buFontTx/>
              <a:buBlip>
                <a:blip r:embed="rId3"/>
              </a:buBlip>
              <a:defRPr sz="3200" kern="1200">
                <a:gradFill>
                  <a:gsLst>
                    <a:gs pos="0">
                      <a:schemeClr val="tx1"/>
                    </a:gs>
                    <a:gs pos="86000">
                      <a:schemeClr val="tx1"/>
                    </a:gs>
                  </a:gsLst>
                  <a:lin ang="5400000" scaled="0"/>
                </a:gradFill>
                <a:effectLst/>
                <a:latin typeface="+mn-lt"/>
                <a:ea typeface="+mn-ea"/>
                <a:cs typeface="+mn-cs"/>
              </a:defRPr>
            </a:lvl1pPr>
            <a:lvl2pPr marL="994659" indent="-461353" algn="l" defTabSz="1218937" rtl="0" eaLnBrk="1" latinLnBrk="0" hangingPunct="1">
              <a:lnSpc>
                <a:spcPct val="90000"/>
              </a:lnSpc>
              <a:spcBef>
                <a:spcPct val="20000"/>
              </a:spcBef>
              <a:buSzPct val="90000"/>
              <a:buFontTx/>
              <a:buBlip>
                <a:blip r:embed="rId4"/>
              </a:buBlip>
              <a:defRPr sz="2800" kern="1200">
                <a:gradFill>
                  <a:gsLst>
                    <a:gs pos="0">
                      <a:schemeClr val="tx1"/>
                    </a:gs>
                    <a:gs pos="86000">
                      <a:schemeClr val="tx1"/>
                    </a:gs>
                  </a:gsLst>
                  <a:lin ang="5400000" scaled="0"/>
                </a:gradFill>
                <a:effectLst/>
                <a:latin typeface="+mn-lt"/>
                <a:ea typeface="+mn-ea"/>
                <a:cs typeface="+mn-cs"/>
              </a:defRPr>
            </a:lvl2pPr>
            <a:lvl3pPr marL="1443314" indent="-448655" algn="l" defTabSz="1218937" rtl="0" eaLnBrk="1" latinLnBrk="0" hangingPunct="1">
              <a:lnSpc>
                <a:spcPct val="90000"/>
              </a:lnSpc>
              <a:spcBef>
                <a:spcPct val="20000"/>
              </a:spcBef>
              <a:buSzPct val="90000"/>
              <a:buFontTx/>
              <a:buBlip>
                <a:blip r:embed="rId4"/>
              </a:buBlip>
              <a:defRPr sz="2000" kern="1200">
                <a:gradFill>
                  <a:gsLst>
                    <a:gs pos="0">
                      <a:schemeClr val="tx1"/>
                    </a:gs>
                    <a:gs pos="86000">
                      <a:schemeClr val="tx1"/>
                    </a:gs>
                  </a:gsLst>
                  <a:lin ang="5400000" scaled="0"/>
                </a:gradFill>
                <a:effectLst/>
                <a:latin typeface="+mn-lt"/>
                <a:ea typeface="+mn-ea"/>
                <a:cs typeface="+mn-cs"/>
              </a:defRPr>
            </a:lvl3pPr>
            <a:lvl4pPr marL="1832713" indent="-389399" algn="l" defTabSz="1218937" rtl="0" eaLnBrk="1" latinLnBrk="0" hangingPunct="1">
              <a:lnSpc>
                <a:spcPct val="90000"/>
              </a:lnSpc>
              <a:spcBef>
                <a:spcPct val="20000"/>
              </a:spcBef>
              <a:buSzPct val="90000"/>
              <a:buFontTx/>
              <a:buBlip>
                <a:blip r:embed="rId4"/>
              </a:buBlip>
              <a:defRPr sz="1800" kern="1200">
                <a:gradFill>
                  <a:gsLst>
                    <a:gs pos="0">
                      <a:schemeClr val="tx1"/>
                    </a:gs>
                    <a:gs pos="86000">
                      <a:schemeClr val="tx1"/>
                    </a:gs>
                  </a:gsLst>
                  <a:lin ang="5400000" scaled="0"/>
                </a:gradFill>
                <a:effectLst/>
                <a:latin typeface="+mn-lt"/>
                <a:ea typeface="+mn-ea"/>
                <a:cs typeface="+mn-cs"/>
              </a:defRPr>
            </a:lvl4pPr>
            <a:lvl5pPr marL="2213646" indent="-380933" algn="l" defTabSz="1218937" rtl="0" eaLnBrk="1" latinLnBrk="0" hangingPunct="1">
              <a:lnSpc>
                <a:spcPct val="90000"/>
              </a:lnSpc>
              <a:spcBef>
                <a:spcPct val="20000"/>
              </a:spcBef>
              <a:buSzPct val="90000"/>
              <a:buFontTx/>
              <a:buBlip>
                <a:blip r:embed="rId4"/>
              </a:buBlip>
              <a:defRPr sz="1800" kern="1200">
                <a:gradFill>
                  <a:gsLst>
                    <a:gs pos="0">
                      <a:schemeClr val="tx1"/>
                    </a:gs>
                    <a:gs pos="86000">
                      <a:schemeClr val="tx1"/>
                    </a:gs>
                  </a:gsLst>
                  <a:lin ang="5400000" scaled="0"/>
                </a:gradFill>
                <a:effectLst/>
                <a:latin typeface="+mn-lt"/>
                <a:ea typeface="+mn-ea"/>
                <a:cs typeface="+mn-cs"/>
              </a:defRPr>
            </a:lvl5pPr>
            <a:lvl6pPr marL="3352079" indent="-304735" algn="l" defTabSz="1218937"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1548" indent="-304735" algn="l" defTabSz="1218937"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017" indent="-304735" algn="l" defTabSz="1218937"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0487" indent="-304735" algn="l" defTabSz="1218937" rtl="0" eaLnBrk="1" latinLnBrk="0" hangingPunct="1">
              <a:spcBef>
                <a:spcPct val="20000"/>
              </a:spcBef>
              <a:buFont typeface="Arial" pitchFamily="34" charset="0"/>
              <a:buChar char="•"/>
              <a:defRPr sz="2700" kern="1200">
                <a:solidFill>
                  <a:schemeClr val="tx1"/>
                </a:solidFill>
                <a:latin typeface="+mn-lt"/>
                <a:ea typeface="+mn-ea"/>
                <a:cs typeface="+mn-cs"/>
              </a:defRPr>
            </a:lvl9pPr>
          </a:lstStyle>
          <a:p>
            <a:pPr marL="3175" indent="0" defTabSz="914363">
              <a:lnSpc>
                <a:spcPct val="110000"/>
              </a:lnSpc>
              <a:spcBef>
                <a:spcPts val="0"/>
              </a:spcBef>
              <a:buSzPct val="80000"/>
              <a:buNone/>
            </a:pPr>
            <a:r>
              <a:rPr lang="en-US" sz="4000" spc="-100" dirty="0">
                <a:solidFill>
                  <a:schemeClr val="accent2">
                    <a:alpha val="99000"/>
                  </a:schemeClr>
                </a:solidFill>
                <a:latin typeface="Segoe UI Light" pitchFamily="34" charset="0"/>
              </a:rPr>
              <a:t>Create </a:t>
            </a:r>
            <a:r>
              <a:rPr lang="en-US" sz="4000" spc="-100" dirty="0" err="1">
                <a:solidFill>
                  <a:schemeClr val="accent2">
                    <a:alpha val="99000"/>
                  </a:schemeClr>
                </a:solidFill>
                <a:latin typeface="Segoe UI Light" pitchFamily="34" charset="0"/>
              </a:rPr>
              <a:t>MyBlob</a:t>
            </a:r>
            <a:endParaRPr lang="en-US" sz="4000" spc="-100" dirty="0">
              <a:solidFill>
                <a:schemeClr val="accent2">
                  <a:alpha val="99000"/>
                </a:schemeClr>
              </a:solidFill>
              <a:latin typeface="Segoe UI Light" pitchFamily="34" charset="0"/>
            </a:endParaRPr>
          </a:p>
          <a:p>
            <a:pPr marL="533306" lvl="1" indent="0">
              <a:spcBef>
                <a:spcPts val="0"/>
              </a:spcBef>
              <a:buNone/>
            </a:pPr>
            <a:r>
              <a:rPr lang="en-US" sz="1600" dirty="0" smtClean="0">
                <a:solidFill>
                  <a:srgbClr val="595959">
                    <a:alpha val="99000"/>
                  </a:srgbClr>
                </a:solidFill>
              </a:rPr>
              <a:t>Specify Blob Size = 10 </a:t>
            </a:r>
            <a:r>
              <a:rPr lang="en-US" sz="1600" dirty="0" err="1" smtClean="0">
                <a:solidFill>
                  <a:srgbClr val="595959">
                    <a:alpha val="99000"/>
                  </a:srgbClr>
                </a:solidFill>
              </a:rPr>
              <a:t>Gbytes</a:t>
            </a:r>
            <a:endParaRPr lang="en-US" sz="1600" dirty="0" smtClean="0">
              <a:solidFill>
                <a:srgbClr val="595959">
                  <a:alpha val="99000"/>
                </a:srgbClr>
              </a:solidFill>
            </a:endParaRPr>
          </a:p>
          <a:p>
            <a:pPr marL="533306" lvl="1" indent="0">
              <a:buNone/>
            </a:pPr>
            <a:r>
              <a:rPr lang="en-US" sz="1600" dirty="0" smtClean="0">
                <a:solidFill>
                  <a:srgbClr val="595959">
                    <a:alpha val="99000"/>
                  </a:srgbClr>
                </a:solidFill>
              </a:rPr>
              <a:t>Sparse storage - Only charged for pages with data stored in them</a:t>
            </a:r>
          </a:p>
          <a:p>
            <a:pPr marL="0" indent="0">
              <a:buNone/>
            </a:pPr>
            <a:r>
              <a:rPr lang="en-US" sz="1800" dirty="0" smtClean="0">
                <a:solidFill>
                  <a:srgbClr val="595959">
                    <a:alpha val="99000"/>
                  </a:srgbClr>
                </a:solidFill>
              </a:rPr>
              <a:t>Fixed Page Size = 512 bytes</a:t>
            </a:r>
          </a:p>
          <a:p>
            <a:pPr marL="0" indent="0">
              <a:buNone/>
            </a:pPr>
            <a:r>
              <a:rPr lang="en-US" sz="1800" dirty="0" smtClean="0">
                <a:solidFill>
                  <a:srgbClr val="595959">
                    <a:alpha val="99000"/>
                  </a:srgbClr>
                </a:solidFill>
              </a:rPr>
              <a:t>Random Access Operations</a:t>
            </a:r>
          </a:p>
          <a:p>
            <a:pPr marL="533306" lvl="1" indent="0">
              <a:buNone/>
            </a:pPr>
            <a:r>
              <a:rPr lang="en-US" sz="1600" b="1" dirty="0" err="1" smtClean="0">
                <a:solidFill>
                  <a:srgbClr val="595959">
                    <a:alpha val="99000"/>
                  </a:srgbClr>
                </a:solidFill>
              </a:rPr>
              <a:t>PutPage</a:t>
            </a:r>
            <a:r>
              <a:rPr lang="en-US" sz="1600" dirty="0" smtClean="0">
                <a:solidFill>
                  <a:srgbClr val="595959">
                    <a:alpha val="99000"/>
                  </a:srgbClr>
                </a:solidFill>
              </a:rPr>
              <a:t>[512, 2048)</a:t>
            </a:r>
          </a:p>
          <a:p>
            <a:pPr marL="533306" lvl="1" indent="0">
              <a:buNone/>
            </a:pPr>
            <a:r>
              <a:rPr lang="en-US" sz="1600" b="1" dirty="0" err="1" smtClean="0">
                <a:solidFill>
                  <a:srgbClr val="595959">
                    <a:alpha val="99000"/>
                  </a:srgbClr>
                </a:solidFill>
              </a:rPr>
              <a:t>PutPage</a:t>
            </a:r>
            <a:r>
              <a:rPr lang="en-US" sz="1600" dirty="0" smtClean="0">
                <a:solidFill>
                  <a:srgbClr val="595959">
                    <a:alpha val="99000"/>
                  </a:srgbClr>
                </a:solidFill>
              </a:rPr>
              <a:t>[0, 1024)</a:t>
            </a:r>
          </a:p>
          <a:p>
            <a:pPr marL="533306" lvl="1" indent="0">
              <a:buNone/>
            </a:pPr>
            <a:r>
              <a:rPr lang="en-US" sz="1600" b="1" dirty="0" err="1" smtClean="0">
                <a:solidFill>
                  <a:srgbClr val="595959">
                    <a:alpha val="99000"/>
                  </a:srgbClr>
                </a:solidFill>
              </a:rPr>
              <a:t>ClearPage</a:t>
            </a:r>
            <a:r>
              <a:rPr lang="en-US" sz="1600" dirty="0" smtClean="0">
                <a:solidFill>
                  <a:srgbClr val="595959">
                    <a:alpha val="99000"/>
                  </a:srgbClr>
                </a:solidFill>
              </a:rPr>
              <a:t>[512, 1536)</a:t>
            </a:r>
          </a:p>
          <a:p>
            <a:pPr marL="533306" lvl="1" indent="0">
              <a:buNone/>
            </a:pPr>
            <a:r>
              <a:rPr lang="en-US" sz="1600" b="1" dirty="0" err="1" smtClean="0">
                <a:solidFill>
                  <a:srgbClr val="595959">
                    <a:alpha val="99000"/>
                  </a:srgbClr>
                </a:solidFill>
              </a:rPr>
              <a:t>PutPage</a:t>
            </a:r>
            <a:r>
              <a:rPr lang="en-US" sz="1600" dirty="0" smtClean="0">
                <a:solidFill>
                  <a:srgbClr val="595959">
                    <a:alpha val="99000"/>
                  </a:srgbClr>
                </a:solidFill>
              </a:rPr>
              <a:t>[2048,2560)</a:t>
            </a:r>
          </a:p>
          <a:p>
            <a:pPr marL="0" indent="0">
              <a:buNone/>
            </a:pPr>
            <a:r>
              <a:rPr lang="en-US" sz="1800" b="1" dirty="0" err="1" smtClean="0">
                <a:solidFill>
                  <a:srgbClr val="595959">
                    <a:alpha val="99000"/>
                  </a:srgbClr>
                </a:solidFill>
              </a:rPr>
              <a:t>GetPageRange</a:t>
            </a:r>
            <a:r>
              <a:rPr lang="en-US" sz="1800" dirty="0" smtClean="0">
                <a:solidFill>
                  <a:srgbClr val="595959">
                    <a:alpha val="99000"/>
                  </a:srgbClr>
                </a:solidFill>
              </a:rPr>
              <a:t>[0, 4096) returns valid data ranges:</a:t>
            </a:r>
          </a:p>
          <a:p>
            <a:pPr marL="533306" lvl="1" indent="0">
              <a:buNone/>
            </a:pPr>
            <a:r>
              <a:rPr lang="en-US" sz="1600" dirty="0" smtClean="0">
                <a:solidFill>
                  <a:srgbClr val="595959">
                    <a:alpha val="99000"/>
                  </a:srgbClr>
                </a:solidFill>
              </a:rPr>
              <a:t>[0,512) , [1536,2560)</a:t>
            </a:r>
          </a:p>
          <a:p>
            <a:pPr marL="0" indent="0">
              <a:buNone/>
            </a:pPr>
            <a:r>
              <a:rPr lang="en-US" sz="1800" b="1" dirty="0" err="1" smtClean="0">
                <a:solidFill>
                  <a:srgbClr val="595959">
                    <a:alpha val="99000"/>
                  </a:srgbClr>
                </a:solidFill>
              </a:rPr>
              <a:t>GetBlob</a:t>
            </a:r>
            <a:r>
              <a:rPr lang="en-US" sz="1800" dirty="0" smtClean="0">
                <a:solidFill>
                  <a:srgbClr val="595959">
                    <a:alpha val="99000"/>
                  </a:srgbClr>
                </a:solidFill>
              </a:rPr>
              <a:t>[1000, 2048) returns</a:t>
            </a:r>
          </a:p>
          <a:p>
            <a:pPr marL="533306" lvl="1" indent="0">
              <a:buNone/>
            </a:pPr>
            <a:r>
              <a:rPr lang="en-US" sz="1600" dirty="0" smtClean="0">
                <a:solidFill>
                  <a:srgbClr val="595959">
                    <a:alpha val="99000"/>
                  </a:srgbClr>
                </a:solidFill>
              </a:rPr>
              <a:t>All 0 for first 536 bytes</a:t>
            </a:r>
          </a:p>
          <a:p>
            <a:pPr marL="533306" lvl="1" indent="0">
              <a:buNone/>
            </a:pPr>
            <a:r>
              <a:rPr lang="en-US" sz="1600" dirty="0" smtClean="0">
                <a:solidFill>
                  <a:srgbClr val="595959">
                    <a:alpha val="99000"/>
                  </a:srgbClr>
                </a:solidFill>
              </a:rPr>
              <a:t>Next 512 bytes are data stored in [1536,2048)</a:t>
            </a:r>
          </a:p>
        </p:txBody>
      </p:sp>
      <p:sp>
        <p:nvSpPr>
          <p:cNvPr id="41" name="TextBox 40"/>
          <p:cNvSpPr txBox="1"/>
          <p:nvPr/>
        </p:nvSpPr>
        <p:spPr>
          <a:xfrm>
            <a:off x="1857455" y="1766872"/>
            <a:ext cx="268018" cy="276997"/>
          </a:xfrm>
          <a:prstGeom prst="rect">
            <a:avLst/>
          </a:prstGeom>
          <a:noFill/>
          <a:effectLst/>
        </p:spPr>
        <p:txBody>
          <a:bodyPr vert="horz" wrap="none" lIns="91436" tIns="45719" rIns="91440" bIns="45719" rtlCol="0">
            <a:spAutoFit/>
          </a:bodyPr>
          <a:lstStyle/>
          <a:p>
            <a:pPr algn="r"/>
            <a:r>
              <a:rPr lang="en-US" sz="1200" dirty="0">
                <a:solidFill>
                  <a:srgbClr val="595959">
                    <a:alpha val="99000"/>
                  </a:srgbClr>
                </a:solidFill>
              </a:rPr>
              <a:t>0</a:t>
            </a:r>
          </a:p>
        </p:txBody>
      </p:sp>
      <p:sp>
        <p:nvSpPr>
          <p:cNvPr id="43" name="Rectangle 42"/>
          <p:cNvSpPr/>
          <p:nvPr/>
        </p:nvSpPr>
        <p:spPr>
          <a:xfrm>
            <a:off x="1596827" y="5431651"/>
            <a:ext cx="587012" cy="276997"/>
          </a:xfrm>
          <a:prstGeom prst="rect">
            <a:avLst/>
          </a:prstGeom>
        </p:spPr>
        <p:txBody>
          <a:bodyPr wrap="none" lIns="91436" tIns="45719" rIns="91436" bIns="45719">
            <a:spAutoFit/>
          </a:bodyPr>
          <a:lstStyle/>
          <a:p>
            <a:pPr algn="r"/>
            <a:r>
              <a:rPr lang="en-US" sz="1200" dirty="0">
                <a:solidFill>
                  <a:srgbClr val="595959">
                    <a:alpha val="99000"/>
                  </a:srgbClr>
                </a:solidFill>
              </a:rPr>
              <a:t>10 GB</a:t>
            </a:r>
            <a:endParaRPr lang="en-US" sz="1200" baseline="30000" dirty="0">
              <a:solidFill>
                <a:srgbClr val="595959">
                  <a:alpha val="99000"/>
                </a:srgbClr>
              </a:solidFill>
            </a:endParaRPr>
          </a:p>
        </p:txBody>
      </p:sp>
      <p:sp>
        <p:nvSpPr>
          <p:cNvPr id="47" name="Rectangle 46"/>
          <p:cNvSpPr/>
          <p:nvPr/>
        </p:nvSpPr>
        <p:spPr>
          <a:xfrm rot="5400000">
            <a:off x="1102590" y="3003549"/>
            <a:ext cx="3657600" cy="1447800"/>
          </a:xfrm>
          <a:prstGeom prst="rect">
            <a:avLst/>
          </a:prstGeom>
          <a:solidFill>
            <a:schemeClr val="accent6"/>
          </a:solidFill>
          <a:ln>
            <a:no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vert="horz" wrap="square" lIns="121893" tIns="60947" rIns="121893" bIns="60947" numCol="1" rtlCol="0" anchor="ctr" anchorCtr="0" compatLnSpc="1">
            <a:prstTxWarp prst="textNoShape">
              <a:avLst/>
            </a:prstTxWarp>
          </a:bodyPr>
          <a:lstStyle/>
          <a:p>
            <a:pPr algn="ctr" defTabSz="914061"/>
            <a:endParaRPr lang="en-US" dirty="0">
              <a:solidFill>
                <a:srgbClr val="FFFFFF">
                  <a:alpha val="99000"/>
                </a:srgbClr>
              </a:solidFill>
            </a:endParaRPr>
          </a:p>
        </p:txBody>
      </p:sp>
      <p:cxnSp>
        <p:nvCxnSpPr>
          <p:cNvPr id="49" name="Straight Connector 48"/>
          <p:cNvCxnSpPr/>
          <p:nvPr/>
        </p:nvCxnSpPr>
        <p:spPr>
          <a:xfrm rot="5400000">
            <a:off x="1080280" y="4527551"/>
            <a:ext cx="1753393" cy="794"/>
          </a:xfrm>
          <a:prstGeom prst="line">
            <a:avLst/>
          </a:prstGeom>
          <a:ln w="50800" cap="rnd">
            <a:solidFill>
              <a:srgbClr val="595959"/>
            </a:solidFill>
            <a:prstDash val="sysDot"/>
          </a:ln>
          <a:effectLst/>
        </p:spPr>
        <p:style>
          <a:lnRef idx="1">
            <a:schemeClr val="accent1"/>
          </a:lnRef>
          <a:fillRef idx="0">
            <a:schemeClr val="accent1"/>
          </a:fillRef>
          <a:effectRef idx="0">
            <a:schemeClr val="accent1"/>
          </a:effectRef>
          <a:fontRef idx="minor">
            <a:schemeClr val="tx1"/>
          </a:fontRef>
        </p:style>
      </p:cxnSp>
      <p:sp>
        <p:nvSpPr>
          <p:cNvPr id="51" name="Rectangle 50"/>
          <p:cNvSpPr/>
          <p:nvPr/>
        </p:nvSpPr>
        <p:spPr>
          <a:xfrm>
            <a:off x="1659982" y="2078850"/>
            <a:ext cx="465491" cy="307754"/>
          </a:xfrm>
          <a:prstGeom prst="rect">
            <a:avLst/>
          </a:prstGeom>
        </p:spPr>
        <p:txBody>
          <a:bodyPr wrap="none" lIns="121899" tIns="60949" rIns="91440" bIns="60949">
            <a:spAutoFit/>
          </a:bodyPr>
          <a:lstStyle/>
          <a:p>
            <a:pPr algn="r"/>
            <a:r>
              <a:rPr lang="en-US" sz="1200" dirty="0">
                <a:solidFill>
                  <a:srgbClr val="595959">
                    <a:alpha val="99000"/>
                  </a:srgbClr>
                </a:solidFill>
              </a:rPr>
              <a:t>512</a:t>
            </a:r>
          </a:p>
        </p:txBody>
      </p:sp>
      <p:sp>
        <p:nvSpPr>
          <p:cNvPr id="53" name="Rectangle 52"/>
          <p:cNvSpPr/>
          <p:nvPr/>
        </p:nvSpPr>
        <p:spPr>
          <a:xfrm>
            <a:off x="1576626" y="2383650"/>
            <a:ext cx="548847" cy="307754"/>
          </a:xfrm>
          <a:prstGeom prst="rect">
            <a:avLst/>
          </a:prstGeom>
        </p:spPr>
        <p:txBody>
          <a:bodyPr wrap="none" lIns="121899" tIns="60949" rIns="91440" bIns="60949">
            <a:spAutoFit/>
          </a:bodyPr>
          <a:lstStyle/>
          <a:p>
            <a:pPr algn="r"/>
            <a:r>
              <a:rPr lang="en-US" sz="1200" dirty="0">
                <a:solidFill>
                  <a:srgbClr val="595959">
                    <a:alpha val="99000"/>
                  </a:srgbClr>
                </a:solidFill>
              </a:rPr>
              <a:t>1024</a:t>
            </a:r>
          </a:p>
        </p:txBody>
      </p:sp>
      <p:cxnSp>
        <p:nvCxnSpPr>
          <p:cNvPr id="55" name="Straight Connector 54"/>
          <p:cNvCxnSpPr/>
          <p:nvPr/>
        </p:nvCxnSpPr>
        <p:spPr>
          <a:xfrm>
            <a:off x="2207491" y="2203450"/>
            <a:ext cx="1447800" cy="1588"/>
          </a:xfrm>
          <a:prstGeom prst="line">
            <a:avLst/>
          </a:prstGeom>
          <a:ln>
            <a:solidFill>
              <a:schemeClr val="accent6">
                <a:lumMod val="60000"/>
                <a:lumOff val="40000"/>
              </a:schemeClr>
            </a:solidFill>
            <a:prstDash val="sysDash"/>
          </a:ln>
          <a:effectLst/>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a:off x="2207491" y="4337050"/>
            <a:ext cx="1447800" cy="1588"/>
          </a:xfrm>
          <a:prstGeom prst="line">
            <a:avLst/>
          </a:prstGeom>
          <a:ln>
            <a:solidFill>
              <a:schemeClr val="accent6">
                <a:lumMod val="60000"/>
                <a:lumOff val="40000"/>
              </a:schemeClr>
            </a:solidFill>
            <a:prstDash val="sysDash"/>
          </a:ln>
          <a:effectLst/>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a:off x="2207491" y="4641850"/>
            <a:ext cx="1447800" cy="1588"/>
          </a:xfrm>
          <a:prstGeom prst="line">
            <a:avLst/>
          </a:prstGeom>
          <a:ln>
            <a:solidFill>
              <a:schemeClr val="accent6">
                <a:lumMod val="60000"/>
                <a:lumOff val="40000"/>
              </a:schemeClr>
            </a:solidFill>
            <a:prstDash val="sysDash"/>
          </a:ln>
          <a:effectLst/>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a:off x="2207491" y="2506662"/>
            <a:ext cx="1447800" cy="1588"/>
          </a:xfrm>
          <a:prstGeom prst="line">
            <a:avLst/>
          </a:prstGeom>
          <a:ln>
            <a:solidFill>
              <a:schemeClr val="accent6">
                <a:lumMod val="60000"/>
                <a:lumOff val="40000"/>
              </a:schemeClr>
            </a:solidFill>
            <a:prstDash val="sysDash"/>
          </a:ln>
          <a:effectLst/>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a:off x="2207491" y="2811462"/>
            <a:ext cx="1447800" cy="1588"/>
          </a:xfrm>
          <a:prstGeom prst="line">
            <a:avLst/>
          </a:prstGeom>
          <a:ln>
            <a:solidFill>
              <a:schemeClr val="accent6">
                <a:lumMod val="60000"/>
                <a:lumOff val="40000"/>
              </a:schemeClr>
            </a:solidFill>
            <a:prstDash val="sysDash"/>
          </a:ln>
          <a:effectLst/>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a:off x="2207491" y="3116262"/>
            <a:ext cx="1447800" cy="1588"/>
          </a:xfrm>
          <a:prstGeom prst="line">
            <a:avLst/>
          </a:prstGeom>
          <a:ln>
            <a:solidFill>
              <a:schemeClr val="accent6">
                <a:lumMod val="60000"/>
                <a:lumOff val="40000"/>
              </a:schemeClr>
            </a:solidFill>
            <a:prstDash val="sysDash"/>
          </a:ln>
          <a:effectLst/>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a:off x="2207491" y="3421062"/>
            <a:ext cx="1447800" cy="1588"/>
          </a:xfrm>
          <a:prstGeom prst="line">
            <a:avLst/>
          </a:prstGeom>
          <a:ln>
            <a:solidFill>
              <a:schemeClr val="accent6">
                <a:lumMod val="60000"/>
                <a:lumOff val="40000"/>
              </a:schemeClr>
            </a:solidFill>
            <a:prstDash val="sysDash"/>
          </a:ln>
          <a:effectLst/>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a:off x="2207491" y="3725862"/>
            <a:ext cx="1447800" cy="1588"/>
          </a:xfrm>
          <a:prstGeom prst="line">
            <a:avLst/>
          </a:prstGeom>
          <a:ln>
            <a:solidFill>
              <a:schemeClr val="accent6">
                <a:lumMod val="60000"/>
                <a:lumOff val="40000"/>
              </a:schemeClr>
            </a:solidFill>
            <a:prstDash val="sysDash"/>
          </a:ln>
          <a:effectLst/>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a:off x="2207491" y="4030662"/>
            <a:ext cx="1447800" cy="1588"/>
          </a:xfrm>
          <a:prstGeom prst="line">
            <a:avLst/>
          </a:prstGeom>
          <a:ln>
            <a:solidFill>
              <a:schemeClr val="accent6">
                <a:lumMod val="60000"/>
                <a:lumOff val="40000"/>
              </a:schemeClr>
            </a:solidFill>
            <a:prstDash val="sysDash"/>
          </a:ln>
          <a:effectLst/>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a:off x="2207491" y="4946650"/>
            <a:ext cx="1447800" cy="1588"/>
          </a:xfrm>
          <a:prstGeom prst="line">
            <a:avLst/>
          </a:prstGeom>
          <a:ln>
            <a:solidFill>
              <a:schemeClr val="accent6">
                <a:lumMod val="60000"/>
                <a:lumOff val="40000"/>
              </a:schemeClr>
            </a:solidFill>
            <a:prstDash val="sysDash"/>
          </a:ln>
          <a:effectLst/>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a:off x="2207491" y="5251450"/>
            <a:ext cx="1447800" cy="1588"/>
          </a:xfrm>
          <a:prstGeom prst="line">
            <a:avLst/>
          </a:prstGeom>
          <a:ln>
            <a:solidFill>
              <a:schemeClr val="accent6">
                <a:lumMod val="60000"/>
                <a:lumOff val="40000"/>
              </a:schemeClr>
            </a:solidFill>
            <a:prstDash val="sysDash"/>
          </a:ln>
          <a:effectLst/>
        </p:spPr>
        <p:style>
          <a:lnRef idx="1">
            <a:schemeClr val="accent1"/>
          </a:lnRef>
          <a:fillRef idx="0">
            <a:schemeClr val="accent1"/>
          </a:fillRef>
          <a:effectRef idx="0">
            <a:schemeClr val="accent1"/>
          </a:effectRef>
          <a:fontRef idx="minor">
            <a:schemeClr val="tx1"/>
          </a:fontRef>
        </p:style>
      </p:cxnSp>
      <p:sp>
        <p:nvSpPr>
          <p:cNvPr id="76" name="Rectangle 75"/>
          <p:cNvSpPr/>
          <p:nvPr/>
        </p:nvSpPr>
        <p:spPr>
          <a:xfrm>
            <a:off x="1576626" y="2684094"/>
            <a:ext cx="548847" cy="307754"/>
          </a:xfrm>
          <a:prstGeom prst="rect">
            <a:avLst/>
          </a:prstGeom>
        </p:spPr>
        <p:txBody>
          <a:bodyPr wrap="none" lIns="121899" tIns="60949" rIns="91440" bIns="60949">
            <a:spAutoFit/>
          </a:bodyPr>
          <a:lstStyle/>
          <a:p>
            <a:pPr algn="r"/>
            <a:r>
              <a:rPr lang="en-US" sz="1200" dirty="0">
                <a:solidFill>
                  <a:srgbClr val="595959">
                    <a:alpha val="99000"/>
                  </a:srgbClr>
                </a:solidFill>
              </a:rPr>
              <a:t>1536</a:t>
            </a:r>
          </a:p>
        </p:txBody>
      </p:sp>
      <p:sp>
        <p:nvSpPr>
          <p:cNvPr id="77" name="Rectangle 76"/>
          <p:cNvSpPr/>
          <p:nvPr/>
        </p:nvSpPr>
        <p:spPr>
          <a:xfrm>
            <a:off x="1576626" y="2988894"/>
            <a:ext cx="548847" cy="307754"/>
          </a:xfrm>
          <a:prstGeom prst="rect">
            <a:avLst/>
          </a:prstGeom>
        </p:spPr>
        <p:txBody>
          <a:bodyPr wrap="none" lIns="121899" tIns="60949" rIns="91440" bIns="60949">
            <a:spAutoFit/>
          </a:bodyPr>
          <a:lstStyle/>
          <a:p>
            <a:pPr algn="r"/>
            <a:r>
              <a:rPr lang="en-US" sz="1200" dirty="0">
                <a:solidFill>
                  <a:srgbClr val="595959">
                    <a:alpha val="99000"/>
                  </a:srgbClr>
                </a:solidFill>
              </a:rPr>
              <a:t>2048</a:t>
            </a:r>
          </a:p>
        </p:txBody>
      </p:sp>
      <p:sp>
        <p:nvSpPr>
          <p:cNvPr id="78" name="Rectangle 77"/>
          <p:cNvSpPr/>
          <p:nvPr/>
        </p:nvSpPr>
        <p:spPr>
          <a:xfrm>
            <a:off x="1576626" y="3293694"/>
            <a:ext cx="548847" cy="307754"/>
          </a:xfrm>
          <a:prstGeom prst="rect">
            <a:avLst/>
          </a:prstGeom>
        </p:spPr>
        <p:txBody>
          <a:bodyPr wrap="none" lIns="121899" tIns="60949" rIns="91440" bIns="60949">
            <a:spAutoFit/>
          </a:bodyPr>
          <a:lstStyle/>
          <a:p>
            <a:pPr algn="r"/>
            <a:r>
              <a:rPr lang="en-US" sz="1200" dirty="0">
                <a:solidFill>
                  <a:srgbClr val="595959">
                    <a:alpha val="99000"/>
                  </a:srgbClr>
                </a:solidFill>
              </a:rPr>
              <a:t>2560</a:t>
            </a:r>
          </a:p>
        </p:txBody>
      </p:sp>
      <p:grpSp>
        <p:nvGrpSpPr>
          <p:cNvPr id="87" name="Group 103"/>
          <p:cNvGrpSpPr/>
          <p:nvPr/>
        </p:nvGrpSpPr>
        <p:grpSpPr>
          <a:xfrm>
            <a:off x="3807691" y="1898649"/>
            <a:ext cx="152400" cy="1524000"/>
            <a:chOff x="3505200" y="1828800"/>
            <a:chExt cx="152400" cy="1524000"/>
          </a:xfrm>
          <a:effectLst/>
        </p:grpSpPr>
        <p:sp>
          <p:nvSpPr>
            <p:cNvPr id="88" name="Right Brace 87"/>
            <p:cNvSpPr/>
            <p:nvPr/>
          </p:nvSpPr>
          <p:spPr>
            <a:xfrm>
              <a:off x="3505200" y="1828800"/>
              <a:ext cx="152400" cy="304800"/>
            </a:xfrm>
            <a:prstGeom prst="rightBrace">
              <a:avLst/>
            </a:prstGeom>
            <a:ln w="19050"/>
            <a:effectLst/>
          </p:spPr>
          <p:style>
            <a:lnRef idx="2">
              <a:schemeClr val="accent4"/>
            </a:lnRef>
            <a:fillRef idx="0">
              <a:schemeClr val="accent4"/>
            </a:fillRef>
            <a:effectRef idx="1">
              <a:schemeClr val="accent4"/>
            </a:effectRef>
            <a:fontRef idx="minor">
              <a:schemeClr val="tx1"/>
            </a:fontRef>
          </p:style>
          <p:txBody>
            <a:bodyPr rtlCol="0" anchor="ctr"/>
            <a:lstStyle/>
            <a:p>
              <a:pPr algn="ctr"/>
              <a:endParaRPr lang="en-US" dirty="0"/>
            </a:p>
          </p:txBody>
        </p:sp>
        <p:sp>
          <p:nvSpPr>
            <p:cNvPr id="89" name="Right Brace 88"/>
            <p:cNvSpPr/>
            <p:nvPr/>
          </p:nvSpPr>
          <p:spPr>
            <a:xfrm>
              <a:off x="3505200" y="2743200"/>
              <a:ext cx="152400" cy="609600"/>
            </a:xfrm>
            <a:prstGeom prst="rightBrace">
              <a:avLst/>
            </a:prstGeom>
            <a:ln w="19050"/>
            <a:effectLst/>
          </p:spPr>
          <p:style>
            <a:lnRef idx="2">
              <a:schemeClr val="accent4"/>
            </a:lnRef>
            <a:fillRef idx="0">
              <a:schemeClr val="accent4"/>
            </a:fillRef>
            <a:effectRef idx="1">
              <a:schemeClr val="accent4"/>
            </a:effectRef>
            <a:fontRef idx="minor">
              <a:schemeClr val="tx1"/>
            </a:fontRef>
          </p:style>
          <p:txBody>
            <a:bodyPr rtlCol="0" anchor="ctr"/>
            <a:lstStyle/>
            <a:p>
              <a:pPr algn="ctr"/>
              <a:endParaRPr lang="en-US" dirty="0"/>
            </a:p>
          </p:txBody>
        </p:sp>
      </p:grpSp>
      <p:sp>
        <p:nvSpPr>
          <p:cNvPr id="90" name="Right Brace 89"/>
          <p:cNvSpPr/>
          <p:nvPr/>
        </p:nvSpPr>
        <p:spPr>
          <a:xfrm>
            <a:off x="3807691" y="2425699"/>
            <a:ext cx="152400" cy="692151"/>
          </a:xfrm>
          <a:prstGeom prst="rightBrace">
            <a:avLst/>
          </a:prstGeom>
          <a:ln w="19050"/>
          <a:effectLst/>
        </p:spPr>
        <p:style>
          <a:lnRef idx="2">
            <a:schemeClr val="accent4"/>
          </a:lnRef>
          <a:fillRef idx="0">
            <a:schemeClr val="accent4"/>
          </a:fillRef>
          <a:effectRef idx="1">
            <a:schemeClr val="accent4"/>
          </a:effectRef>
          <a:fontRef idx="minor">
            <a:schemeClr val="tx1"/>
          </a:fontRef>
        </p:style>
        <p:txBody>
          <a:bodyPr lIns="91436" tIns="45719" rIns="91436" bIns="45719" rtlCol="0" anchor="ctr"/>
          <a:lstStyle/>
          <a:p>
            <a:pPr algn="ctr"/>
            <a:endParaRPr lang="en-US" dirty="0"/>
          </a:p>
        </p:txBody>
      </p:sp>
      <p:sp>
        <p:nvSpPr>
          <p:cNvPr id="6" name="Rectangle 5"/>
          <p:cNvSpPr/>
          <p:nvPr/>
        </p:nvSpPr>
        <p:spPr>
          <a:xfrm rot="5400000">
            <a:off x="1434691" y="3499110"/>
            <a:ext cx="3045962" cy="461665"/>
          </a:xfrm>
          <a:prstGeom prst="rect">
            <a:avLst/>
          </a:prstGeom>
        </p:spPr>
        <p:txBody>
          <a:bodyPr wrap="none">
            <a:spAutoFit/>
          </a:bodyPr>
          <a:lstStyle/>
          <a:p>
            <a:pPr lvl="0" algn="ctr" defTabSz="914061"/>
            <a:r>
              <a:rPr lang="en-US" dirty="0">
                <a:solidFill>
                  <a:srgbClr val="FFFFFF">
                    <a:alpha val="99000"/>
                  </a:srgbClr>
                </a:solidFill>
              </a:rPr>
              <a:t>10 GB Address Space</a:t>
            </a:r>
          </a:p>
        </p:txBody>
      </p:sp>
      <p:sp>
        <p:nvSpPr>
          <p:cNvPr id="79" name="Rectangle 78"/>
          <p:cNvSpPr/>
          <p:nvPr/>
        </p:nvSpPr>
        <p:spPr>
          <a:xfrm rot="5400000">
            <a:off x="2474191" y="1936750"/>
            <a:ext cx="914400" cy="1447800"/>
          </a:xfrm>
          <a:prstGeom prst="rect">
            <a:avLst/>
          </a:prstGeom>
          <a:solidFill>
            <a:schemeClr val="accent4"/>
          </a:solidFill>
          <a:ln>
            <a:no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vert="horz" wrap="square" lIns="91432" tIns="45716" rIns="91432" bIns="45716" numCol="1" rtlCol="0" anchor="ctr" anchorCtr="0" compatLnSpc="1">
            <a:prstTxWarp prst="textNoShape">
              <a:avLst/>
            </a:prstTxWarp>
          </a:bodyPr>
          <a:lstStyle/>
          <a:p>
            <a:pPr algn="ctr" defTabSz="914061"/>
            <a:endParaRPr lang="en-US" sz="2300" dirty="0">
              <a:solidFill>
                <a:srgbClr val="FFFFFF"/>
              </a:solidFill>
            </a:endParaRPr>
          </a:p>
        </p:txBody>
      </p:sp>
      <p:sp>
        <p:nvSpPr>
          <p:cNvPr id="80" name="Rectangle 79"/>
          <p:cNvSpPr/>
          <p:nvPr/>
        </p:nvSpPr>
        <p:spPr>
          <a:xfrm rot="5400000">
            <a:off x="2626591" y="1479550"/>
            <a:ext cx="609600" cy="1447800"/>
          </a:xfrm>
          <a:prstGeom prst="rect">
            <a:avLst/>
          </a:prstGeom>
          <a:solidFill>
            <a:schemeClr val="accent2"/>
          </a:solidFill>
          <a:ln>
            <a:no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vert="horz" wrap="square" lIns="91432" tIns="45716" rIns="91432" bIns="45716" numCol="1" rtlCol="0" anchor="ctr" anchorCtr="0" compatLnSpc="1">
            <a:prstTxWarp prst="textNoShape">
              <a:avLst/>
            </a:prstTxWarp>
          </a:bodyPr>
          <a:lstStyle/>
          <a:p>
            <a:pPr algn="ctr" defTabSz="914061"/>
            <a:endParaRPr lang="en-US" sz="2300" dirty="0">
              <a:solidFill>
                <a:srgbClr val="FFFFFF"/>
              </a:solidFill>
            </a:endParaRPr>
          </a:p>
        </p:txBody>
      </p:sp>
      <p:grpSp>
        <p:nvGrpSpPr>
          <p:cNvPr id="81" name="Group 71"/>
          <p:cNvGrpSpPr/>
          <p:nvPr/>
        </p:nvGrpSpPr>
        <p:grpSpPr>
          <a:xfrm>
            <a:off x="2207492" y="2203449"/>
            <a:ext cx="1447800" cy="609600"/>
            <a:chOff x="3733800" y="1828800"/>
            <a:chExt cx="1447805" cy="306388"/>
          </a:xfrm>
          <a:solidFill>
            <a:schemeClr val="accent5"/>
          </a:solidFill>
          <a:effectLst/>
        </p:grpSpPr>
        <p:sp>
          <p:nvSpPr>
            <p:cNvPr id="82" name="Rectangle 81"/>
            <p:cNvSpPr/>
            <p:nvPr/>
          </p:nvSpPr>
          <p:spPr>
            <a:xfrm rot="5400000">
              <a:off x="4305300" y="1257301"/>
              <a:ext cx="304800" cy="1447800"/>
            </a:xfrm>
            <a:prstGeom prst="rect">
              <a:avLst/>
            </a:prstGeom>
            <a:grpFill/>
            <a:ln>
              <a:no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61"/>
              <a:endParaRPr lang="en-US" sz="2300" dirty="0">
                <a:solidFill>
                  <a:srgbClr val="FFFFFF"/>
                </a:solidFill>
              </a:endParaRPr>
            </a:p>
          </p:txBody>
        </p:sp>
        <p:cxnSp>
          <p:nvCxnSpPr>
            <p:cNvPr id="83" name="Straight Connector 82"/>
            <p:cNvCxnSpPr/>
            <p:nvPr/>
          </p:nvCxnSpPr>
          <p:spPr>
            <a:xfrm>
              <a:off x="3733804" y="1981200"/>
              <a:ext cx="1447801" cy="1588"/>
            </a:xfrm>
            <a:prstGeom prst="line">
              <a:avLst/>
            </a:prstGeom>
            <a:grpFill/>
            <a:ln>
              <a:prstDash val="sysDash"/>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a:off x="3733803" y="2133600"/>
              <a:ext cx="1447801" cy="1588"/>
            </a:xfrm>
            <a:prstGeom prst="line">
              <a:avLst/>
            </a:prstGeom>
            <a:grpFill/>
            <a:ln>
              <a:prstDash val="sysDash"/>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a:off x="3733804" y="1828800"/>
              <a:ext cx="1447801" cy="1588"/>
            </a:xfrm>
            <a:prstGeom prst="line">
              <a:avLst/>
            </a:prstGeom>
            <a:grpFill/>
            <a:ln>
              <a:prstDash val="sysDash"/>
            </a:ln>
          </p:spPr>
          <p:style>
            <a:lnRef idx="1">
              <a:schemeClr val="accent1"/>
            </a:lnRef>
            <a:fillRef idx="0">
              <a:schemeClr val="accent1"/>
            </a:fillRef>
            <a:effectRef idx="0">
              <a:schemeClr val="accent1"/>
            </a:effectRef>
            <a:fontRef idx="minor">
              <a:schemeClr val="tx1"/>
            </a:fontRef>
          </p:style>
        </p:cxnSp>
      </p:grpSp>
      <p:sp>
        <p:nvSpPr>
          <p:cNvPr id="86" name="Rectangle 85"/>
          <p:cNvSpPr/>
          <p:nvPr/>
        </p:nvSpPr>
        <p:spPr>
          <a:xfrm rot="5400000">
            <a:off x="2778991" y="2546350"/>
            <a:ext cx="304800" cy="1447800"/>
          </a:xfrm>
          <a:prstGeom prst="rect">
            <a:avLst/>
          </a:prstGeom>
          <a:solidFill>
            <a:srgbClr val="00B050"/>
          </a:solidFill>
          <a:ln>
            <a:no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vert="horz" wrap="square" lIns="91432" tIns="45716" rIns="91432" bIns="45716" numCol="1" rtlCol="0" anchor="ctr" anchorCtr="0" compatLnSpc="1">
            <a:prstTxWarp prst="textNoShape">
              <a:avLst/>
            </a:prstTxWarp>
          </a:bodyPr>
          <a:lstStyle/>
          <a:p>
            <a:pPr algn="ctr" defTabSz="914061"/>
            <a:endParaRPr lang="en-US" sz="2300" dirty="0">
              <a:solidFill>
                <a:srgbClr val="FFFFFF"/>
              </a:solidFill>
            </a:endParaRPr>
          </a:p>
        </p:txBody>
      </p:sp>
    </p:spTree>
    <p:extLst>
      <p:ext uri="{BB962C8B-B14F-4D97-AF65-F5344CB8AC3E}">
        <p14:creationId xmlns:p14="http://schemas.microsoft.com/office/powerpoint/2010/main" val="65095973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0">
                                            <p:txEl>
                                              <p:pRg st="0" end="0"/>
                                            </p:txEl>
                                          </p:spTgt>
                                        </p:tgtEl>
                                        <p:attrNameLst>
                                          <p:attrName>style.visibility</p:attrName>
                                        </p:attrNameLst>
                                      </p:cBhvr>
                                      <p:to>
                                        <p:strVal val="visible"/>
                                      </p:to>
                                    </p:set>
                                    <p:animEffect transition="in" filter="fade">
                                      <p:cBhvr>
                                        <p:cTn id="7" dur="500"/>
                                        <p:tgtEl>
                                          <p:spTgt spid="40">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0">
                                            <p:txEl>
                                              <p:pRg st="1" end="1"/>
                                            </p:txEl>
                                          </p:spTgt>
                                        </p:tgtEl>
                                        <p:attrNameLst>
                                          <p:attrName>style.visibility</p:attrName>
                                        </p:attrNameLst>
                                      </p:cBhvr>
                                      <p:to>
                                        <p:strVal val="visible"/>
                                      </p:to>
                                    </p:set>
                                    <p:animEffect transition="in" filter="fade">
                                      <p:cBhvr>
                                        <p:cTn id="10" dur="500"/>
                                        <p:tgtEl>
                                          <p:spTgt spid="40">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40">
                                            <p:txEl>
                                              <p:pRg st="2" end="2"/>
                                            </p:txEl>
                                          </p:spTgt>
                                        </p:tgtEl>
                                        <p:attrNameLst>
                                          <p:attrName>style.visibility</p:attrName>
                                        </p:attrNameLst>
                                      </p:cBhvr>
                                      <p:to>
                                        <p:strVal val="visible"/>
                                      </p:to>
                                    </p:set>
                                    <p:animEffect transition="in" filter="fade">
                                      <p:cBhvr>
                                        <p:cTn id="13" dur="500"/>
                                        <p:tgtEl>
                                          <p:spTgt spid="40">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500"/>
                                        <p:tgtEl>
                                          <p:spTgt spid="41"/>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3"/>
                                        </p:tgtEl>
                                        <p:attrNameLst>
                                          <p:attrName>style.visibility</p:attrName>
                                        </p:attrNameLst>
                                      </p:cBhvr>
                                      <p:to>
                                        <p:strVal val="visible"/>
                                      </p:to>
                                    </p:set>
                                    <p:animEffect transition="in" filter="fade">
                                      <p:cBhvr>
                                        <p:cTn id="19" dur="500"/>
                                        <p:tgtEl>
                                          <p:spTgt spid="43"/>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40">
                                            <p:txEl>
                                              <p:pRg st="3" end="3"/>
                                            </p:txEl>
                                          </p:spTgt>
                                        </p:tgtEl>
                                        <p:attrNameLst>
                                          <p:attrName>style.visibility</p:attrName>
                                        </p:attrNameLst>
                                      </p:cBhvr>
                                      <p:to>
                                        <p:strVal val="visible"/>
                                      </p:to>
                                    </p:set>
                                    <p:animEffect transition="in" filter="fade">
                                      <p:cBhvr>
                                        <p:cTn id="24" dur="500"/>
                                        <p:tgtEl>
                                          <p:spTgt spid="40">
                                            <p:txEl>
                                              <p:pRg st="3" end="3"/>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40">
                                            <p:txEl>
                                              <p:pRg st="4" end="4"/>
                                            </p:txEl>
                                          </p:spTgt>
                                        </p:tgtEl>
                                        <p:attrNameLst>
                                          <p:attrName>style.visibility</p:attrName>
                                        </p:attrNameLst>
                                      </p:cBhvr>
                                      <p:to>
                                        <p:strVal val="visible"/>
                                      </p:to>
                                    </p:set>
                                    <p:animEffect transition="in" filter="fade">
                                      <p:cBhvr>
                                        <p:cTn id="29" dur="500"/>
                                        <p:tgtEl>
                                          <p:spTgt spid="40">
                                            <p:txEl>
                                              <p:pRg st="4" end="4"/>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40">
                                            <p:txEl>
                                              <p:pRg st="5" end="5"/>
                                            </p:txEl>
                                          </p:spTgt>
                                        </p:tgtEl>
                                        <p:attrNameLst>
                                          <p:attrName>style.visibility</p:attrName>
                                        </p:attrNameLst>
                                      </p:cBhvr>
                                      <p:to>
                                        <p:strVal val="visible"/>
                                      </p:to>
                                    </p:set>
                                    <p:animEffect transition="in" filter="fade">
                                      <p:cBhvr>
                                        <p:cTn id="34" dur="500"/>
                                        <p:tgtEl>
                                          <p:spTgt spid="40">
                                            <p:txEl>
                                              <p:pRg st="5" end="5"/>
                                            </p:txEl>
                                          </p:spTgt>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79"/>
                                        </p:tgtEl>
                                        <p:attrNameLst>
                                          <p:attrName>style.visibility</p:attrName>
                                        </p:attrNameLst>
                                      </p:cBhvr>
                                      <p:to>
                                        <p:strVal val="visible"/>
                                      </p:to>
                                    </p:set>
                                    <p:animEffect transition="in" filter="fade">
                                      <p:cBhvr>
                                        <p:cTn id="37" dur="1000"/>
                                        <p:tgtEl>
                                          <p:spTgt spid="79"/>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40">
                                            <p:txEl>
                                              <p:pRg st="6" end="6"/>
                                            </p:txEl>
                                          </p:spTgt>
                                        </p:tgtEl>
                                        <p:attrNameLst>
                                          <p:attrName>style.visibility</p:attrName>
                                        </p:attrNameLst>
                                      </p:cBhvr>
                                      <p:to>
                                        <p:strVal val="visible"/>
                                      </p:to>
                                    </p:set>
                                    <p:animEffect transition="in" filter="fade">
                                      <p:cBhvr>
                                        <p:cTn id="42" dur="500"/>
                                        <p:tgtEl>
                                          <p:spTgt spid="40">
                                            <p:txEl>
                                              <p:pRg st="6" end="6"/>
                                            </p:txEl>
                                          </p:spTgt>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80"/>
                                        </p:tgtEl>
                                        <p:attrNameLst>
                                          <p:attrName>style.visibility</p:attrName>
                                        </p:attrNameLst>
                                      </p:cBhvr>
                                      <p:to>
                                        <p:strVal val="visible"/>
                                      </p:to>
                                    </p:set>
                                    <p:animEffect transition="in" filter="fade">
                                      <p:cBhvr>
                                        <p:cTn id="45" dur="1000"/>
                                        <p:tgtEl>
                                          <p:spTgt spid="80"/>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nodeType="clickEffect">
                                  <p:stCondLst>
                                    <p:cond delay="0"/>
                                  </p:stCondLst>
                                  <p:childTnLst>
                                    <p:set>
                                      <p:cBhvr>
                                        <p:cTn id="49" dur="1" fill="hold">
                                          <p:stCondLst>
                                            <p:cond delay="0"/>
                                          </p:stCondLst>
                                        </p:cTn>
                                        <p:tgtEl>
                                          <p:spTgt spid="40">
                                            <p:txEl>
                                              <p:pRg st="7" end="7"/>
                                            </p:txEl>
                                          </p:spTgt>
                                        </p:tgtEl>
                                        <p:attrNameLst>
                                          <p:attrName>style.visibility</p:attrName>
                                        </p:attrNameLst>
                                      </p:cBhvr>
                                      <p:to>
                                        <p:strVal val="visible"/>
                                      </p:to>
                                    </p:set>
                                    <p:animEffect transition="in" filter="fade">
                                      <p:cBhvr>
                                        <p:cTn id="50" dur="500"/>
                                        <p:tgtEl>
                                          <p:spTgt spid="40">
                                            <p:txEl>
                                              <p:pRg st="7" end="7"/>
                                            </p:txEl>
                                          </p:spTgt>
                                        </p:tgtEl>
                                      </p:cBhvr>
                                    </p:animEffect>
                                  </p:childTnLst>
                                </p:cTn>
                              </p:par>
                              <p:par>
                                <p:cTn id="51" presetID="10" presetClass="entr" presetSubtype="0" fill="hold" nodeType="withEffect">
                                  <p:stCondLst>
                                    <p:cond delay="0"/>
                                  </p:stCondLst>
                                  <p:childTnLst>
                                    <p:set>
                                      <p:cBhvr>
                                        <p:cTn id="52" dur="1" fill="hold">
                                          <p:stCondLst>
                                            <p:cond delay="0"/>
                                          </p:stCondLst>
                                        </p:cTn>
                                        <p:tgtEl>
                                          <p:spTgt spid="81"/>
                                        </p:tgtEl>
                                        <p:attrNameLst>
                                          <p:attrName>style.visibility</p:attrName>
                                        </p:attrNameLst>
                                      </p:cBhvr>
                                      <p:to>
                                        <p:strVal val="visible"/>
                                      </p:to>
                                    </p:set>
                                    <p:animEffect transition="in" filter="fade">
                                      <p:cBhvr>
                                        <p:cTn id="53" dur="1000"/>
                                        <p:tgtEl>
                                          <p:spTgt spid="81"/>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nodeType="clickEffect">
                                  <p:stCondLst>
                                    <p:cond delay="0"/>
                                  </p:stCondLst>
                                  <p:childTnLst>
                                    <p:set>
                                      <p:cBhvr>
                                        <p:cTn id="57" dur="1" fill="hold">
                                          <p:stCondLst>
                                            <p:cond delay="0"/>
                                          </p:stCondLst>
                                        </p:cTn>
                                        <p:tgtEl>
                                          <p:spTgt spid="40">
                                            <p:txEl>
                                              <p:pRg st="8" end="8"/>
                                            </p:txEl>
                                          </p:spTgt>
                                        </p:tgtEl>
                                        <p:attrNameLst>
                                          <p:attrName>style.visibility</p:attrName>
                                        </p:attrNameLst>
                                      </p:cBhvr>
                                      <p:to>
                                        <p:strVal val="visible"/>
                                      </p:to>
                                    </p:set>
                                    <p:animEffect transition="in" filter="fade">
                                      <p:cBhvr>
                                        <p:cTn id="58" dur="500"/>
                                        <p:tgtEl>
                                          <p:spTgt spid="40">
                                            <p:txEl>
                                              <p:pRg st="8" end="8"/>
                                            </p:txEl>
                                          </p:spTgt>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86"/>
                                        </p:tgtEl>
                                        <p:attrNameLst>
                                          <p:attrName>style.visibility</p:attrName>
                                        </p:attrNameLst>
                                      </p:cBhvr>
                                      <p:to>
                                        <p:strVal val="visible"/>
                                      </p:to>
                                    </p:set>
                                    <p:animEffect transition="in" filter="fade">
                                      <p:cBhvr>
                                        <p:cTn id="61" dur="1000"/>
                                        <p:tgtEl>
                                          <p:spTgt spid="86"/>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nodeType="clickEffect">
                                  <p:stCondLst>
                                    <p:cond delay="0"/>
                                  </p:stCondLst>
                                  <p:childTnLst>
                                    <p:set>
                                      <p:cBhvr>
                                        <p:cTn id="65" dur="1" fill="hold">
                                          <p:stCondLst>
                                            <p:cond delay="0"/>
                                          </p:stCondLst>
                                        </p:cTn>
                                        <p:tgtEl>
                                          <p:spTgt spid="40">
                                            <p:txEl>
                                              <p:pRg st="9" end="9"/>
                                            </p:txEl>
                                          </p:spTgt>
                                        </p:tgtEl>
                                        <p:attrNameLst>
                                          <p:attrName>style.visibility</p:attrName>
                                        </p:attrNameLst>
                                      </p:cBhvr>
                                      <p:to>
                                        <p:strVal val="visible"/>
                                      </p:to>
                                    </p:set>
                                    <p:animEffect transition="in" filter="fade">
                                      <p:cBhvr>
                                        <p:cTn id="66" dur="500"/>
                                        <p:tgtEl>
                                          <p:spTgt spid="40">
                                            <p:txEl>
                                              <p:pRg st="9" end="9"/>
                                            </p:txEl>
                                          </p:spTgt>
                                        </p:tgtEl>
                                      </p:cBhvr>
                                    </p:animEffect>
                                  </p:childTnLst>
                                </p:cTn>
                              </p:par>
                              <p:par>
                                <p:cTn id="67" presetID="10" presetClass="entr" presetSubtype="0" fill="hold" nodeType="withEffect">
                                  <p:stCondLst>
                                    <p:cond delay="0"/>
                                  </p:stCondLst>
                                  <p:childTnLst>
                                    <p:set>
                                      <p:cBhvr>
                                        <p:cTn id="68" dur="1" fill="hold">
                                          <p:stCondLst>
                                            <p:cond delay="0"/>
                                          </p:stCondLst>
                                        </p:cTn>
                                        <p:tgtEl>
                                          <p:spTgt spid="40">
                                            <p:txEl>
                                              <p:pRg st="10" end="10"/>
                                            </p:txEl>
                                          </p:spTgt>
                                        </p:tgtEl>
                                        <p:attrNameLst>
                                          <p:attrName>style.visibility</p:attrName>
                                        </p:attrNameLst>
                                      </p:cBhvr>
                                      <p:to>
                                        <p:strVal val="visible"/>
                                      </p:to>
                                    </p:set>
                                    <p:animEffect transition="in" filter="fade">
                                      <p:cBhvr>
                                        <p:cTn id="69" dur="500"/>
                                        <p:tgtEl>
                                          <p:spTgt spid="40">
                                            <p:txEl>
                                              <p:pRg st="10" end="10"/>
                                            </p:txEl>
                                          </p:spTgt>
                                        </p:tgtEl>
                                      </p:cBhvr>
                                    </p:animEffect>
                                  </p:childTnLst>
                                </p:cTn>
                              </p:par>
                            </p:childTnLst>
                          </p:cTn>
                        </p:par>
                        <p:par>
                          <p:cTn id="70" fill="hold">
                            <p:stCondLst>
                              <p:cond delay="500"/>
                            </p:stCondLst>
                            <p:childTnLst>
                              <p:par>
                                <p:cTn id="71" presetID="10" presetClass="entr" presetSubtype="0" fill="hold" nodeType="afterEffect">
                                  <p:stCondLst>
                                    <p:cond delay="0"/>
                                  </p:stCondLst>
                                  <p:childTnLst>
                                    <p:set>
                                      <p:cBhvr>
                                        <p:cTn id="72" dur="1" fill="hold">
                                          <p:stCondLst>
                                            <p:cond delay="0"/>
                                          </p:stCondLst>
                                        </p:cTn>
                                        <p:tgtEl>
                                          <p:spTgt spid="87"/>
                                        </p:tgtEl>
                                        <p:attrNameLst>
                                          <p:attrName>style.visibility</p:attrName>
                                        </p:attrNameLst>
                                      </p:cBhvr>
                                      <p:to>
                                        <p:strVal val="visible"/>
                                      </p:to>
                                    </p:set>
                                    <p:animEffect transition="in" filter="fade">
                                      <p:cBhvr>
                                        <p:cTn id="73" dur="250"/>
                                        <p:tgtEl>
                                          <p:spTgt spid="87"/>
                                        </p:tgtEl>
                                      </p:cBhvr>
                                    </p:animEffect>
                                  </p:childTnLst>
                                </p:cTn>
                              </p:par>
                            </p:childTnLst>
                          </p:cTn>
                        </p:par>
                      </p:childTnLst>
                    </p:cTn>
                  </p:par>
                  <p:par>
                    <p:cTn id="74" fill="hold">
                      <p:stCondLst>
                        <p:cond delay="indefinite"/>
                      </p:stCondLst>
                      <p:childTnLst>
                        <p:par>
                          <p:cTn id="75" fill="hold">
                            <p:stCondLst>
                              <p:cond delay="0"/>
                            </p:stCondLst>
                            <p:childTnLst>
                              <p:par>
                                <p:cTn id="76" presetID="10" presetClass="entr" presetSubtype="0" fill="hold" nodeType="clickEffect">
                                  <p:stCondLst>
                                    <p:cond delay="0"/>
                                  </p:stCondLst>
                                  <p:childTnLst>
                                    <p:set>
                                      <p:cBhvr>
                                        <p:cTn id="77" dur="1" fill="hold">
                                          <p:stCondLst>
                                            <p:cond delay="0"/>
                                          </p:stCondLst>
                                        </p:cTn>
                                        <p:tgtEl>
                                          <p:spTgt spid="40">
                                            <p:txEl>
                                              <p:pRg st="11" end="11"/>
                                            </p:txEl>
                                          </p:spTgt>
                                        </p:tgtEl>
                                        <p:attrNameLst>
                                          <p:attrName>style.visibility</p:attrName>
                                        </p:attrNameLst>
                                      </p:cBhvr>
                                      <p:to>
                                        <p:strVal val="visible"/>
                                      </p:to>
                                    </p:set>
                                    <p:animEffect transition="in" filter="fade">
                                      <p:cBhvr>
                                        <p:cTn id="78" dur="500"/>
                                        <p:tgtEl>
                                          <p:spTgt spid="40">
                                            <p:txEl>
                                              <p:pRg st="11" end="11"/>
                                            </p:txEl>
                                          </p:spTgt>
                                        </p:tgtEl>
                                      </p:cBhvr>
                                    </p:animEffect>
                                  </p:childTnLst>
                                </p:cTn>
                              </p:par>
                              <p:par>
                                <p:cTn id="79" presetID="10" presetClass="entr" presetSubtype="0" fill="hold" nodeType="withEffect">
                                  <p:stCondLst>
                                    <p:cond delay="0"/>
                                  </p:stCondLst>
                                  <p:childTnLst>
                                    <p:set>
                                      <p:cBhvr>
                                        <p:cTn id="80" dur="1" fill="hold">
                                          <p:stCondLst>
                                            <p:cond delay="0"/>
                                          </p:stCondLst>
                                        </p:cTn>
                                        <p:tgtEl>
                                          <p:spTgt spid="40">
                                            <p:txEl>
                                              <p:pRg st="12" end="12"/>
                                            </p:txEl>
                                          </p:spTgt>
                                        </p:tgtEl>
                                        <p:attrNameLst>
                                          <p:attrName>style.visibility</p:attrName>
                                        </p:attrNameLst>
                                      </p:cBhvr>
                                      <p:to>
                                        <p:strVal val="visible"/>
                                      </p:to>
                                    </p:set>
                                    <p:animEffect transition="in" filter="fade">
                                      <p:cBhvr>
                                        <p:cTn id="81" dur="500"/>
                                        <p:tgtEl>
                                          <p:spTgt spid="40">
                                            <p:txEl>
                                              <p:pRg st="12" end="12"/>
                                            </p:txEl>
                                          </p:spTgt>
                                        </p:tgtEl>
                                      </p:cBhvr>
                                    </p:animEffect>
                                  </p:childTnLst>
                                </p:cTn>
                              </p:par>
                              <p:par>
                                <p:cTn id="82" presetID="10" presetClass="entr" presetSubtype="0" fill="hold" nodeType="withEffect">
                                  <p:stCondLst>
                                    <p:cond delay="0"/>
                                  </p:stCondLst>
                                  <p:childTnLst>
                                    <p:set>
                                      <p:cBhvr>
                                        <p:cTn id="83" dur="1" fill="hold">
                                          <p:stCondLst>
                                            <p:cond delay="0"/>
                                          </p:stCondLst>
                                        </p:cTn>
                                        <p:tgtEl>
                                          <p:spTgt spid="40">
                                            <p:txEl>
                                              <p:pRg st="13" end="13"/>
                                            </p:txEl>
                                          </p:spTgt>
                                        </p:tgtEl>
                                        <p:attrNameLst>
                                          <p:attrName>style.visibility</p:attrName>
                                        </p:attrNameLst>
                                      </p:cBhvr>
                                      <p:to>
                                        <p:strVal val="visible"/>
                                      </p:to>
                                    </p:set>
                                    <p:animEffect transition="in" filter="fade">
                                      <p:cBhvr>
                                        <p:cTn id="84" dur="500"/>
                                        <p:tgtEl>
                                          <p:spTgt spid="40">
                                            <p:txEl>
                                              <p:pRg st="13" end="13"/>
                                            </p:txEl>
                                          </p:spTgt>
                                        </p:tgtEl>
                                      </p:cBhvr>
                                    </p:animEffect>
                                  </p:childTnLst>
                                </p:cTn>
                              </p:par>
                              <p:par>
                                <p:cTn id="85" presetID="10" presetClass="exit" presetSubtype="0" fill="hold" nodeType="withEffect">
                                  <p:stCondLst>
                                    <p:cond delay="0"/>
                                  </p:stCondLst>
                                  <p:childTnLst>
                                    <p:animEffect transition="out" filter="fade">
                                      <p:cBhvr>
                                        <p:cTn id="86" dur="500"/>
                                        <p:tgtEl>
                                          <p:spTgt spid="87"/>
                                        </p:tgtEl>
                                      </p:cBhvr>
                                    </p:animEffect>
                                    <p:set>
                                      <p:cBhvr>
                                        <p:cTn id="87" dur="1" fill="hold">
                                          <p:stCondLst>
                                            <p:cond delay="499"/>
                                          </p:stCondLst>
                                        </p:cTn>
                                        <p:tgtEl>
                                          <p:spTgt spid="87"/>
                                        </p:tgtEl>
                                        <p:attrNameLst>
                                          <p:attrName>style.visibility</p:attrName>
                                        </p:attrNameLst>
                                      </p:cBhvr>
                                      <p:to>
                                        <p:strVal val="hidden"/>
                                      </p:to>
                                    </p:set>
                                  </p:childTnLst>
                                </p:cTn>
                              </p:par>
                            </p:childTnLst>
                          </p:cTn>
                        </p:par>
                        <p:par>
                          <p:cTn id="88" fill="hold">
                            <p:stCondLst>
                              <p:cond delay="500"/>
                            </p:stCondLst>
                            <p:childTnLst>
                              <p:par>
                                <p:cTn id="89" presetID="10" presetClass="entr" presetSubtype="0" fill="hold" grpId="0" nodeType="afterEffect">
                                  <p:stCondLst>
                                    <p:cond delay="0"/>
                                  </p:stCondLst>
                                  <p:childTnLst>
                                    <p:set>
                                      <p:cBhvr>
                                        <p:cTn id="90" dur="1" fill="hold">
                                          <p:stCondLst>
                                            <p:cond delay="0"/>
                                          </p:stCondLst>
                                        </p:cTn>
                                        <p:tgtEl>
                                          <p:spTgt spid="90"/>
                                        </p:tgtEl>
                                        <p:attrNameLst>
                                          <p:attrName>style.visibility</p:attrName>
                                        </p:attrNameLst>
                                      </p:cBhvr>
                                      <p:to>
                                        <p:strVal val="visible"/>
                                      </p:to>
                                    </p:set>
                                    <p:animEffect transition="in" filter="fade">
                                      <p:cBhvr>
                                        <p:cTn id="91"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3" grpId="0"/>
      <p:bldP spid="90" grpId="0" animBg="1"/>
      <p:bldP spid="79" grpId="0" animBg="1"/>
      <p:bldP spid="80" grpId="0" animBg="1"/>
      <p:bldP spid="86"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Shared Access </a:t>
            </a:r>
            <a:r>
              <a:rPr lang="en-NZ" dirty="0"/>
              <a:t>Signatures</a:t>
            </a:r>
          </a:p>
        </p:txBody>
      </p:sp>
      <p:sp>
        <p:nvSpPr>
          <p:cNvPr id="3" name="Content Placeholder 2"/>
          <p:cNvSpPr>
            <a:spLocks noGrp="1"/>
          </p:cNvSpPr>
          <p:nvPr>
            <p:ph type="body" sz="quarter" idx="10"/>
          </p:nvPr>
        </p:nvSpPr>
        <p:spPr>
          <a:xfrm>
            <a:off x="519112" y="1447799"/>
            <a:ext cx="11149013" cy="4339650"/>
          </a:xfrm>
        </p:spPr>
        <p:txBody>
          <a:bodyPr/>
          <a:lstStyle/>
          <a:p>
            <a:r>
              <a:rPr lang="en-NZ" dirty="0">
                <a:solidFill>
                  <a:schemeClr val="accent2">
                    <a:alpha val="99000"/>
                  </a:schemeClr>
                </a:solidFill>
              </a:rPr>
              <a:t>Fine grain access rights to blobs and containers</a:t>
            </a:r>
          </a:p>
          <a:p>
            <a:r>
              <a:rPr lang="en-NZ" dirty="0">
                <a:solidFill>
                  <a:schemeClr val="accent2">
                    <a:alpha val="99000"/>
                  </a:schemeClr>
                </a:solidFill>
              </a:rPr>
              <a:t>Sign URL with storage key – permit elevated rights</a:t>
            </a:r>
          </a:p>
          <a:p>
            <a:r>
              <a:rPr lang="en-NZ" dirty="0">
                <a:solidFill>
                  <a:schemeClr val="accent2">
                    <a:alpha val="99000"/>
                  </a:schemeClr>
                </a:solidFill>
              </a:rPr>
              <a:t>Revocation</a:t>
            </a:r>
          </a:p>
          <a:p>
            <a:pPr lvl="1"/>
            <a:r>
              <a:rPr lang="en-NZ" sz="2400" spc="-51" dirty="0"/>
              <a:t>Use short time periods and re-issue</a:t>
            </a:r>
          </a:p>
          <a:p>
            <a:pPr lvl="1"/>
            <a:r>
              <a:rPr lang="en-NZ" sz="2400" spc="-51" dirty="0"/>
              <a:t>Use container level policy that can be </a:t>
            </a:r>
            <a:r>
              <a:rPr lang="en-NZ" sz="2400" spc="-51" dirty="0" smtClean="0"/>
              <a:t>deleted</a:t>
            </a:r>
          </a:p>
          <a:p>
            <a:pPr lvl="1"/>
            <a:endParaRPr lang="en-NZ" sz="2400" spc="-51" dirty="0"/>
          </a:p>
          <a:p>
            <a:r>
              <a:rPr lang="en-NZ" dirty="0">
                <a:solidFill>
                  <a:schemeClr val="accent2">
                    <a:alpha val="99000"/>
                  </a:schemeClr>
                </a:solidFill>
              </a:rPr>
              <a:t>Two broad approaches</a:t>
            </a:r>
          </a:p>
          <a:p>
            <a:pPr lvl="1"/>
            <a:r>
              <a:rPr lang="en-NZ" sz="2400" spc="-51" dirty="0"/>
              <a:t>Ad-hoc</a:t>
            </a:r>
          </a:p>
          <a:p>
            <a:pPr lvl="1"/>
            <a:r>
              <a:rPr lang="en-NZ" sz="2400" spc="-51" dirty="0"/>
              <a:t>Policy based</a:t>
            </a:r>
          </a:p>
        </p:txBody>
      </p:sp>
      <p:sp>
        <p:nvSpPr>
          <p:cNvPr id="4" name="Freeform 154"/>
          <p:cNvSpPr>
            <a:spLocks noEditPoints="1"/>
          </p:cNvSpPr>
          <p:nvPr/>
        </p:nvSpPr>
        <p:spPr bwMode="black">
          <a:xfrm>
            <a:off x="7676266" y="3348722"/>
            <a:ext cx="2863914" cy="2863166"/>
          </a:xfrm>
          <a:custGeom>
            <a:avLst/>
            <a:gdLst>
              <a:gd name="T0" fmla="*/ 235 w 433"/>
              <a:gd name="T1" fmla="*/ 433 h 433"/>
              <a:gd name="T2" fmla="*/ 0 w 433"/>
              <a:gd name="T3" fmla="*/ 198 h 433"/>
              <a:gd name="T4" fmla="*/ 0 w 433"/>
              <a:gd name="T5" fmla="*/ 101 h 433"/>
              <a:gd name="T6" fmla="*/ 99 w 433"/>
              <a:gd name="T7" fmla="*/ 2 h 433"/>
              <a:gd name="T8" fmla="*/ 198 w 433"/>
              <a:gd name="T9" fmla="*/ 0 h 433"/>
              <a:gd name="T10" fmla="*/ 433 w 433"/>
              <a:gd name="T11" fmla="*/ 235 h 433"/>
              <a:gd name="T12" fmla="*/ 235 w 433"/>
              <a:gd name="T13" fmla="*/ 433 h 433"/>
              <a:gd name="T14" fmla="*/ 96 w 433"/>
              <a:gd name="T15" fmla="*/ 72 h 433"/>
              <a:gd name="T16" fmla="*/ 71 w 433"/>
              <a:gd name="T17" fmla="*/ 72 h 433"/>
              <a:gd name="T18" fmla="*/ 71 w 433"/>
              <a:gd name="T19" fmla="*/ 97 h 433"/>
              <a:gd name="T20" fmla="*/ 96 w 433"/>
              <a:gd name="T21" fmla="*/ 97 h 433"/>
              <a:gd name="T22" fmla="*/ 96 w 433"/>
              <a:gd name="T23" fmla="*/ 72 h 433"/>
              <a:gd name="T24" fmla="*/ 250 w 433"/>
              <a:gd name="T25" fmla="*/ 138 h 433"/>
              <a:gd name="T26" fmla="*/ 231 w 433"/>
              <a:gd name="T27" fmla="*/ 138 h 433"/>
              <a:gd name="T28" fmla="*/ 231 w 433"/>
              <a:gd name="T29" fmla="*/ 158 h 433"/>
              <a:gd name="T30" fmla="*/ 264 w 433"/>
              <a:gd name="T31" fmla="*/ 191 h 433"/>
              <a:gd name="T32" fmla="*/ 254 w 433"/>
              <a:gd name="T33" fmla="*/ 193 h 433"/>
              <a:gd name="T34" fmla="*/ 176 w 433"/>
              <a:gd name="T35" fmla="*/ 115 h 433"/>
              <a:gd name="T36" fmla="*/ 158 w 433"/>
              <a:gd name="T37" fmla="*/ 115 h 433"/>
              <a:gd name="T38" fmla="*/ 159 w 433"/>
              <a:gd name="T39" fmla="*/ 133 h 433"/>
              <a:gd name="T40" fmla="*/ 212 w 433"/>
              <a:gd name="T41" fmla="*/ 186 h 433"/>
              <a:gd name="T42" fmla="*/ 208 w 433"/>
              <a:gd name="T43" fmla="*/ 192 h 433"/>
              <a:gd name="T44" fmla="*/ 145 w 433"/>
              <a:gd name="T45" fmla="*/ 130 h 433"/>
              <a:gd name="T46" fmla="*/ 128 w 433"/>
              <a:gd name="T47" fmla="*/ 130 h 433"/>
              <a:gd name="T48" fmla="*/ 128 w 433"/>
              <a:gd name="T49" fmla="*/ 147 h 433"/>
              <a:gd name="T50" fmla="*/ 194 w 433"/>
              <a:gd name="T51" fmla="*/ 214 h 433"/>
              <a:gd name="T52" fmla="*/ 191 w 433"/>
              <a:gd name="T53" fmla="*/ 220 h 433"/>
              <a:gd name="T54" fmla="*/ 134 w 433"/>
              <a:gd name="T55" fmla="*/ 163 h 433"/>
              <a:gd name="T56" fmla="*/ 116 w 433"/>
              <a:gd name="T57" fmla="*/ 164 h 433"/>
              <a:gd name="T58" fmla="*/ 116 w 433"/>
              <a:gd name="T59" fmla="*/ 181 h 433"/>
              <a:gd name="T60" fmla="*/ 177 w 433"/>
              <a:gd name="T61" fmla="*/ 242 h 433"/>
              <a:gd name="T62" fmla="*/ 173 w 433"/>
              <a:gd name="T63" fmla="*/ 248 h 433"/>
              <a:gd name="T64" fmla="*/ 122 w 433"/>
              <a:gd name="T65" fmla="*/ 197 h 433"/>
              <a:gd name="T66" fmla="*/ 104 w 433"/>
              <a:gd name="T67" fmla="*/ 197 h 433"/>
              <a:gd name="T68" fmla="*/ 105 w 433"/>
              <a:gd name="T69" fmla="*/ 215 h 433"/>
              <a:gd name="T70" fmla="*/ 195 w 433"/>
              <a:gd name="T71" fmla="*/ 305 h 433"/>
              <a:gd name="T72" fmla="*/ 286 w 433"/>
              <a:gd name="T73" fmla="*/ 314 h 433"/>
              <a:gd name="T74" fmla="*/ 309 w 433"/>
              <a:gd name="T75" fmla="*/ 290 h 433"/>
              <a:gd name="T76" fmla="*/ 306 w 433"/>
              <a:gd name="T77" fmla="*/ 194 h 433"/>
              <a:gd name="T78" fmla="*/ 250 w 433"/>
              <a:gd name="T79" fmla="*/ 138 h 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33" h="433">
                <a:moveTo>
                  <a:pt x="235" y="433"/>
                </a:moveTo>
                <a:cubicBezTo>
                  <a:pt x="0" y="198"/>
                  <a:pt x="0" y="198"/>
                  <a:pt x="0" y="198"/>
                </a:cubicBezTo>
                <a:cubicBezTo>
                  <a:pt x="0" y="101"/>
                  <a:pt x="0" y="101"/>
                  <a:pt x="0" y="101"/>
                </a:cubicBezTo>
                <a:cubicBezTo>
                  <a:pt x="99" y="2"/>
                  <a:pt x="99" y="2"/>
                  <a:pt x="99" y="2"/>
                </a:cubicBezTo>
                <a:cubicBezTo>
                  <a:pt x="198" y="0"/>
                  <a:pt x="198" y="0"/>
                  <a:pt x="198" y="0"/>
                </a:cubicBezTo>
                <a:cubicBezTo>
                  <a:pt x="433" y="235"/>
                  <a:pt x="433" y="235"/>
                  <a:pt x="433" y="235"/>
                </a:cubicBezTo>
                <a:lnTo>
                  <a:pt x="235" y="433"/>
                </a:lnTo>
                <a:close/>
                <a:moveTo>
                  <a:pt x="96" y="72"/>
                </a:moveTo>
                <a:cubicBezTo>
                  <a:pt x="89" y="65"/>
                  <a:pt x="78" y="65"/>
                  <a:pt x="71" y="72"/>
                </a:cubicBezTo>
                <a:cubicBezTo>
                  <a:pt x="64" y="79"/>
                  <a:pt x="64" y="90"/>
                  <a:pt x="71" y="97"/>
                </a:cubicBezTo>
                <a:cubicBezTo>
                  <a:pt x="78" y="104"/>
                  <a:pt x="89" y="104"/>
                  <a:pt x="96" y="97"/>
                </a:cubicBezTo>
                <a:cubicBezTo>
                  <a:pt x="103" y="90"/>
                  <a:pt x="103" y="79"/>
                  <a:pt x="96" y="72"/>
                </a:cubicBezTo>
                <a:close/>
                <a:moveTo>
                  <a:pt x="250" y="138"/>
                </a:moveTo>
                <a:cubicBezTo>
                  <a:pt x="245" y="133"/>
                  <a:pt x="236" y="133"/>
                  <a:pt x="231" y="138"/>
                </a:cubicBezTo>
                <a:cubicBezTo>
                  <a:pt x="225" y="144"/>
                  <a:pt x="225" y="153"/>
                  <a:pt x="231" y="158"/>
                </a:cubicBezTo>
                <a:cubicBezTo>
                  <a:pt x="264" y="191"/>
                  <a:pt x="264" y="191"/>
                  <a:pt x="264" y="191"/>
                </a:cubicBezTo>
                <a:cubicBezTo>
                  <a:pt x="254" y="193"/>
                  <a:pt x="254" y="193"/>
                  <a:pt x="254" y="193"/>
                </a:cubicBezTo>
                <a:cubicBezTo>
                  <a:pt x="176" y="115"/>
                  <a:pt x="176" y="115"/>
                  <a:pt x="176" y="115"/>
                </a:cubicBezTo>
                <a:cubicBezTo>
                  <a:pt x="171" y="110"/>
                  <a:pt x="163" y="110"/>
                  <a:pt x="158" y="115"/>
                </a:cubicBezTo>
                <a:cubicBezTo>
                  <a:pt x="153" y="120"/>
                  <a:pt x="154" y="128"/>
                  <a:pt x="159" y="133"/>
                </a:cubicBezTo>
                <a:cubicBezTo>
                  <a:pt x="212" y="186"/>
                  <a:pt x="212" y="186"/>
                  <a:pt x="212" y="186"/>
                </a:cubicBezTo>
                <a:cubicBezTo>
                  <a:pt x="208" y="192"/>
                  <a:pt x="208" y="192"/>
                  <a:pt x="208" y="192"/>
                </a:cubicBezTo>
                <a:cubicBezTo>
                  <a:pt x="145" y="130"/>
                  <a:pt x="145" y="130"/>
                  <a:pt x="145" y="130"/>
                </a:cubicBezTo>
                <a:cubicBezTo>
                  <a:pt x="140" y="125"/>
                  <a:pt x="132" y="125"/>
                  <a:pt x="128" y="130"/>
                </a:cubicBezTo>
                <a:cubicBezTo>
                  <a:pt x="123" y="135"/>
                  <a:pt x="123" y="143"/>
                  <a:pt x="128" y="147"/>
                </a:cubicBezTo>
                <a:cubicBezTo>
                  <a:pt x="194" y="214"/>
                  <a:pt x="194" y="214"/>
                  <a:pt x="194" y="214"/>
                </a:cubicBezTo>
                <a:cubicBezTo>
                  <a:pt x="191" y="220"/>
                  <a:pt x="191" y="220"/>
                  <a:pt x="191" y="220"/>
                </a:cubicBezTo>
                <a:cubicBezTo>
                  <a:pt x="134" y="163"/>
                  <a:pt x="134" y="163"/>
                  <a:pt x="134" y="163"/>
                </a:cubicBezTo>
                <a:cubicBezTo>
                  <a:pt x="129" y="159"/>
                  <a:pt x="121" y="159"/>
                  <a:pt x="116" y="164"/>
                </a:cubicBezTo>
                <a:cubicBezTo>
                  <a:pt x="111" y="168"/>
                  <a:pt x="111" y="176"/>
                  <a:pt x="116" y="181"/>
                </a:cubicBezTo>
                <a:cubicBezTo>
                  <a:pt x="177" y="242"/>
                  <a:pt x="177" y="242"/>
                  <a:pt x="177" y="242"/>
                </a:cubicBezTo>
                <a:cubicBezTo>
                  <a:pt x="173" y="248"/>
                  <a:pt x="173" y="248"/>
                  <a:pt x="173" y="248"/>
                </a:cubicBezTo>
                <a:cubicBezTo>
                  <a:pt x="122" y="197"/>
                  <a:pt x="122" y="197"/>
                  <a:pt x="122" y="197"/>
                </a:cubicBezTo>
                <a:cubicBezTo>
                  <a:pt x="117" y="192"/>
                  <a:pt x="109" y="192"/>
                  <a:pt x="104" y="197"/>
                </a:cubicBezTo>
                <a:cubicBezTo>
                  <a:pt x="99" y="202"/>
                  <a:pt x="100" y="210"/>
                  <a:pt x="105" y="215"/>
                </a:cubicBezTo>
                <a:cubicBezTo>
                  <a:pt x="195" y="305"/>
                  <a:pt x="195" y="305"/>
                  <a:pt x="195" y="305"/>
                </a:cubicBezTo>
                <a:cubicBezTo>
                  <a:pt x="228" y="338"/>
                  <a:pt x="268" y="332"/>
                  <a:pt x="286" y="314"/>
                </a:cubicBezTo>
                <a:cubicBezTo>
                  <a:pt x="287" y="312"/>
                  <a:pt x="305" y="294"/>
                  <a:pt x="309" y="290"/>
                </a:cubicBezTo>
                <a:cubicBezTo>
                  <a:pt x="333" y="266"/>
                  <a:pt x="333" y="221"/>
                  <a:pt x="306" y="194"/>
                </a:cubicBezTo>
                <a:lnTo>
                  <a:pt x="250" y="138"/>
                </a:lnTo>
                <a:close/>
              </a:path>
            </a:pathLst>
          </a:custGeom>
          <a:solidFill>
            <a:srgbClr val="595959"/>
          </a:solidFill>
          <a:ln>
            <a:noFill/>
          </a:ln>
          <a:extLst/>
        </p:spPr>
        <p:txBody>
          <a:bodyPr vert="horz" wrap="square" lIns="82305" tIns="41153" rIns="82305" bIns="41153" numCol="1" anchor="t" anchorCtr="0" compatLnSpc="1">
            <a:prstTxWarp prst="textNoShape">
              <a:avLst/>
            </a:prstTxWarp>
          </a:bodyPr>
          <a:lstStyle/>
          <a:p>
            <a:endParaRPr lang="en-US" sz="1600"/>
          </a:p>
        </p:txBody>
      </p:sp>
    </p:spTree>
    <p:extLst>
      <p:ext uri="{BB962C8B-B14F-4D97-AF65-F5344CB8AC3E}">
        <p14:creationId xmlns:p14="http://schemas.microsoft.com/office/powerpoint/2010/main" val="28758986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Ad Hoc </a:t>
            </a:r>
            <a:r>
              <a:rPr lang="en-NZ" dirty="0"/>
              <a:t>Signatures</a:t>
            </a:r>
          </a:p>
        </p:txBody>
      </p:sp>
      <p:sp>
        <p:nvSpPr>
          <p:cNvPr id="3" name="Content Placeholder 2"/>
          <p:cNvSpPr>
            <a:spLocks noGrp="1"/>
          </p:cNvSpPr>
          <p:nvPr>
            <p:ph type="body" sz="quarter" idx="10"/>
          </p:nvPr>
        </p:nvSpPr>
        <p:spPr>
          <a:xfrm>
            <a:off x="519112" y="1447799"/>
            <a:ext cx="11149013" cy="2779222"/>
          </a:xfrm>
        </p:spPr>
        <p:txBody>
          <a:bodyPr/>
          <a:lstStyle/>
          <a:p>
            <a:r>
              <a:rPr lang="en-NZ" sz="3200" dirty="0">
                <a:solidFill>
                  <a:schemeClr val="accent2">
                    <a:alpha val="99000"/>
                  </a:schemeClr>
                </a:solidFill>
              </a:rPr>
              <a:t>Create Short Dated Shared Access Signature</a:t>
            </a:r>
          </a:p>
          <a:p>
            <a:pPr lvl="1"/>
            <a:r>
              <a:rPr lang="en-US" spc="-51" dirty="0" err="1"/>
              <a:t>Signedresource</a:t>
            </a:r>
            <a:r>
              <a:rPr lang="en-US" spc="-51" dirty="0"/>
              <a:t> </a:t>
            </a:r>
            <a:r>
              <a:rPr lang="en-NZ" spc="-51" dirty="0"/>
              <a:t>Blob or Container</a:t>
            </a:r>
          </a:p>
          <a:p>
            <a:pPr lvl="1"/>
            <a:r>
              <a:rPr lang="en-US" spc="-51" dirty="0" err="1"/>
              <a:t>AccessPolicy</a:t>
            </a:r>
            <a:r>
              <a:rPr lang="en-US" spc="-51" dirty="0"/>
              <a:t> </a:t>
            </a:r>
            <a:r>
              <a:rPr lang="en-NZ" spc="-51" dirty="0"/>
              <a:t>Start, Expiry and Permissions</a:t>
            </a:r>
          </a:p>
          <a:p>
            <a:pPr lvl="1"/>
            <a:r>
              <a:rPr lang="en-US" spc="-51" dirty="0"/>
              <a:t>Signature </a:t>
            </a:r>
            <a:r>
              <a:rPr lang="en-NZ" spc="-51" dirty="0"/>
              <a:t>HMAC-SHA256 of above </a:t>
            </a:r>
            <a:r>
              <a:rPr lang="en-NZ" spc="-51" dirty="0" smtClean="0"/>
              <a:t>fields</a:t>
            </a:r>
          </a:p>
          <a:p>
            <a:pPr lvl="1"/>
            <a:endParaRPr lang="en-NZ" dirty="0" smtClean="0"/>
          </a:p>
          <a:p>
            <a:r>
              <a:rPr lang="en-NZ" sz="3200" dirty="0">
                <a:solidFill>
                  <a:schemeClr val="accent2">
                    <a:alpha val="99000"/>
                  </a:schemeClr>
                </a:solidFill>
              </a:rPr>
              <a:t>Use case</a:t>
            </a:r>
          </a:p>
          <a:p>
            <a:pPr lvl="1"/>
            <a:r>
              <a:rPr lang="en-NZ" spc="-51" dirty="0"/>
              <a:t>Single use URLs</a:t>
            </a:r>
          </a:p>
          <a:p>
            <a:pPr lvl="1"/>
            <a:r>
              <a:rPr lang="en-NZ" spc="-51" dirty="0"/>
              <a:t>E.g. Provide URL to Silverlight client to upload to container </a:t>
            </a:r>
          </a:p>
        </p:txBody>
      </p:sp>
      <p:sp>
        <p:nvSpPr>
          <p:cNvPr id="5" name="Rectangle 4"/>
          <p:cNvSpPr/>
          <p:nvPr/>
        </p:nvSpPr>
        <p:spPr bwMode="auto">
          <a:xfrm>
            <a:off x="2141968" y="4765293"/>
            <a:ext cx="8537110" cy="1044974"/>
          </a:xfrm>
          <a:prstGeom prst="rect">
            <a:avLst/>
          </a:prstGeom>
          <a:solidFill>
            <a:schemeClr val="bg1">
              <a:lumMod val="95000"/>
            </a:schemeClr>
          </a:solidFill>
          <a:ln>
            <a:noFill/>
            <a:headEnd type="none" w="med" len="med"/>
            <a:tailEnd type="none" w="med" len="med"/>
          </a:ln>
        </p:spPr>
        <p:style>
          <a:lnRef idx="2">
            <a:schemeClr val="accent5"/>
          </a:lnRef>
          <a:fillRef idx="1">
            <a:schemeClr val="lt1"/>
          </a:fillRef>
          <a:effectRef idx="0">
            <a:schemeClr val="accent5"/>
          </a:effectRef>
          <a:fontRef idx="minor">
            <a:schemeClr val="dk1"/>
          </a:fontRef>
        </p:style>
        <p:txBody>
          <a:bodyPr vert="horz" wrap="square" lIns="91432" tIns="45716" rIns="91432" bIns="45716" numCol="1" rtlCol="0" anchor="ctr" anchorCtr="0" compatLnSpc="1">
            <a:prstTxWarp prst="textNoShape">
              <a:avLst/>
            </a:prstTxWarp>
          </a:bodyPr>
          <a:lstStyle/>
          <a:p>
            <a:pPr algn="ctr" defTabSz="914061" fontAlgn="base">
              <a:spcBef>
                <a:spcPct val="0"/>
              </a:spcBef>
              <a:spcAft>
                <a:spcPct val="0"/>
              </a:spcAft>
            </a:pPr>
            <a:r>
              <a:rPr lang="en-NZ" sz="2000" spc="-51" dirty="0">
                <a:solidFill>
                  <a:schemeClr val="accent4">
                    <a:alpha val="99000"/>
                  </a:schemeClr>
                </a:solidFill>
              </a:rPr>
              <a:t>http://...blob.../pics/image.jpg?</a:t>
            </a:r>
            <a:br>
              <a:rPr lang="en-NZ" sz="2000" spc="-51" dirty="0">
                <a:solidFill>
                  <a:schemeClr val="accent4">
                    <a:alpha val="99000"/>
                  </a:schemeClr>
                </a:solidFill>
              </a:rPr>
            </a:br>
            <a:r>
              <a:rPr lang="en-NZ" sz="2000" spc="-51" dirty="0">
                <a:solidFill>
                  <a:schemeClr val="accent4">
                    <a:alpha val="99000"/>
                  </a:schemeClr>
                </a:solidFill>
              </a:rPr>
              <a:t>sr=c&amp;st=2009-02-09T08:20Z&amp;se=2009-02-10T08:30Z&amp;sp=w</a:t>
            </a:r>
            <a:br>
              <a:rPr lang="en-NZ" sz="2000" spc="-51" dirty="0">
                <a:solidFill>
                  <a:schemeClr val="accent4">
                    <a:alpha val="99000"/>
                  </a:schemeClr>
                </a:solidFill>
              </a:rPr>
            </a:br>
            <a:r>
              <a:rPr lang="en-NZ" sz="2000" spc="-51" dirty="0">
                <a:solidFill>
                  <a:schemeClr val="accent4">
                    <a:alpha val="99000"/>
                  </a:schemeClr>
                </a:solidFill>
              </a:rPr>
              <a:t>&amp;sig= dD80ihBh5jfNpymO5Hg1IdiJIEvHcJpCMiCMnN%2fRnbI%3d</a:t>
            </a:r>
            <a:endParaRPr lang="en-US" sz="2000" spc="-51" dirty="0">
              <a:solidFill>
                <a:schemeClr val="accent4">
                  <a:alpha val="99000"/>
                </a:schemeClr>
              </a:solidFill>
            </a:endParaRPr>
          </a:p>
        </p:txBody>
      </p:sp>
      <p:sp>
        <p:nvSpPr>
          <p:cNvPr id="6" name="Down Arrow 5"/>
          <p:cNvSpPr/>
          <p:nvPr/>
        </p:nvSpPr>
        <p:spPr bwMode="auto">
          <a:xfrm rot="10800000" flipV="1">
            <a:off x="3286120" y="4572020"/>
            <a:ext cx="457519" cy="596710"/>
          </a:xfrm>
          <a:prstGeom prst="downArrow">
            <a:avLst/>
          </a:prstGeom>
          <a:solidFill>
            <a:schemeClr val="accent2">
              <a:lumMod val="60000"/>
              <a:lumOff val="40000"/>
            </a:schemeClr>
          </a:solidFill>
          <a:ln>
            <a:no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91432" tIns="45716" rIns="91432" bIns="45716" numCol="1" rtlCol="0" anchor="ctr" anchorCtr="0" compatLnSpc="1">
            <a:prstTxWarp prst="textNoShape">
              <a:avLst/>
            </a:prstTxWarp>
          </a:bodyPr>
          <a:lstStyle/>
          <a:p>
            <a:pPr algn="ctr" defTabSz="914061" fontAlgn="base">
              <a:spcBef>
                <a:spcPct val="0"/>
              </a:spcBef>
              <a:spcAft>
                <a:spcPct val="0"/>
              </a:spcAft>
            </a:pPr>
            <a:endParaRPr lang="en-US" sz="2300" dirty="0">
              <a:solidFill>
                <a:srgbClr val="FFFFFF"/>
              </a:solidFill>
              <a:latin typeface="Calibri"/>
            </a:endParaRPr>
          </a:p>
        </p:txBody>
      </p:sp>
      <p:sp>
        <p:nvSpPr>
          <p:cNvPr id="7" name="Down Arrow 6"/>
          <p:cNvSpPr/>
          <p:nvPr/>
        </p:nvSpPr>
        <p:spPr bwMode="auto">
          <a:xfrm rot="10800000" flipV="1">
            <a:off x="4927881" y="4572020"/>
            <a:ext cx="457519" cy="596710"/>
          </a:xfrm>
          <a:prstGeom prst="downArrow">
            <a:avLst/>
          </a:prstGeom>
          <a:solidFill>
            <a:schemeClr val="accent2">
              <a:lumMod val="60000"/>
              <a:lumOff val="40000"/>
            </a:schemeClr>
          </a:solidFill>
          <a:ln>
            <a:no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91432" tIns="45716" rIns="91432" bIns="45716" numCol="1" rtlCol="0" anchor="ctr" anchorCtr="0" compatLnSpc="1">
            <a:prstTxWarp prst="textNoShape">
              <a:avLst/>
            </a:prstTxWarp>
          </a:bodyPr>
          <a:lstStyle/>
          <a:p>
            <a:pPr algn="ctr" defTabSz="914061" fontAlgn="base">
              <a:spcBef>
                <a:spcPct val="0"/>
              </a:spcBef>
              <a:spcAft>
                <a:spcPct val="0"/>
              </a:spcAft>
            </a:pPr>
            <a:endParaRPr lang="en-US" sz="2300" dirty="0">
              <a:solidFill>
                <a:srgbClr val="FFFFFF"/>
              </a:solidFill>
              <a:latin typeface="Calibri"/>
            </a:endParaRPr>
          </a:p>
        </p:txBody>
      </p:sp>
      <p:sp>
        <p:nvSpPr>
          <p:cNvPr id="8" name="Down Arrow 7"/>
          <p:cNvSpPr/>
          <p:nvPr/>
        </p:nvSpPr>
        <p:spPr bwMode="auto">
          <a:xfrm rot="10800000" flipV="1">
            <a:off x="7317129" y="4572020"/>
            <a:ext cx="457519" cy="596710"/>
          </a:xfrm>
          <a:prstGeom prst="downArrow">
            <a:avLst/>
          </a:prstGeom>
          <a:solidFill>
            <a:schemeClr val="accent2">
              <a:lumMod val="60000"/>
              <a:lumOff val="40000"/>
            </a:schemeClr>
          </a:solidFill>
          <a:ln>
            <a:no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91432" tIns="45716" rIns="91432" bIns="45716" numCol="1" rtlCol="0" anchor="ctr" anchorCtr="0" compatLnSpc="1">
            <a:prstTxWarp prst="textNoShape">
              <a:avLst/>
            </a:prstTxWarp>
          </a:bodyPr>
          <a:lstStyle/>
          <a:p>
            <a:pPr algn="ctr" defTabSz="914061" fontAlgn="base">
              <a:spcBef>
                <a:spcPct val="0"/>
              </a:spcBef>
              <a:spcAft>
                <a:spcPct val="0"/>
              </a:spcAft>
            </a:pPr>
            <a:endParaRPr lang="en-US" sz="2300" dirty="0">
              <a:solidFill>
                <a:srgbClr val="FFFFFF"/>
              </a:solidFill>
              <a:latin typeface="Calibri"/>
            </a:endParaRPr>
          </a:p>
        </p:txBody>
      </p:sp>
      <p:sp>
        <p:nvSpPr>
          <p:cNvPr id="9" name="Down Arrow 8"/>
          <p:cNvSpPr/>
          <p:nvPr/>
        </p:nvSpPr>
        <p:spPr bwMode="auto">
          <a:xfrm rot="10800000" flipV="1">
            <a:off x="9237236" y="4572021"/>
            <a:ext cx="457519" cy="596710"/>
          </a:xfrm>
          <a:prstGeom prst="downArrow">
            <a:avLst/>
          </a:prstGeom>
          <a:solidFill>
            <a:schemeClr val="accent2">
              <a:lumMod val="60000"/>
              <a:lumOff val="40000"/>
            </a:schemeClr>
          </a:solidFill>
          <a:ln>
            <a:no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91432" tIns="45716" rIns="91432" bIns="45716" numCol="1" rtlCol="0" anchor="ctr" anchorCtr="0" compatLnSpc="1">
            <a:prstTxWarp prst="textNoShape">
              <a:avLst/>
            </a:prstTxWarp>
          </a:bodyPr>
          <a:lstStyle/>
          <a:p>
            <a:pPr algn="ctr" defTabSz="914061" fontAlgn="base">
              <a:spcBef>
                <a:spcPct val="0"/>
              </a:spcBef>
              <a:spcAft>
                <a:spcPct val="0"/>
              </a:spcAft>
            </a:pPr>
            <a:endParaRPr lang="en-US" sz="2300" dirty="0">
              <a:solidFill>
                <a:srgbClr val="FFFFFF"/>
              </a:solidFill>
              <a:latin typeface="Calibri"/>
            </a:endParaRPr>
          </a:p>
        </p:txBody>
      </p:sp>
      <p:sp>
        <p:nvSpPr>
          <p:cNvPr id="11" name="Down Arrow 10"/>
          <p:cNvSpPr/>
          <p:nvPr/>
        </p:nvSpPr>
        <p:spPr bwMode="auto">
          <a:xfrm flipV="1">
            <a:off x="5909197" y="5780548"/>
            <a:ext cx="457519" cy="596710"/>
          </a:xfrm>
          <a:prstGeom prst="downArrow">
            <a:avLst/>
          </a:prstGeom>
          <a:solidFill>
            <a:schemeClr val="accent2">
              <a:lumMod val="60000"/>
              <a:lumOff val="40000"/>
            </a:schemeClr>
          </a:solidFill>
          <a:ln>
            <a:no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91432" tIns="45716" rIns="91432" bIns="45716" numCol="1" rtlCol="0" anchor="ctr" anchorCtr="0" compatLnSpc="1">
            <a:prstTxWarp prst="textNoShape">
              <a:avLst/>
            </a:prstTxWarp>
          </a:bodyPr>
          <a:lstStyle/>
          <a:p>
            <a:pPr algn="ctr" defTabSz="914061" fontAlgn="base">
              <a:spcBef>
                <a:spcPct val="0"/>
              </a:spcBef>
              <a:spcAft>
                <a:spcPct val="0"/>
              </a:spcAft>
            </a:pPr>
            <a:endParaRPr lang="en-US" sz="2300" dirty="0">
              <a:solidFill>
                <a:srgbClr val="FFFFFF"/>
              </a:solidFill>
              <a:latin typeface="Calibri"/>
            </a:endParaRPr>
          </a:p>
        </p:txBody>
      </p:sp>
    </p:spTree>
    <p:extLst>
      <p:ext uri="{BB962C8B-B14F-4D97-AF65-F5344CB8AC3E}">
        <p14:creationId xmlns:p14="http://schemas.microsoft.com/office/powerpoint/2010/main" val="42113592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xit" presetSubtype="0" fill="hold" grpId="1" nodeType="clickEffect">
                                  <p:stCondLst>
                                    <p:cond delay="0"/>
                                  </p:stCondLst>
                                  <p:childTnLst>
                                    <p:anim calcmode="lin" valueType="num">
                                      <p:cBhvr>
                                        <p:cTn id="11" dur="500"/>
                                        <p:tgtEl>
                                          <p:spTgt spid="6"/>
                                        </p:tgtEl>
                                        <p:attrNameLst>
                                          <p:attrName>ppt_w</p:attrName>
                                        </p:attrNameLst>
                                      </p:cBhvr>
                                      <p:tavLst>
                                        <p:tav tm="0">
                                          <p:val>
                                            <p:strVal val="ppt_w"/>
                                          </p:val>
                                        </p:tav>
                                        <p:tav tm="100000">
                                          <p:val>
                                            <p:fltVal val="0"/>
                                          </p:val>
                                        </p:tav>
                                      </p:tavLst>
                                    </p:anim>
                                    <p:anim calcmode="lin" valueType="num">
                                      <p:cBhvr>
                                        <p:cTn id="12" dur="500"/>
                                        <p:tgtEl>
                                          <p:spTgt spid="6"/>
                                        </p:tgtEl>
                                        <p:attrNameLst>
                                          <p:attrName>ppt_h</p:attrName>
                                        </p:attrNameLst>
                                      </p:cBhvr>
                                      <p:tavLst>
                                        <p:tav tm="0">
                                          <p:val>
                                            <p:strVal val="ppt_h"/>
                                          </p:val>
                                        </p:tav>
                                        <p:tav tm="100000">
                                          <p:val>
                                            <p:fltVal val="0"/>
                                          </p:val>
                                        </p:tav>
                                      </p:tavLst>
                                    </p:anim>
                                    <p:animEffect transition="out" filter="fade">
                                      <p:cBhvr>
                                        <p:cTn id="13" dur="500"/>
                                        <p:tgtEl>
                                          <p:spTgt spid="6"/>
                                        </p:tgtEl>
                                      </p:cBhvr>
                                    </p:animEffect>
                                    <p:set>
                                      <p:cBhvr>
                                        <p:cTn id="14" dur="1" fill="hold">
                                          <p:stCondLst>
                                            <p:cond delay="499"/>
                                          </p:stCondLst>
                                        </p:cTn>
                                        <p:tgtEl>
                                          <p:spTgt spid="6"/>
                                        </p:tgtEl>
                                        <p:attrNameLst>
                                          <p:attrName>style.visibility</p:attrName>
                                        </p:attrNameLst>
                                      </p:cBhvr>
                                      <p:to>
                                        <p:strVal val="hidden"/>
                                      </p:to>
                                    </p:set>
                                  </p:childTnLst>
                                </p:cTn>
                              </p:par>
                              <p:par>
                                <p:cTn id="15" presetID="10"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xit" presetSubtype="0" fill="hold" grpId="1" nodeType="clickEffect">
                                  <p:stCondLst>
                                    <p:cond delay="0"/>
                                  </p:stCondLst>
                                  <p:childTnLst>
                                    <p:anim calcmode="lin" valueType="num">
                                      <p:cBhvr>
                                        <p:cTn id="21" dur="500"/>
                                        <p:tgtEl>
                                          <p:spTgt spid="7"/>
                                        </p:tgtEl>
                                        <p:attrNameLst>
                                          <p:attrName>ppt_w</p:attrName>
                                        </p:attrNameLst>
                                      </p:cBhvr>
                                      <p:tavLst>
                                        <p:tav tm="0">
                                          <p:val>
                                            <p:strVal val="ppt_w"/>
                                          </p:val>
                                        </p:tav>
                                        <p:tav tm="100000">
                                          <p:val>
                                            <p:fltVal val="0"/>
                                          </p:val>
                                        </p:tav>
                                      </p:tavLst>
                                    </p:anim>
                                    <p:anim calcmode="lin" valueType="num">
                                      <p:cBhvr>
                                        <p:cTn id="22" dur="500"/>
                                        <p:tgtEl>
                                          <p:spTgt spid="7"/>
                                        </p:tgtEl>
                                        <p:attrNameLst>
                                          <p:attrName>ppt_h</p:attrName>
                                        </p:attrNameLst>
                                      </p:cBhvr>
                                      <p:tavLst>
                                        <p:tav tm="0">
                                          <p:val>
                                            <p:strVal val="ppt_h"/>
                                          </p:val>
                                        </p:tav>
                                        <p:tav tm="100000">
                                          <p:val>
                                            <p:fltVal val="0"/>
                                          </p:val>
                                        </p:tav>
                                      </p:tavLst>
                                    </p:anim>
                                    <p:animEffect transition="out" filter="fade">
                                      <p:cBhvr>
                                        <p:cTn id="23" dur="500"/>
                                        <p:tgtEl>
                                          <p:spTgt spid="7"/>
                                        </p:tgtEl>
                                      </p:cBhvr>
                                    </p:animEffect>
                                    <p:set>
                                      <p:cBhvr>
                                        <p:cTn id="24" dur="1" fill="hold">
                                          <p:stCondLst>
                                            <p:cond delay="499"/>
                                          </p:stCondLst>
                                        </p:cTn>
                                        <p:tgtEl>
                                          <p:spTgt spid="7"/>
                                        </p:tgtEl>
                                        <p:attrNameLst>
                                          <p:attrName>style.visibility</p:attrName>
                                        </p:attrNameLst>
                                      </p:cBhvr>
                                      <p:to>
                                        <p:strVal val="hidden"/>
                                      </p:to>
                                    </p:set>
                                  </p:childTnLst>
                                </p:cTn>
                              </p:par>
                              <p:par>
                                <p:cTn id="25" presetID="10" presetClass="entr" presetSubtype="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53" presetClass="exit" presetSubtype="0" fill="hold" grpId="1" nodeType="clickEffect">
                                  <p:stCondLst>
                                    <p:cond delay="0"/>
                                  </p:stCondLst>
                                  <p:childTnLst>
                                    <p:anim calcmode="lin" valueType="num">
                                      <p:cBhvr>
                                        <p:cTn id="31" dur="500"/>
                                        <p:tgtEl>
                                          <p:spTgt spid="8"/>
                                        </p:tgtEl>
                                        <p:attrNameLst>
                                          <p:attrName>ppt_w</p:attrName>
                                        </p:attrNameLst>
                                      </p:cBhvr>
                                      <p:tavLst>
                                        <p:tav tm="0">
                                          <p:val>
                                            <p:strVal val="ppt_w"/>
                                          </p:val>
                                        </p:tav>
                                        <p:tav tm="100000">
                                          <p:val>
                                            <p:fltVal val="0"/>
                                          </p:val>
                                        </p:tav>
                                      </p:tavLst>
                                    </p:anim>
                                    <p:anim calcmode="lin" valueType="num">
                                      <p:cBhvr>
                                        <p:cTn id="32" dur="500"/>
                                        <p:tgtEl>
                                          <p:spTgt spid="8"/>
                                        </p:tgtEl>
                                        <p:attrNameLst>
                                          <p:attrName>ppt_h</p:attrName>
                                        </p:attrNameLst>
                                      </p:cBhvr>
                                      <p:tavLst>
                                        <p:tav tm="0">
                                          <p:val>
                                            <p:strVal val="ppt_h"/>
                                          </p:val>
                                        </p:tav>
                                        <p:tav tm="100000">
                                          <p:val>
                                            <p:fltVal val="0"/>
                                          </p:val>
                                        </p:tav>
                                      </p:tavLst>
                                    </p:anim>
                                    <p:animEffect transition="out" filter="fade">
                                      <p:cBhvr>
                                        <p:cTn id="33" dur="500"/>
                                        <p:tgtEl>
                                          <p:spTgt spid="8"/>
                                        </p:tgtEl>
                                      </p:cBhvr>
                                    </p:animEffect>
                                    <p:set>
                                      <p:cBhvr>
                                        <p:cTn id="34" dur="1" fill="hold">
                                          <p:stCondLst>
                                            <p:cond delay="499"/>
                                          </p:stCondLst>
                                        </p:cTn>
                                        <p:tgtEl>
                                          <p:spTgt spid="8"/>
                                        </p:tgtEl>
                                        <p:attrNameLst>
                                          <p:attrName>style.visibility</p:attrName>
                                        </p:attrNameLst>
                                      </p:cBhvr>
                                      <p:to>
                                        <p:strVal val="hidden"/>
                                      </p:to>
                                    </p:set>
                                  </p:childTnLst>
                                </p:cTn>
                              </p:par>
                              <p:par>
                                <p:cTn id="35" presetID="10" presetClass="entr" presetSubtype="0" fill="hold" grpId="0" nodeType="with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xit" presetSubtype="0" fill="hold" grpId="1" nodeType="clickEffect">
                                  <p:stCondLst>
                                    <p:cond delay="0"/>
                                  </p:stCondLst>
                                  <p:childTnLst>
                                    <p:anim calcmode="lin" valueType="num">
                                      <p:cBhvr>
                                        <p:cTn id="41" dur="500"/>
                                        <p:tgtEl>
                                          <p:spTgt spid="9"/>
                                        </p:tgtEl>
                                        <p:attrNameLst>
                                          <p:attrName>ppt_w</p:attrName>
                                        </p:attrNameLst>
                                      </p:cBhvr>
                                      <p:tavLst>
                                        <p:tav tm="0">
                                          <p:val>
                                            <p:strVal val="ppt_w"/>
                                          </p:val>
                                        </p:tav>
                                        <p:tav tm="100000">
                                          <p:val>
                                            <p:fltVal val="0"/>
                                          </p:val>
                                        </p:tav>
                                      </p:tavLst>
                                    </p:anim>
                                    <p:anim calcmode="lin" valueType="num">
                                      <p:cBhvr>
                                        <p:cTn id="42" dur="500"/>
                                        <p:tgtEl>
                                          <p:spTgt spid="9"/>
                                        </p:tgtEl>
                                        <p:attrNameLst>
                                          <p:attrName>ppt_h</p:attrName>
                                        </p:attrNameLst>
                                      </p:cBhvr>
                                      <p:tavLst>
                                        <p:tav tm="0">
                                          <p:val>
                                            <p:strVal val="ppt_h"/>
                                          </p:val>
                                        </p:tav>
                                        <p:tav tm="100000">
                                          <p:val>
                                            <p:fltVal val="0"/>
                                          </p:val>
                                        </p:tav>
                                      </p:tavLst>
                                    </p:anim>
                                    <p:animEffect transition="out" filter="fade">
                                      <p:cBhvr>
                                        <p:cTn id="43" dur="500"/>
                                        <p:tgtEl>
                                          <p:spTgt spid="9"/>
                                        </p:tgtEl>
                                      </p:cBhvr>
                                    </p:animEffect>
                                    <p:set>
                                      <p:cBhvr>
                                        <p:cTn id="44" dur="1" fill="hold">
                                          <p:stCondLst>
                                            <p:cond delay="499"/>
                                          </p:stCondLst>
                                        </p:cTn>
                                        <p:tgtEl>
                                          <p:spTgt spid="9"/>
                                        </p:tgtEl>
                                        <p:attrNameLst>
                                          <p:attrName>style.visibility</p:attrName>
                                        </p:attrNameLst>
                                      </p:cBhvr>
                                      <p:to>
                                        <p:strVal val="hidden"/>
                                      </p:to>
                                    </p:set>
                                  </p:childTnLst>
                                </p:cTn>
                              </p:par>
                              <p:par>
                                <p:cTn id="45" presetID="10" presetClass="entr" presetSubtype="0" fill="hold" grpId="0" nodeType="with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500"/>
                                        <p:tgtEl>
                                          <p:spTgt spid="11"/>
                                        </p:tgtEl>
                                      </p:cBhvr>
                                    </p:animEffect>
                                  </p:childTnLst>
                                </p:cTn>
                              </p:par>
                            </p:childTnLst>
                          </p:cTn>
                        </p:par>
                      </p:childTnLst>
                    </p:cTn>
                  </p:par>
                  <p:par>
                    <p:cTn id="48" fill="hold">
                      <p:stCondLst>
                        <p:cond delay="indefinite"/>
                      </p:stCondLst>
                      <p:childTnLst>
                        <p:par>
                          <p:cTn id="49" fill="hold">
                            <p:stCondLst>
                              <p:cond delay="0"/>
                            </p:stCondLst>
                            <p:childTnLst>
                              <p:par>
                                <p:cTn id="50" presetID="53" presetClass="exit" presetSubtype="0" fill="hold" grpId="1" nodeType="clickEffect">
                                  <p:stCondLst>
                                    <p:cond delay="0"/>
                                  </p:stCondLst>
                                  <p:childTnLst>
                                    <p:anim calcmode="lin" valueType="num">
                                      <p:cBhvr>
                                        <p:cTn id="51" dur="500"/>
                                        <p:tgtEl>
                                          <p:spTgt spid="11"/>
                                        </p:tgtEl>
                                        <p:attrNameLst>
                                          <p:attrName>ppt_w</p:attrName>
                                        </p:attrNameLst>
                                      </p:cBhvr>
                                      <p:tavLst>
                                        <p:tav tm="0">
                                          <p:val>
                                            <p:strVal val="ppt_w"/>
                                          </p:val>
                                        </p:tav>
                                        <p:tav tm="100000">
                                          <p:val>
                                            <p:fltVal val="0"/>
                                          </p:val>
                                        </p:tav>
                                      </p:tavLst>
                                    </p:anim>
                                    <p:anim calcmode="lin" valueType="num">
                                      <p:cBhvr>
                                        <p:cTn id="52" dur="500"/>
                                        <p:tgtEl>
                                          <p:spTgt spid="11"/>
                                        </p:tgtEl>
                                        <p:attrNameLst>
                                          <p:attrName>ppt_h</p:attrName>
                                        </p:attrNameLst>
                                      </p:cBhvr>
                                      <p:tavLst>
                                        <p:tav tm="0">
                                          <p:val>
                                            <p:strVal val="ppt_h"/>
                                          </p:val>
                                        </p:tav>
                                        <p:tav tm="100000">
                                          <p:val>
                                            <p:fltVal val="0"/>
                                          </p:val>
                                        </p:tav>
                                      </p:tavLst>
                                    </p:anim>
                                    <p:animEffect transition="out" filter="fade">
                                      <p:cBhvr>
                                        <p:cTn id="53" dur="500"/>
                                        <p:tgtEl>
                                          <p:spTgt spid="11"/>
                                        </p:tgtEl>
                                      </p:cBhvr>
                                    </p:animEffect>
                                    <p:set>
                                      <p:cBhvr>
                                        <p:cTn id="54"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7" grpId="0" animBg="1"/>
      <p:bldP spid="7" grpId="1" animBg="1"/>
      <p:bldP spid="8" grpId="0" animBg="1"/>
      <p:bldP spid="8" grpId="1" animBg="1"/>
      <p:bldP spid="9" grpId="0" animBg="1"/>
      <p:bldP spid="9" grpId="1" animBg="1"/>
      <p:bldP spid="11" grpId="0" animBg="1"/>
      <p:bldP spid="11" grpId="1"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519112" y="1447799"/>
            <a:ext cx="11149013" cy="4058034"/>
          </a:xfrm>
        </p:spPr>
        <p:txBody>
          <a:bodyPr/>
          <a:lstStyle/>
          <a:p>
            <a:r>
              <a:rPr lang="en-NZ" sz="3600" dirty="0">
                <a:solidFill>
                  <a:schemeClr val="accent2">
                    <a:alpha val="99000"/>
                  </a:schemeClr>
                </a:solidFill>
              </a:rPr>
              <a:t>Create Container Level Policy</a:t>
            </a:r>
          </a:p>
          <a:p>
            <a:pPr lvl="1"/>
            <a:r>
              <a:rPr lang="en-US" spc="-51" dirty="0"/>
              <a:t> </a:t>
            </a:r>
            <a:r>
              <a:rPr lang="en-NZ" spc="-51" dirty="0"/>
              <a:t>Specify </a:t>
            </a:r>
            <a:r>
              <a:rPr lang="en-US" spc="-51" dirty="0" err="1"/>
              <a:t>StartTime</a:t>
            </a:r>
            <a:r>
              <a:rPr lang="en-US" spc="-51" dirty="0"/>
              <a:t>, </a:t>
            </a:r>
            <a:r>
              <a:rPr lang="en-US" spc="-51" dirty="0" err="1"/>
              <a:t>ExpiryTime</a:t>
            </a:r>
            <a:r>
              <a:rPr lang="en-US" spc="-51" dirty="0"/>
              <a:t>, </a:t>
            </a:r>
            <a:r>
              <a:rPr lang="en-US" spc="-51" dirty="0" smtClean="0"/>
              <a:t>Permissions</a:t>
            </a:r>
          </a:p>
          <a:p>
            <a:pPr lvl="1"/>
            <a:endParaRPr lang="en-NZ" spc="-51" dirty="0"/>
          </a:p>
          <a:p>
            <a:r>
              <a:rPr lang="en-NZ" sz="3600" dirty="0">
                <a:solidFill>
                  <a:schemeClr val="accent2">
                    <a:alpha val="99000"/>
                  </a:schemeClr>
                </a:solidFill>
              </a:rPr>
              <a:t>Create Shared Access Signature URL</a:t>
            </a:r>
          </a:p>
          <a:p>
            <a:pPr lvl="1"/>
            <a:r>
              <a:rPr lang="en-US" spc="-51" dirty="0" err="1"/>
              <a:t>Signedresource</a:t>
            </a:r>
            <a:r>
              <a:rPr lang="en-US" spc="-51" dirty="0"/>
              <a:t> </a:t>
            </a:r>
            <a:r>
              <a:rPr lang="en-NZ" spc="-51" dirty="0"/>
              <a:t>Blob or Container</a:t>
            </a:r>
          </a:p>
          <a:p>
            <a:pPr lvl="1"/>
            <a:r>
              <a:rPr lang="en-US" spc="-51" dirty="0" err="1"/>
              <a:t>Signedidentifier</a:t>
            </a:r>
            <a:r>
              <a:rPr lang="en-US" spc="-51" dirty="0"/>
              <a:t> </a:t>
            </a:r>
            <a:r>
              <a:rPr lang="en-NZ" spc="-51" dirty="0"/>
              <a:t>Optional pointer to container policy</a:t>
            </a:r>
          </a:p>
          <a:p>
            <a:pPr lvl="1"/>
            <a:r>
              <a:rPr lang="en-US" spc="-51" dirty="0"/>
              <a:t>Signature </a:t>
            </a:r>
            <a:r>
              <a:rPr lang="en-NZ" spc="-51" dirty="0"/>
              <a:t>HMAC-SHA256 of above </a:t>
            </a:r>
            <a:r>
              <a:rPr lang="en-NZ" spc="-51" dirty="0" smtClean="0"/>
              <a:t>fields</a:t>
            </a:r>
          </a:p>
          <a:p>
            <a:pPr lvl="1"/>
            <a:endParaRPr lang="en-NZ" spc="-51" dirty="0">
              <a:solidFill>
                <a:schemeClr val="accent2">
                  <a:alpha val="99000"/>
                </a:schemeClr>
              </a:solidFill>
            </a:endParaRPr>
          </a:p>
          <a:p>
            <a:pPr lvl="1">
              <a:spcAft>
                <a:spcPts val="900"/>
              </a:spcAft>
            </a:pPr>
            <a:r>
              <a:rPr lang="en-NZ" sz="3600" spc="-100" dirty="0">
                <a:solidFill>
                  <a:schemeClr val="accent2">
                    <a:alpha val="99000"/>
                  </a:schemeClr>
                </a:solidFill>
                <a:latin typeface="Segoe UI Light" pitchFamily="34" charset="0"/>
              </a:rPr>
              <a:t>Use case</a:t>
            </a:r>
          </a:p>
          <a:p>
            <a:pPr lvl="1"/>
            <a:r>
              <a:rPr lang="en-NZ" spc="-51" dirty="0"/>
              <a:t>Providing revocable permissions to certain users/groups</a:t>
            </a:r>
          </a:p>
          <a:p>
            <a:pPr lvl="1"/>
            <a:r>
              <a:rPr lang="en-NZ" spc="-51" dirty="0"/>
              <a:t>To revoke: Delete or update container policy </a:t>
            </a:r>
          </a:p>
        </p:txBody>
      </p:sp>
      <p:sp>
        <p:nvSpPr>
          <p:cNvPr id="9" name="Rectangle 8"/>
          <p:cNvSpPr/>
          <p:nvPr/>
        </p:nvSpPr>
        <p:spPr bwMode="auto">
          <a:xfrm>
            <a:off x="5776346" y="3835315"/>
            <a:ext cx="5894954" cy="1044974"/>
          </a:xfrm>
          <a:prstGeom prst="rect">
            <a:avLst/>
          </a:prstGeom>
          <a:solidFill>
            <a:schemeClr val="bg1">
              <a:lumMod val="95000"/>
            </a:schemeClr>
          </a:solidFill>
          <a:ln>
            <a:noFill/>
            <a:headEnd type="none" w="med" len="med"/>
            <a:tailEnd type="none" w="med" len="med"/>
          </a:ln>
        </p:spPr>
        <p:style>
          <a:lnRef idx="2">
            <a:schemeClr val="accent5"/>
          </a:lnRef>
          <a:fillRef idx="1">
            <a:schemeClr val="lt1"/>
          </a:fillRef>
          <a:effectRef idx="0">
            <a:schemeClr val="accent5"/>
          </a:effectRef>
          <a:fontRef idx="minor">
            <a:schemeClr val="dk1"/>
          </a:fontRef>
        </p:style>
        <p:txBody>
          <a:bodyPr vert="horz" wrap="square" lIns="91432" tIns="45716" rIns="91432" bIns="45716" numCol="1" rtlCol="0" anchor="ctr" anchorCtr="0" compatLnSpc="1">
            <a:prstTxWarp prst="textNoShape">
              <a:avLst/>
            </a:prstTxWarp>
          </a:bodyPr>
          <a:lstStyle/>
          <a:p>
            <a:pPr algn="ctr" defTabSz="914061" fontAlgn="base">
              <a:spcBef>
                <a:spcPct val="0"/>
              </a:spcBef>
              <a:spcAft>
                <a:spcPct val="0"/>
              </a:spcAft>
            </a:pPr>
            <a:r>
              <a:rPr lang="en-NZ" sz="1600" spc="-51" dirty="0">
                <a:solidFill>
                  <a:schemeClr val="accent4">
                    <a:alpha val="99000"/>
                  </a:schemeClr>
                </a:solidFill>
              </a:rPr>
              <a:t>http://...blob.../</a:t>
            </a:r>
            <a:r>
              <a:rPr lang="en-NZ" sz="1600" spc="-51" dirty="0" err="1">
                <a:solidFill>
                  <a:schemeClr val="accent4">
                    <a:alpha val="99000"/>
                  </a:schemeClr>
                </a:solidFill>
              </a:rPr>
              <a:t>pics</a:t>
            </a:r>
            <a:r>
              <a:rPr lang="en-NZ" sz="1600" spc="-51" dirty="0">
                <a:solidFill>
                  <a:schemeClr val="accent4">
                    <a:alpha val="99000"/>
                  </a:schemeClr>
                </a:solidFill>
              </a:rPr>
              <a:t>/image.jpg?</a:t>
            </a:r>
            <a:br>
              <a:rPr lang="en-NZ" sz="1600" spc="-51" dirty="0">
                <a:solidFill>
                  <a:schemeClr val="accent4">
                    <a:alpha val="99000"/>
                  </a:schemeClr>
                </a:solidFill>
              </a:rPr>
            </a:br>
            <a:r>
              <a:rPr lang="en-NZ" sz="1600" spc="-51" dirty="0" err="1">
                <a:solidFill>
                  <a:schemeClr val="accent4">
                    <a:alpha val="99000"/>
                  </a:schemeClr>
                </a:solidFill>
              </a:rPr>
              <a:t>sr</a:t>
            </a:r>
            <a:r>
              <a:rPr lang="en-NZ" sz="1600" spc="-51" dirty="0">
                <a:solidFill>
                  <a:schemeClr val="accent4">
                    <a:alpha val="99000"/>
                  </a:schemeClr>
                </a:solidFill>
              </a:rPr>
              <a:t>=</a:t>
            </a:r>
            <a:r>
              <a:rPr lang="en-NZ" sz="1600" spc="-51" dirty="0" err="1">
                <a:solidFill>
                  <a:schemeClr val="accent4">
                    <a:alpha val="99000"/>
                  </a:schemeClr>
                </a:solidFill>
              </a:rPr>
              <a:t>c&amp;si</a:t>
            </a:r>
            <a:r>
              <a:rPr lang="en-NZ" sz="1600" spc="-51" dirty="0">
                <a:solidFill>
                  <a:schemeClr val="accent4">
                    <a:alpha val="99000"/>
                  </a:schemeClr>
                </a:solidFill>
              </a:rPr>
              <a:t>=MyUploadPolicyForUserID12345</a:t>
            </a:r>
            <a:br>
              <a:rPr lang="en-NZ" sz="1600" spc="-51" dirty="0">
                <a:solidFill>
                  <a:schemeClr val="accent4">
                    <a:alpha val="99000"/>
                  </a:schemeClr>
                </a:solidFill>
              </a:rPr>
            </a:br>
            <a:r>
              <a:rPr lang="en-NZ" sz="1600" spc="-51" dirty="0">
                <a:solidFill>
                  <a:schemeClr val="accent4">
                    <a:alpha val="99000"/>
                  </a:schemeClr>
                </a:solidFill>
              </a:rPr>
              <a:t>&amp;sig=dD80ihBh5jfNpymO5Hg1IdiJIEvHcJpCMiCMnN%2fRnbI%3d</a:t>
            </a:r>
          </a:p>
        </p:txBody>
      </p:sp>
      <p:sp>
        <p:nvSpPr>
          <p:cNvPr id="2" name="Title 1"/>
          <p:cNvSpPr>
            <a:spLocks noGrp="1"/>
          </p:cNvSpPr>
          <p:nvPr>
            <p:ph type="title"/>
          </p:nvPr>
        </p:nvSpPr>
        <p:spPr/>
        <p:txBody>
          <a:bodyPr/>
          <a:lstStyle/>
          <a:p>
            <a:r>
              <a:rPr lang="en-NZ" dirty="0" smtClean="0"/>
              <a:t>Policy Based </a:t>
            </a:r>
            <a:r>
              <a:rPr lang="en-NZ" dirty="0"/>
              <a:t>Signatures</a:t>
            </a:r>
          </a:p>
        </p:txBody>
      </p:sp>
      <p:sp>
        <p:nvSpPr>
          <p:cNvPr id="6" name="Down Arrow 5"/>
          <p:cNvSpPr/>
          <p:nvPr/>
        </p:nvSpPr>
        <p:spPr bwMode="auto">
          <a:xfrm rot="10800000" flipV="1">
            <a:off x="6998620" y="3762437"/>
            <a:ext cx="402134" cy="508001"/>
          </a:xfrm>
          <a:prstGeom prst="downArrow">
            <a:avLst/>
          </a:prstGeom>
          <a:solidFill>
            <a:schemeClr val="accent2">
              <a:lumMod val="60000"/>
              <a:lumOff val="40000"/>
            </a:schemeClr>
          </a:solidFill>
          <a:ln>
            <a:no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91432" tIns="45716" rIns="91432" bIns="45716" numCol="1" rtlCol="0" anchor="ctr" anchorCtr="0" compatLnSpc="1">
            <a:prstTxWarp prst="textNoShape">
              <a:avLst/>
            </a:prstTxWarp>
          </a:bodyPr>
          <a:lstStyle/>
          <a:p>
            <a:pPr algn="ctr" defTabSz="914061" fontAlgn="base">
              <a:spcBef>
                <a:spcPct val="0"/>
              </a:spcBef>
              <a:spcAft>
                <a:spcPct val="0"/>
              </a:spcAft>
            </a:pPr>
            <a:endParaRPr lang="en-US" sz="2300" dirty="0">
              <a:solidFill>
                <a:srgbClr val="FFFFFF"/>
              </a:solidFill>
              <a:latin typeface="Calibri"/>
            </a:endParaRPr>
          </a:p>
        </p:txBody>
      </p:sp>
      <p:sp>
        <p:nvSpPr>
          <p:cNvPr id="8" name="Down Arrow 7"/>
          <p:cNvSpPr/>
          <p:nvPr/>
        </p:nvSpPr>
        <p:spPr bwMode="auto">
          <a:xfrm rot="10800000" flipV="1">
            <a:off x="9051928" y="3762437"/>
            <a:ext cx="402134" cy="508001"/>
          </a:xfrm>
          <a:prstGeom prst="downArrow">
            <a:avLst/>
          </a:prstGeom>
          <a:solidFill>
            <a:schemeClr val="accent2">
              <a:lumMod val="60000"/>
              <a:lumOff val="40000"/>
            </a:schemeClr>
          </a:solidFill>
          <a:ln>
            <a:no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91432" tIns="45716" rIns="91432" bIns="45716" numCol="1" rtlCol="0" anchor="ctr" anchorCtr="0" compatLnSpc="1">
            <a:prstTxWarp prst="textNoShape">
              <a:avLst/>
            </a:prstTxWarp>
          </a:bodyPr>
          <a:lstStyle/>
          <a:p>
            <a:pPr algn="ctr" defTabSz="914061" fontAlgn="base">
              <a:spcBef>
                <a:spcPct val="0"/>
              </a:spcBef>
              <a:spcAft>
                <a:spcPct val="0"/>
              </a:spcAft>
            </a:pPr>
            <a:endParaRPr lang="en-US" sz="2300" dirty="0">
              <a:solidFill>
                <a:srgbClr val="FFFFFF"/>
              </a:solidFill>
              <a:latin typeface="Calibri"/>
            </a:endParaRPr>
          </a:p>
        </p:txBody>
      </p:sp>
      <p:sp>
        <p:nvSpPr>
          <p:cNvPr id="11" name="Down Arrow 10"/>
          <p:cNvSpPr/>
          <p:nvPr/>
        </p:nvSpPr>
        <p:spPr bwMode="auto">
          <a:xfrm flipV="1">
            <a:off x="8197359" y="4741939"/>
            <a:ext cx="402134" cy="508001"/>
          </a:xfrm>
          <a:prstGeom prst="downArrow">
            <a:avLst/>
          </a:prstGeom>
          <a:solidFill>
            <a:schemeClr val="accent2">
              <a:lumMod val="60000"/>
              <a:lumOff val="40000"/>
            </a:schemeClr>
          </a:solidFill>
          <a:ln>
            <a:no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91432" tIns="45716" rIns="91432" bIns="45716" numCol="1" rtlCol="0" anchor="ctr" anchorCtr="0" compatLnSpc="1">
            <a:prstTxWarp prst="textNoShape">
              <a:avLst/>
            </a:prstTxWarp>
          </a:bodyPr>
          <a:lstStyle/>
          <a:p>
            <a:pPr algn="ctr" defTabSz="914061" fontAlgn="base">
              <a:spcBef>
                <a:spcPct val="0"/>
              </a:spcBef>
              <a:spcAft>
                <a:spcPct val="0"/>
              </a:spcAft>
            </a:pPr>
            <a:endParaRPr lang="en-US" sz="2300" dirty="0">
              <a:solidFill>
                <a:srgbClr val="FFFFFF"/>
              </a:solidFill>
              <a:latin typeface="Calibri"/>
            </a:endParaRPr>
          </a:p>
        </p:txBody>
      </p:sp>
    </p:spTree>
    <p:extLst>
      <p:ext uri="{BB962C8B-B14F-4D97-AF65-F5344CB8AC3E}">
        <p14:creationId xmlns:p14="http://schemas.microsoft.com/office/powerpoint/2010/main" val="5597386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xit" presetSubtype="0" fill="hold" grpId="1" nodeType="afterEffect">
                                  <p:stCondLst>
                                    <p:cond delay="0"/>
                                  </p:stCondLst>
                                  <p:childTnLst>
                                    <p:animEffect transition="out" filter="fade">
                                      <p:cBhvr>
                                        <p:cTn id="14" dur="500"/>
                                        <p:tgtEl>
                                          <p:spTgt spid="6"/>
                                        </p:tgtEl>
                                      </p:cBhvr>
                                    </p:animEffect>
                                    <p:set>
                                      <p:cBhvr>
                                        <p:cTn id="15" dur="1" fill="hold">
                                          <p:stCondLst>
                                            <p:cond delay="499"/>
                                          </p:stCondLst>
                                        </p:cTn>
                                        <p:tgtEl>
                                          <p:spTgt spid="6"/>
                                        </p:tgtEl>
                                        <p:attrNameLst>
                                          <p:attrName>style.visibility</p:attrName>
                                        </p:attrNameLst>
                                      </p:cBhvr>
                                      <p:to>
                                        <p:strVal val="hidden"/>
                                      </p:to>
                                    </p:set>
                                  </p:childTnLst>
                                </p:cTn>
                              </p:par>
                            </p:childTnLst>
                          </p:cTn>
                        </p:par>
                        <p:par>
                          <p:cTn id="16" fill="hold">
                            <p:stCondLst>
                              <p:cond delay="1500"/>
                            </p:stCondLst>
                            <p:childTnLst>
                              <p:par>
                                <p:cTn id="17" presetID="10" presetClass="exit" presetSubtype="0" fill="hold" grpId="1" nodeType="afterEffect">
                                  <p:stCondLst>
                                    <p:cond delay="0"/>
                                  </p:stCondLst>
                                  <p:childTnLst>
                                    <p:animEffect transition="out" filter="fade">
                                      <p:cBhvr>
                                        <p:cTn id="18" dur="500"/>
                                        <p:tgtEl>
                                          <p:spTgt spid="8"/>
                                        </p:tgtEl>
                                      </p:cBhvr>
                                    </p:animEffect>
                                    <p:set>
                                      <p:cBhvr>
                                        <p:cTn id="19" dur="1" fill="hold">
                                          <p:stCondLst>
                                            <p:cond delay="499"/>
                                          </p:stCondLst>
                                        </p:cTn>
                                        <p:tgtEl>
                                          <p:spTgt spid="8"/>
                                        </p:tgtEl>
                                        <p:attrNameLst>
                                          <p:attrName>style.visibility</p:attrName>
                                        </p:attrNameLst>
                                      </p:cBhvr>
                                      <p:to>
                                        <p:strVal val="hidden"/>
                                      </p:to>
                                    </p:se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8" grpId="0" animBg="1"/>
      <p:bldP spid="8" grpId="1" animBg="1"/>
      <p:bldP spid="11"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Content </a:t>
            </a:r>
            <a:r>
              <a:rPr lang="en-US" dirty="0"/>
              <a:t>Delivery Network (CDN)</a:t>
            </a:r>
          </a:p>
        </p:txBody>
      </p:sp>
      <p:sp>
        <p:nvSpPr>
          <p:cNvPr id="3" name="Content Placeholder 2"/>
          <p:cNvSpPr>
            <a:spLocks noGrp="1"/>
          </p:cNvSpPr>
          <p:nvPr>
            <p:ph type="body" sz="quarter" idx="10"/>
          </p:nvPr>
        </p:nvSpPr>
        <p:spPr/>
        <p:txBody>
          <a:bodyPr/>
          <a:lstStyle/>
          <a:p>
            <a:r>
              <a:rPr lang="en-US" dirty="0">
                <a:solidFill>
                  <a:schemeClr val="accent2">
                    <a:alpha val="99000"/>
                  </a:schemeClr>
                </a:solidFill>
              </a:rPr>
              <a:t>High-bandwidth global blob content delivery</a:t>
            </a:r>
          </a:p>
          <a:p>
            <a:pPr lvl="1"/>
            <a:r>
              <a:rPr lang="en-US" sz="2400" spc="-51" dirty="0"/>
              <a:t>24 locations globally (US, Europe, Asia, Australia and South America), and </a:t>
            </a:r>
            <a:r>
              <a:rPr lang="en-US" sz="2400" spc="-51" dirty="0" smtClean="0"/>
              <a:t>growing</a:t>
            </a:r>
          </a:p>
          <a:p>
            <a:pPr lvl="1"/>
            <a:endParaRPr lang="en-US" sz="1200" spc="-51" dirty="0"/>
          </a:p>
          <a:p>
            <a:pPr lvl="1"/>
            <a:r>
              <a:rPr lang="en-US" sz="2400" spc="-51" dirty="0"/>
              <a:t>Same experience for users no matter how far they are from the geo-location where the storage account is </a:t>
            </a:r>
            <a:r>
              <a:rPr lang="en-US" sz="2400" spc="-51" dirty="0" smtClean="0"/>
              <a:t>hosted</a:t>
            </a:r>
          </a:p>
          <a:p>
            <a:pPr lvl="1"/>
            <a:endParaRPr lang="en-US" sz="2400" spc="-51" dirty="0"/>
          </a:p>
          <a:p>
            <a:r>
              <a:rPr lang="en-US" dirty="0">
                <a:solidFill>
                  <a:schemeClr val="accent2">
                    <a:alpha val="99000"/>
                  </a:schemeClr>
                </a:solidFill>
              </a:rPr>
              <a:t>Blob service URL </a:t>
            </a:r>
            <a:r>
              <a:rPr lang="en-US" dirty="0" smtClean="0">
                <a:solidFill>
                  <a:schemeClr val="accent2">
                    <a:alpha val="99000"/>
                  </a:schemeClr>
                </a:solidFill>
              </a:rPr>
              <a:t>vs. </a:t>
            </a:r>
            <a:r>
              <a:rPr lang="en-US" dirty="0">
                <a:solidFill>
                  <a:schemeClr val="accent2">
                    <a:alpha val="99000"/>
                  </a:schemeClr>
                </a:solidFill>
              </a:rPr>
              <a:t>CDN URL:</a:t>
            </a:r>
          </a:p>
          <a:p>
            <a:pPr lvl="1"/>
            <a:r>
              <a:rPr lang="en-US" sz="2400" spc="-51" dirty="0"/>
              <a:t>Windows Azure Blob URL: </a:t>
            </a:r>
            <a:r>
              <a:rPr lang="en-US" sz="2400" spc="-51" dirty="0">
                <a:hlinkClick r:id="rId3"/>
              </a:rPr>
              <a:t>http://images.blob.core.windows.net</a:t>
            </a:r>
            <a:r>
              <a:rPr lang="en-US" sz="2400" spc="-51" dirty="0" smtClean="0">
                <a:hlinkClick r:id="rId3"/>
              </a:rPr>
              <a:t>/</a:t>
            </a:r>
            <a:endParaRPr lang="en-US" sz="2400" spc="-51" dirty="0" smtClean="0"/>
          </a:p>
          <a:p>
            <a:pPr lvl="1"/>
            <a:endParaRPr lang="en-US" sz="1200" spc="-51" dirty="0"/>
          </a:p>
          <a:p>
            <a:pPr lvl="1"/>
            <a:r>
              <a:rPr lang="en-US" sz="2400" spc="-51" dirty="0"/>
              <a:t>Windows Azure CDN URL: </a:t>
            </a:r>
            <a:r>
              <a:rPr lang="en-US" sz="2400" spc="-51" dirty="0">
                <a:hlinkClick r:id="rId4"/>
              </a:rPr>
              <a:t>http://&lt;id&gt;.vo.msecnd.net/ </a:t>
            </a:r>
            <a:endParaRPr lang="en-US" sz="2400" spc="-51" dirty="0" smtClean="0"/>
          </a:p>
          <a:p>
            <a:pPr lvl="1"/>
            <a:endParaRPr lang="en-US" sz="1200" spc="-51" dirty="0"/>
          </a:p>
          <a:p>
            <a:pPr lvl="1"/>
            <a:r>
              <a:rPr lang="en-US" sz="2400" spc="-51" dirty="0"/>
              <a:t>Custom Domain Name for CDN: </a:t>
            </a:r>
            <a:r>
              <a:rPr lang="en-US" sz="2400" spc="-51" dirty="0">
                <a:hlinkClick r:id="rId4"/>
              </a:rPr>
              <a:t>http://cdn.contoso.com/ </a:t>
            </a:r>
            <a:endParaRPr lang="en-US" sz="2400" spc="-51" dirty="0"/>
          </a:p>
        </p:txBody>
      </p:sp>
    </p:spTree>
    <p:extLst>
      <p:ext uri="{BB962C8B-B14F-4D97-AF65-F5344CB8AC3E}">
        <p14:creationId xmlns:p14="http://schemas.microsoft.com/office/powerpoint/2010/main" val="28687491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Freeform 6"/>
          <p:cNvSpPr>
            <a:spLocks/>
          </p:cNvSpPr>
          <p:nvPr/>
        </p:nvSpPr>
        <p:spPr bwMode="auto">
          <a:xfrm>
            <a:off x="6462275" y="1807779"/>
            <a:ext cx="3817592" cy="2558722"/>
          </a:xfrm>
          <a:custGeom>
            <a:avLst/>
            <a:gdLst>
              <a:gd name="T0" fmla="*/ 239 w 276"/>
              <a:gd name="T1" fmla="*/ 77 h 185"/>
              <a:gd name="T2" fmla="*/ 240 w 276"/>
              <a:gd name="T3" fmla="*/ 65 h 185"/>
              <a:gd name="T4" fmla="*/ 175 w 276"/>
              <a:gd name="T5" fmla="*/ 0 h 185"/>
              <a:gd name="T6" fmla="*/ 116 w 276"/>
              <a:gd name="T7" fmla="*/ 39 h 185"/>
              <a:gd name="T8" fmla="*/ 81 w 276"/>
              <a:gd name="T9" fmla="*/ 24 h 185"/>
              <a:gd name="T10" fmla="*/ 34 w 276"/>
              <a:gd name="T11" fmla="*/ 71 h 185"/>
              <a:gd name="T12" fmla="*/ 35 w 276"/>
              <a:gd name="T13" fmla="*/ 81 h 185"/>
              <a:gd name="T14" fmla="*/ 0 w 276"/>
              <a:gd name="T15" fmla="*/ 131 h 185"/>
              <a:gd name="T16" fmla="*/ 54 w 276"/>
              <a:gd name="T17" fmla="*/ 185 h 185"/>
              <a:gd name="T18" fmla="*/ 220 w 276"/>
              <a:gd name="T19" fmla="*/ 185 h 185"/>
              <a:gd name="T20" fmla="*/ 276 w 276"/>
              <a:gd name="T21" fmla="*/ 129 h 185"/>
              <a:gd name="T22" fmla="*/ 239 w 276"/>
              <a:gd name="T23" fmla="*/ 77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6" h="185">
                <a:moveTo>
                  <a:pt x="239" y="77"/>
                </a:moveTo>
                <a:cubicBezTo>
                  <a:pt x="239" y="73"/>
                  <a:pt x="240" y="69"/>
                  <a:pt x="240" y="65"/>
                </a:cubicBezTo>
                <a:cubicBezTo>
                  <a:pt x="240" y="29"/>
                  <a:pt x="211" y="0"/>
                  <a:pt x="175" y="0"/>
                </a:cubicBezTo>
                <a:cubicBezTo>
                  <a:pt x="148" y="0"/>
                  <a:pt x="126" y="16"/>
                  <a:pt x="116" y="39"/>
                </a:cubicBezTo>
                <a:cubicBezTo>
                  <a:pt x="107" y="30"/>
                  <a:pt x="95" y="24"/>
                  <a:pt x="81" y="24"/>
                </a:cubicBezTo>
                <a:cubicBezTo>
                  <a:pt x="55" y="24"/>
                  <a:pt x="34" y="45"/>
                  <a:pt x="34" y="71"/>
                </a:cubicBezTo>
                <a:cubicBezTo>
                  <a:pt x="34" y="74"/>
                  <a:pt x="34" y="78"/>
                  <a:pt x="35" y="81"/>
                </a:cubicBezTo>
                <a:cubicBezTo>
                  <a:pt x="14" y="88"/>
                  <a:pt x="0" y="108"/>
                  <a:pt x="0" y="131"/>
                </a:cubicBezTo>
                <a:cubicBezTo>
                  <a:pt x="0" y="161"/>
                  <a:pt x="24" y="185"/>
                  <a:pt x="54" y="185"/>
                </a:cubicBezTo>
                <a:cubicBezTo>
                  <a:pt x="220" y="185"/>
                  <a:pt x="220" y="185"/>
                  <a:pt x="220" y="185"/>
                </a:cubicBezTo>
                <a:cubicBezTo>
                  <a:pt x="251" y="185"/>
                  <a:pt x="276" y="160"/>
                  <a:pt x="276" y="129"/>
                </a:cubicBezTo>
                <a:cubicBezTo>
                  <a:pt x="276" y="105"/>
                  <a:pt x="260" y="84"/>
                  <a:pt x="239" y="77"/>
                </a:cubicBezTo>
                <a:close/>
              </a:path>
            </a:pathLst>
          </a:cu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4" tIns="45703" rIns="91404" bIns="45703" numCol="1" spcCol="0" rtlCol="0" anchor="t" anchorCtr="0" compatLnSpc="1">
            <a:prstTxWarp prst="textNoShape">
              <a:avLst/>
            </a:prstTxWarp>
          </a:bodyPr>
          <a:lstStyle/>
          <a:p>
            <a:pPr algn="ctr" defTabSz="913788" fontAlgn="base">
              <a:spcBef>
                <a:spcPct val="0"/>
              </a:spcBef>
              <a:spcAft>
                <a:spcPct val="0"/>
              </a:spcAft>
            </a:pPr>
            <a:endParaRPr lang="en-US" dirty="0">
              <a:ln>
                <a:solidFill>
                  <a:schemeClr val="bg1">
                    <a:alpha val="0"/>
                  </a:schemeClr>
                </a:solidFill>
              </a:ln>
              <a:solidFill>
                <a:srgbClr val="595959"/>
              </a:solidFill>
              <a:latin typeface="Segoe UI Light" pitchFamily="34" charset="0"/>
            </a:endParaRPr>
          </a:p>
        </p:txBody>
      </p:sp>
      <p:sp>
        <p:nvSpPr>
          <p:cNvPr id="82" name="Freeform 6"/>
          <p:cNvSpPr>
            <a:spLocks/>
          </p:cNvSpPr>
          <p:nvPr/>
        </p:nvSpPr>
        <p:spPr bwMode="auto">
          <a:xfrm>
            <a:off x="6683742" y="4430633"/>
            <a:ext cx="3275804" cy="2195592"/>
          </a:xfrm>
          <a:custGeom>
            <a:avLst/>
            <a:gdLst>
              <a:gd name="T0" fmla="*/ 239 w 276"/>
              <a:gd name="T1" fmla="*/ 77 h 185"/>
              <a:gd name="T2" fmla="*/ 240 w 276"/>
              <a:gd name="T3" fmla="*/ 65 h 185"/>
              <a:gd name="T4" fmla="*/ 175 w 276"/>
              <a:gd name="T5" fmla="*/ 0 h 185"/>
              <a:gd name="T6" fmla="*/ 116 w 276"/>
              <a:gd name="T7" fmla="*/ 39 h 185"/>
              <a:gd name="T8" fmla="*/ 81 w 276"/>
              <a:gd name="T9" fmla="*/ 24 h 185"/>
              <a:gd name="T10" fmla="*/ 34 w 276"/>
              <a:gd name="T11" fmla="*/ 71 h 185"/>
              <a:gd name="T12" fmla="*/ 35 w 276"/>
              <a:gd name="T13" fmla="*/ 81 h 185"/>
              <a:gd name="T14" fmla="*/ 0 w 276"/>
              <a:gd name="T15" fmla="*/ 131 h 185"/>
              <a:gd name="T16" fmla="*/ 54 w 276"/>
              <a:gd name="T17" fmla="*/ 185 h 185"/>
              <a:gd name="T18" fmla="*/ 220 w 276"/>
              <a:gd name="T19" fmla="*/ 185 h 185"/>
              <a:gd name="T20" fmla="*/ 276 w 276"/>
              <a:gd name="T21" fmla="*/ 129 h 185"/>
              <a:gd name="T22" fmla="*/ 239 w 276"/>
              <a:gd name="T23" fmla="*/ 77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6" h="185">
                <a:moveTo>
                  <a:pt x="239" y="77"/>
                </a:moveTo>
                <a:cubicBezTo>
                  <a:pt x="239" y="73"/>
                  <a:pt x="240" y="69"/>
                  <a:pt x="240" y="65"/>
                </a:cubicBezTo>
                <a:cubicBezTo>
                  <a:pt x="240" y="29"/>
                  <a:pt x="211" y="0"/>
                  <a:pt x="175" y="0"/>
                </a:cubicBezTo>
                <a:cubicBezTo>
                  <a:pt x="148" y="0"/>
                  <a:pt x="126" y="16"/>
                  <a:pt x="116" y="39"/>
                </a:cubicBezTo>
                <a:cubicBezTo>
                  <a:pt x="107" y="30"/>
                  <a:pt x="95" y="24"/>
                  <a:pt x="81" y="24"/>
                </a:cubicBezTo>
                <a:cubicBezTo>
                  <a:pt x="55" y="24"/>
                  <a:pt x="34" y="45"/>
                  <a:pt x="34" y="71"/>
                </a:cubicBezTo>
                <a:cubicBezTo>
                  <a:pt x="34" y="74"/>
                  <a:pt x="34" y="78"/>
                  <a:pt x="35" y="81"/>
                </a:cubicBezTo>
                <a:cubicBezTo>
                  <a:pt x="14" y="88"/>
                  <a:pt x="0" y="108"/>
                  <a:pt x="0" y="131"/>
                </a:cubicBezTo>
                <a:cubicBezTo>
                  <a:pt x="0" y="161"/>
                  <a:pt x="24" y="185"/>
                  <a:pt x="54" y="185"/>
                </a:cubicBezTo>
                <a:cubicBezTo>
                  <a:pt x="220" y="185"/>
                  <a:pt x="220" y="185"/>
                  <a:pt x="220" y="185"/>
                </a:cubicBezTo>
                <a:cubicBezTo>
                  <a:pt x="251" y="185"/>
                  <a:pt x="276" y="160"/>
                  <a:pt x="276" y="129"/>
                </a:cubicBezTo>
                <a:cubicBezTo>
                  <a:pt x="276" y="105"/>
                  <a:pt x="260" y="84"/>
                  <a:pt x="239" y="77"/>
                </a:cubicBezTo>
                <a:close/>
              </a:path>
            </a:pathLst>
          </a:cu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4" tIns="45703" rIns="91404" bIns="45703" numCol="1" spcCol="0" rtlCol="0" anchor="t" anchorCtr="0" compatLnSpc="1">
            <a:prstTxWarp prst="textNoShape">
              <a:avLst/>
            </a:prstTxWarp>
          </a:bodyPr>
          <a:lstStyle/>
          <a:p>
            <a:pPr algn="ctr" defTabSz="913788" fontAlgn="base">
              <a:spcBef>
                <a:spcPct val="0"/>
              </a:spcBef>
              <a:spcAft>
                <a:spcPct val="0"/>
              </a:spcAft>
            </a:pPr>
            <a:endParaRPr lang="en-US" dirty="0">
              <a:ln>
                <a:solidFill>
                  <a:schemeClr val="bg1">
                    <a:alpha val="0"/>
                  </a:schemeClr>
                </a:solidFill>
              </a:ln>
              <a:solidFill>
                <a:srgbClr val="595959"/>
              </a:solidFill>
              <a:latin typeface="Segoe UI Light" pitchFamily="34" charset="0"/>
            </a:endParaRPr>
          </a:p>
        </p:txBody>
      </p:sp>
      <p:sp>
        <p:nvSpPr>
          <p:cNvPr id="59" name="Rectangle 58"/>
          <p:cNvSpPr/>
          <p:nvPr/>
        </p:nvSpPr>
        <p:spPr bwMode="auto">
          <a:xfrm>
            <a:off x="7206836" y="5243465"/>
            <a:ext cx="658586" cy="201168"/>
          </a:xfrm>
          <a:prstGeom prst="rect">
            <a:avLst/>
          </a:prstGeom>
          <a:solidFill>
            <a:schemeClr val="accent4"/>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1432" tIns="45716" rIns="91432" bIns="45716" numCol="1" rtlCol="0" anchor="ctr" anchorCtr="0" compatLnSpc="1">
            <a:prstTxWarp prst="textNoShape">
              <a:avLst/>
            </a:prstTxWarp>
          </a:bodyPr>
          <a:lstStyle/>
          <a:p>
            <a:pPr algn="ctr" defTabSz="914061" fontAlgn="base">
              <a:spcBef>
                <a:spcPct val="0"/>
              </a:spcBef>
              <a:spcAft>
                <a:spcPct val="0"/>
              </a:spcAft>
            </a:pPr>
            <a:r>
              <a:rPr lang="en-US" sz="900" b="1" dirty="0">
                <a:solidFill>
                  <a:schemeClr val="bg1">
                    <a:alpha val="99000"/>
                  </a:schemeClr>
                </a:solidFill>
              </a:rPr>
              <a:t>pic1.jpg</a:t>
            </a:r>
          </a:p>
        </p:txBody>
      </p:sp>
      <p:sp>
        <p:nvSpPr>
          <p:cNvPr id="5" name="Title 4"/>
          <p:cNvSpPr>
            <a:spLocks noGrp="1"/>
          </p:cNvSpPr>
          <p:nvPr>
            <p:ph type="title"/>
          </p:nvPr>
        </p:nvSpPr>
        <p:spPr/>
        <p:txBody>
          <a:bodyPr/>
          <a:lstStyle/>
          <a:p>
            <a:r>
              <a:rPr lang="en-US" smtClean="0"/>
              <a:t>Windows Azure CDN</a:t>
            </a:r>
            <a:endParaRPr lang="en-US" dirty="0"/>
          </a:p>
        </p:txBody>
      </p:sp>
      <p:sp>
        <p:nvSpPr>
          <p:cNvPr id="39" name="Text Placeholder 4"/>
          <p:cNvSpPr txBox="1">
            <a:spLocks/>
          </p:cNvSpPr>
          <p:nvPr/>
        </p:nvSpPr>
        <p:spPr>
          <a:xfrm>
            <a:off x="1343378" y="2360614"/>
            <a:ext cx="4751035" cy="1559634"/>
          </a:xfrm>
          <a:prstGeom prst="rect">
            <a:avLst/>
          </a:prstGeom>
        </p:spPr>
        <p:txBody>
          <a:bodyPr vert="horz" wrap="square" lIns="0" tIns="0" rIns="0" bIns="0" rtlCol="0">
            <a:normAutofit/>
          </a:bodyPr>
          <a:lstStyle>
            <a:lvl1pPr marL="533307" indent="-533307" algn="l" defTabSz="1218937" rtl="0" eaLnBrk="1" latinLnBrk="0" hangingPunct="1">
              <a:lnSpc>
                <a:spcPct val="90000"/>
              </a:lnSpc>
              <a:spcBef>
                <a:spcPct val="20000"/>
              </a:spcBef>
              <a:buSzPct val="90000"/>
              <a:buFontTx/>
              <a:buBlip>
                <a:blip r:embed="rId3"/>
              </a:buBlip>
              <a:defRPr sz="3200" kern="1200">
                <a:gradFill>
                  <a:gsLst>
                    <a:gs pos="0">
                      <a:schemeClr val="tx1"/>
                    </a:gs>
                    <a:gs pos="86000">
                      <a:schemeClr val="tx1"/>
                    </a:gs>
                  </a:gsLst>
                  <a:lin ang="5400000" scaled="0"/>
                </a:gradFill>
                <a:effectLst/>
                <a:latin typeface="+mn-lt"/>
                <a:ea typeface="+mn-ea"/>
                <a:cs typeface="+mn-cs"/>
              </a:defRPr>
            </a:lvl1pPr>
            <a:lvl2pPr marL="994659" indent="-461353" algn="l" defTabSz="1218937" rtl="0" eaLnBrk="1" latinLnBrk="0" hangingPunct="1">
              <a:lnSpc>
                <a:spcPct val="90000"/>
              </a:lnSpc>
              <a:spcBef>
                <a:spcPct val="20000"/>
              </a:spcBef>
              <a:buSzPct val="90000"/>
              <a:buFontTx/>
              <a:buBlip>
                <a:blip r:embed="rId4"/>
              </a:buBlip>
              <a:defRPr sz="2800" kern="1200">
                <a:gradFill>
                  <a:gsLst>
                    <a:gs pos="0">
                      <a:schemeClr val="tx1"/>
                    </a:gs>
                    <a:gs pos="86000">
                      <a:schemeClr val="tx1"/>
                    </a:gs>
                  </a:gsLst>
                  <a:lin ang="5400000" scaled="0"/>
                </a:gradFill>
                <a:effectLst/>
                <a:latin typeface="+mn-lt"/>
                <a:ea typeface="+mn-ea"/>
                <a:cs typeface="+mn-cs"/>
              </a:defRPr>
            </a:lvl2pPr>
            <a:lvl3pPr marL="1443314" indent="-448655" algn="l" defTabSz="1218937" rtl="0" eaLnBrk="1" latinLnBrk="0" hangingPunct="1">
              <a:lnSpc>
                <a:spcPct val="90000"/>
              </a:lnSpc>
              <a:spcBef>
                <a:spcPct val="20000"/>
              </a:spcBef>
              <a:buSzPct val="90000"/>
              <a:buFontTx/>
              <a:buBlip>
                <a:blip r:embed="rId4"/>
              </a:buBlip>
              <a:defRPr sz="2000" kern="1200">
                <a:gradFill>
                  <a:gsLst>
                    <a:gs pos="0">
                      <a:schemeClr val="tx1"/>
                    </a:gs>
                    <a:gs pos="86000">
                      <a:schemeClr val="tx1"/>
                    </a:gs>
                  </a:gsLst>
                  <a:lin ang="5400000" scaled="0"/>
                </a:gradFill>
                <a:effectLst/>
                <a:latin typeface="+mn-lt"/>
                <a:ea typeface="+mn-ea"/>
                <a:cs typeface="+mn-cs"/>
              </a:defRPr>
            </a:lvl3pPr>
            <a:lvl4pPr marL="1832713" indent="-389399" algn="l" defTabSz="1218937" rtl="0" eaLnBrk="1" latinLnBrk="0" hangingPunct="1">
              <a:lnSpc>
                <a:spcPct val="90000"/>
              </a:lnSpc>
              <a:spcBef>
                <a:spcPct val="20000"/>
              </a:spcBef>
              <a:buSzPct val="90000"/>
              <a:buFontTx/>
              <a:buBlip>
                <a:blip r:embed="rId4"/>
              </a:buBlip>
              <a:defRPr sz="1800" kern="1200">
                <a:gradFill>
                  <a:gsLst>
                    <a:gs pos="0">
                      <a:schemeClr val="tx1"/>
                    </a:gs>
                    <a:gs pos="86000">
                      <a:schemeClr val="tx1"/>
                    </a:gs>
                  </a:gsLst>
                  <a:lin ang="5400000" scaled="0"/>
                </a:gradFill>
                <a:effectLst/>
                <a:latin typeface="+mn-lt"/>
                <a:ea typeface="+mn-ea"/>
                <a:cs typeface="+mn-cs"/>
              </a:defRPr>
            </a:lvl4pPr>
            <a:lvl5pPr marL="2213646" indent="-380933" algn="l" defTabSz="1218937" rtl="0" eaLnBrk="1" latinLnBrk="0" hangingPunct="1">
              <a:lnSpc>
                <a:spcPct val="90000"/>
              </a:lnSpc>
              <a:spcBef>
                <a:spcPct val="20000"/>
              </a:spcBef>
              <a:buSzPct val="90000"/>
              <a:buFontTx/>
              <a:buBlip>
                <a:blip r:embed="rId4"/>
              </a:buBlip>
              <a:defRPr sz="1800" kern="1200">
                <a:gradFill>
                  <a:gsLst>
                    <a:gs pos="0">
                      <a:schemeClr val="tx1"/>
                    </a:gs>
                    <a:gs pos="86000">
                      <a:schemeClr val="tx1"/>
                    </a:gs>
                  </a:gsLst>
                  <a:lin ang="5400000" scaled="0"/>
                </a:gradFill>
                <a:effectLst/>
                <a:latin typeface="+mn-lt"/>
                <a:ea typeface="+mn-ea"/>
                <a:cs typeface="+mn-cs"/>
              </a:defRPr>
            </a:lvl5pPr>
            <a:lvl6pPr marL="3352079" indent="-304735" algn="l" defTabSz="1218937"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1548" indent="-304735" algn="l" defTabSz="1218937"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017" indent="-304735" algn="l" defTabSz="1218937"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0487" indent="-304735" algn="l" defTabSz="1218937" rtl="0" eaLnBrk="1" latinLnBrk="0" hangingPunct="1">
              <a:spcBef>
                <a:spcPct val="20000"/>
              </a:spcBef>
              <a:buFont typeface="Arial" pitchFamily="34" charset="0"/>
              <a:buChar char="•"/>
              <a:defRPr sz="2700" kern="1200">
                <a:solidFill>
                  <a:schemeClr val="tx1"/>
                </a:solidFill>
                <a:latin typeface="+mn-lt"/>
                <a:ea typeface="+mn-ea"/>
                <a:cs typeface="+mn-cs"/>
              </a:defRPr>
            </a:lvl9pPr>
          </a:lstStyle>
          <a:p>
            <a:pPr marL="0" indent="0">
              <a:buNone/>
              <a:defRPr/>
            </a:pPr>
            <a:r>
              <a:rPr lang="en-US" sz="4000" spc="-100" dirty="0">
                <a:solidFill>
                  <a:schemeClr val="accent2">
                    <a:alpha val="99000"/>
                  </a:schemeClr>
                </a:solidFill>
                <a:latin typeface="Segoe UI Light" pitchFamily="34" charset="0"/>
              </a:rPr>
              <a:t>To Enable CDN:</a:t>
            </a:r>
          </a:p>
          <a:p>
            <a:pPr marL="53975" indent="0">
              <a:buNone/>
              <a:defRPr/>
            </a:pPr>
            <a:r>
              <a:rPr lang="en-US" sz="2400" spc="-51" dirty="0">
                <a:gradFill>
                  <a:gsLst>
                    <a:gs pos="0">
                      <a:srgbClr val="595959"/>
                    </a:gs>
                    <a:gs pos="86000">
                      <a:srgbClr val="595959"/>
                    </a:gs>
                  </a:gsLst>
                  <a:lin ang="5400000" scaled="0"/>
                </a:gradFill>
              </a:rPr>
              <a:t>Register for CDN via </a:t>
            </a:r>
            <a:r>
              <a:rPr lang="en-US" sz="2400" spc="-51" dirty="0" err="1">
                <a:gradFill>
                  <a:gsLst>
                    <a:gs pos="0">
                      <a:srgbClr val="595959"/>
                    </a:gs>
                    <a:gs pos="86000">
                      <a:srgbClr val="595959"/>
                    </a:gs>
                  </a:gsLst>
                  <a:lin ang="5400000" scaled="0"/>
                </a:gradFill>
              </a:rPr>
              <a:t>Dev</a:t>
            </a:r>
            <a:r>
              <a:rPr lang="en-US" sz="2400" spc="-51" dirty="0">
                <a:gradFill>
                  <a:gsLst>
                    <a:gs pos="0">
                      <a:srgbClr val="595959"/>
                    </a:gs>
                    <a:gs pos="86000">
                      <a:srgbClr val="595959"/>
                    </a:gs>
                  </a:gsLst>
                  <a:lin ang="5400000" scaled="0"/>
                </a:gradFill>
              </a:rPr>
              <a:t> Portal</a:t>
            </a:r>
          </a:p>
          <a:p>
            <a:pPr marL="53975" indent="0">
              <a:buNone/>
              <a:defRPr/>
            </a:pPr>
            <a:r>
              <a:rPr lang="en-US" sz="2400" spc="-51" dirty="0">
                <a:gradFill>
                  <a:gsLst>
                    <a:gs pos="0">
                      <a:srgbClr val="595959"/>
                    </a:gs>
                    <a:gs pos="86000">
                      <a:srgbClr val="595959"/>
                    </a:gs>
                  </a:gsLst>
                  <a:lin ang="5400000" scaled="0"/>
                </a:gradFill>
              </a:rPr>
              <a:t>Set container images to public</a:t>
            </a:r>
          </a:p>
        </p:txBody>
      </p:sp>
      <p:sp>
        <p:nvSpPr>
          <p:cNvPr id="41" name="Rectangle 40"/>
          <p:cNvSpPr/>
          <p:nvPr/>
        </p:nvSpPr>
        <p:spPr bwMode="auto">
          <a:xfrm>
            <a:off x="7188622" y="5215696"/>
            <a:ext cx="1146085" cy="339867"/>
          </a:xfrm>
          <a:prstGeom prst="rect">
            <a:avLst/>
          </a:prstGeom>
          <a:solidFill>
            <a:schemeClr val="accent4"/>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1432" tIns="45716" rIns="91432" bIns="45716" numCol="1" rtlCol="0" anchor="ctr" anchorCtr="0" compatLnSpc="1">
            <a:prstTxWarp prst="textNoShape">
              <a:avLst/>
            </a:prstTxWarp>
          </a:bodyPr>
          <a:lstStyle/>
          <a:p>
            <a:pPr algn="ctr" defTabSz="914061" fontAlgn="base">
              <a:spcBef>
                <a:spcPct val="0"/>
              </a:spcBef>
              <a:spcAft>
                <a:spcPct val="0"/>
              </a:spcAft>
            </a:pPr>
            <a:r>
              <a:rPr lang="en-US" sz="1600" dirty="0">
                <a:solidFill>
                  <a:schemeClr val="bg1">
                    <a:alpha val="99000"/>
                  </a:schemeClr>
                </a:solidFill>
              </a:rPr>
              <a:t>pic1.jpg</a:t>
            </a:r>
            <a:endParaRPr lang="en-US" sz="1800" dirty="0">
              <a:solidFill>
                <a:schemeClr val="bg1">
                  <a:alpha val="99000"/>
                </a:schemeClr>
              </a:solidFill>
            </a:endParaRPr>
          </a:p>
        </p:txBody>
      </p:sp>
      <p:cxnSp>
        <p:nvCxnSpPr>
          <p:cNvPr id="49" name="Straight Arrow Connector 48"/>
          <p:cNvCxnSpPr/>
          <p:nvPr/>
        </p:nvCxnSpPr>
        <p:spPr>
          <a:xfrm>
            <a:off x="6978869" y="1797269"/>
            <a:ext cx="55344" cy="488731"/>
          </a:xfrm>
          <a:prstGeom prst="straightConnector1">
            <a:avLst/>
          </a:prstGeom>
          <a:ln w="19050">
            <a:tailEnd type="triangle"/>
          </a:ln>
        </p:spPr>
        <p:style>
          <a:lnRef idx="1">
            <a:schemeClr val="accent4"/>
          </a:lnRef>
          <a:fillRef idx="0">
            <a:schemeClr val="accent4"/>
          </a:fillRef>
          <a:effectRef idx="0">
            <a:schemeClr val="accent4"/>
          </a:effectRef>
          <a:fontRef idx="minor">
            <a:schemeClr val="tx1"/>
          </a:fontRef>
        </p:style>
      </p:cxnSp>
      <p:sp>
        <p:nvSpPr>
          <p:cNvPr id="50" name="TextBox 49"/>
          <p:cNvSpPr txBox="1"/>
          <p:nvPr/>
        </p:nvSpPr>
        <p:spPr>
          <a:xfrm>
            <a:off x="7374179" y="926049"/>
            <a:ext cx="3782767" cy="640175"/>
          </a:xfrm>
          <a:prstGeom prst="rect">
            <a:avLst/>
          </a:prstGeom>
          <a:noFill/>
        </p:spPr>
        <p:txBody>
          <a:bodyPr wrap="none" lIns="0" tIns="0" rIns="0" bIns="0" rtlCol="0">
            <a:spAutoFit/>
          </a:bodyPr>
          <a:lstStyle/>
          <a:p>
            <a:r>
              <a:rPr lang="en-US" dirty="0" smtClean="0">
                <a:solidFill>
                  <a:srgbClr val="595959">
                    <a:alpha val="99000"/>
                  </a:srgbClr>
                </a:solidFill>
              </a:rPr>
              <a:t>GET</a:t>
            </a:r>
          </a:p>
          <a:p>
            <a:pPr defTabSz="1218937">
              <a:lnSpc>
                <a:spcPct val="90000"/>
              </a:lnSpc>
              <a:spcBef>
                <a:spcPct val="20000"/>
              </a:spcBef>
              <a:buSzPct val="90000"/>
              <a:defRPr/>
            </a:pPr>
            <a:r>
              <a:rPr lang="en-US" sz="1600" spc="-51" dirty="0">
                <a:solidFill>
                  <a:srgbClr val="595959">
                    <a:alpha val="99000"/>
                  </a:srgbClr>
                </a:solidFill>
              </a:rPr>
              <a:t>http://guid01.vo.msecnd.net/images/pic.1jpg</a:t>
            </a:r>
          </a:p>
        </p:txBody>
      </p:sp>
      <p:sp>
        <p:nvSpPr>
          <p:cNvPr id="51" name="TextBox 50"/>
          <p:cNvSpPr txBox="1"/>
          <p:nvPr/>
        </p:nvSpPr>
        <p:spPr>
          <a:xfrm>
            <a:off x="6784182" y="5794909"/>
            <a:ext cx="3174205" cy="153888"/>
          </a:xfrm>
          <a:prstGeom prst="rect">
            <a:avLst/>
          </a:prstGeom>
          <a:noFill/>
        </p:spPr>
        <p:txBody>
          <a:bodyPr wrap="square" lIns="0" tIns="0" rIns="0" bIns="0" rtlCol="0">
            <a:spAutoFit/>
          </a:bodyPr>
          <a:lstStyle/>
          <a:p>
            <a:r>
              <a:rPr lang="en-US" sz="1000" b="1" dirty="0">
                <a:solidFill>
                  <a:srgbClr val="595959">
                    <a:alpha val="99000"/>
                  </a:srgbClr>
                </a:solidFill>
              </a:rPr>
              <a:t>http://sally.blob.core.windows.net/images/pic1.jpg</a:t>
            </a:r>
          </a:p>
        </p:txBody>
      </p:sp>
      <p:sp>
        <p:nvSpPr>
          <p:cNvPr id="52" name="TextBox 51"/>
          <p:cNvSpPr txBox="1"/>
          <p:nvPr/>
        </p:nvSpPr>
        <p:spPr>
          <a:xfrm>
            <a:off x="7557863" y="3305522"/>
            <a:ext cx="2342882" cy="498598"/>
          </a:xfrm>
          <a:prstGeom prst="rect">
            <a:avLst/>
          </a:prstGeom>
          <a:noFill/>
        </p:spPr>
        <p:txBody>
          <a:bodyPr wrap="square" lIns="0" tIns="0" rIns="0" bIns="0" rtlCol="0">
            <a:spAutoFit/>
          </a:bodyPr>
          <a:lstStyle/>
          <a:p>
            <a:pPr defTabSz="1218937">
              <a:lnSpc>
                <a:spcPct val="90000"/>
              </a:lnSpc>
              <a:buSzPct val="90000"/>
              <a:defRPr/>
            </a:pPr>
            <a:r>
              <a:rPr lang="en-US" sz="1200" spc="-51" dirty="0">
                <a:gradFill>
                  <a:gsLst>
                    <a:gs pos="0">
                      <a:srgbClr val="595959"/>
                    </a:gs>
                    <a:gs pos="86000">
                      <a:srgbClr val="595959"/>
                    </a:gs>
                  </a:gsLst>
                  <a:lin ang="5400000" scaled="0"/>
                </a:gradFill>
              </a:rPr>
              <a:t>http://sally.blob.core.windows.net/ </a:t>
            </a:r>
            <a:endParaRPr lang="en-US" sz="1200" spc="-51" dirty="0" smtClean="0">
              <a:gradFill>
                <a:gsLst>
                  <a:gs pos="0">
                    <a:srgbClr val="595959"/>
                  </a:gs>
                  <a:gs pos="86000">
                    <a:srgbClr val="595959"/>
                  </a:gs>
                </a:gsLst>
                <a:lin ang="5400000" scaled="0"/>
              </a:gradFill>
            </a:endParaRPr>
          </a:p>
          <a:p>
            <a:pPr defTabSz="1218937">
              <a:lnSpc>
                <a:spcPct val="90000"/>
              </a:lnSpc>
              <a:buSzPct val="90000"/>
              <a:defRPr/>
            </a:pPr>
            <a:r>
              <a:rPr lang="en-US" sz="1200" spc="-51" dirty="0">
                <a:gradFill>
                  <a:gsLst>
                    <a:gs pos="0">
                      <a:srgbClr val="595959"/>
                    </a:gs>
                    <a:gs pos="86000">
                      <a:srgbClr val="595959"/>
                    </a:gs>
                  </a:gsLst>
                  <a:lin ang="5400000" scaled="0"/>
                </a:gradFill>
                <a:sym typeface="Wingdings" pitchFamily="2" charset="2"/>
              </a:rPr>
              <a:t> </a:t>
            </a:r>
            <a:r>
              <a:rPr lang="en-US" sz="1200" spc="-51" dirty="0" smtClean="0">
                <a:gradFill>
                  <a:gsLst>
                    <a:gs pos="0">
                      <a:srgbClr val="595959"/>
                    </a:gs>
                    <a:gs pos="86000">
                      <a:srgbClr val="595959"/>
                    </a:gs>
                  </a:gsLst>
                  <a:lin ang="5400000" scaled="0"/>
                </a:gradFill>
                <a:sym typeface="Wingdings" pitchFamily="2" charset="2"/>
              </a:rPr>
              <a:t>                       </a:t>
            </a:r>
          </a:p>
          <a:p>
            <a:pPr defTabSz="1218937">
              <a:lnSpc>
                <a:spcPct val="90000"/>
              </a:lnSpc>
              <a:buSzPct val="90000"/>
              <a:defRPr/>
            </a:pPr>
            <a:r>
              <a:rPr lang="en-US" sz="1200" spc="-51" dirty="0" smtClean="0">
                <a:gradFill>
                  <a:gsLst>
                    <a:gs pos="0">
                      <a:srgbClr val="595959"/>
                    </a:gs>
                    <a:gs pos="86000">
                      <a:srgbClr val="595959"/>
                    </a:gs>
                  </a:gsLst>
                  <a:lin ang="5400000" scaled="0"/>
                </a:gradFill>
                <a:sym typeface="Wingdings" pitchFamily="2" charset="2"/>
              </a:rPr>
              <a:t>http</a:t>
            </a:r>
            <a:r>
              <a:rPr lang="en-US" sz="1200" spc="-51" dirty="0">
                <a:gradFill>
                  <a:gsLst>
                    <a:gs pos="0">
                      <a:srgbClr val="595959"/>
                    </a:gs>
                    <a:gs pos="86000">
                      <a:srgbClr val="595959"/>
                    </a:gs>
                  </a:gsLst>
                  <a:lin ang="5400000" scaled="0"/>
                </a:gradFill>
                <a:sym typeface="Wingdings" pitchFamily="2" charset="2"/>
              </a:rPr>
              <a:t>://guid01.vo.msecnd.net/</a:t>
            </a:r>
            <a:endParaRPr lang="en-US" sz="1200" spc="-51" dirty="0">
              <a:gradFill>
                <a:gsLst>
                  <a:gs pos="0">
                    <a:srgbClr val="595959"/>
                  </a:gs>
                  <a:gs pos="86000">
                    <a:srgbClr val="595959"/>
                  </a:gs>
                </a:gsLst>
                <a:lin ang="5400000" scaled="0"/>
              </a:gradFill>
            </a:endParaRPr>
          </a:p>
        </p:txBody>
      </p:sp>
      <p:cxnSp>
        <p:nvCxnSpPr>
          <p:cNvPr id="53" name="Straight Arrow Connector 52"/>
          <p:cNvCxnSpPr/>
          <p:nvPr/>
        </p:nvCxnSpPr>
        <p:spPr>
          <a:xfrm>
            <a:off x="7177088" y="3052763"/>
            <a:ext cx="538162" cy="2141537"/>
          </a:xfrm>
          <a:prstGeom prst="straightConnector1">
            <a:avLst/>
          </a:prstGeom>
          <a:ln w="19050">
            <a:prstDash val="dash"/>
            <a:tailEnd type="triangle"/>
          </a:ln>
        </p:spPr>
        <p:style>
          <a:lnRef idx="1">
            <a:schemeClr val="accent4"/>
          </a:lnRef>
          <a:fillRef idx="0">
            <a:schemeClr val="accent4"/>
          </a:fillRef>
          <a:effectRef idx="0">
            <a:schemeClr val="accent4"/>
          </a:effectRef>
          <a:fontRef idx="minor">
            <a:schemeClr val="tx1"/>
          </a:fontRef>
        </p:style>
      </p:cxnSp>
      <p:cxnSp>
        <p:nvCxnSpPr>
          <p:cNvPr id="54" name="Straight Arrow Connector 53"/>
          <p:cNvCxnSpPr/>
          <p:nvPr/>
        </p:nvCxnSpPr>
        <p:spPr>
          <a:xfrm flipH="1" flipV="1">
            <a:off x="7010400" y="3038475"/>
            <a:ext cx="561978" cy="2143126"/>
          </a:xfrm>
          <a:prstGeom prst="straightConnector1">
            <a:avLst/>
          </a:prstGeom>
          <a:ln w="19050">
            <a:tailEnd type="triangle"/>
          </a:ln>
        </p:spPr>
        <p:style>
          <a:lnRef idx="1">
            <a:schemeClr val="accent4"/>
          </a:lnRef>
          <a:fillRef idx="0">
            <a:schemeClr val="accent4"/>
          </a:fillRef>
          <a:effectRef idx="0">
            <a:schemeClr val="accent4"/>
          </a:effectRef>
          <a:fontRef idx="minor">
            <a:schemeClr val="tx1"/>
          </a:fontRef>
        </p:style>
      </p:cxnSp>
      <p:sp>
        <p:nvSpPr>
          <p:cNvPr id="55" name="Rectangle 54"/>
          <p:cNvSpPr/>
          <p:nvPr/>
        </p:nvSpPr>
        <p:spPr bwMode="auto">
          <a:xfrm>
            <a:off x="7384066" y="5291319"/>
            <a:ext cx="657238" cy="189067"/>
          </a:xfrm>
          <a:prstGeom prst="rect">
            <a:avLst/>
          </a:prstGeom>
          <a:solidFill>
            <a:schemeClr val="accent4"/>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1432" tIns="45716" rIns="91432" bIns="45716" numCol="1" rtlCol="0" anchor="ctr" anchorCtr="0" compatLnSpc="1">
            <a:prstTxWarp prst="textNoShape">
              <a:avLst/>
            </a:prstTxWarp>
          </a:bodyPr>
          <a:lstStyle/>
          <a:p>
            <a:pPr algn="ctr" defTabSz="914061" fontAlgn="base">
              <a:spcBef>
                <a:spcPct val="0"/>
              </a:spcBef>
              <a:spcAft>
                <a:spcPct val="0"/>
              </a:spcAft>
            </a:pPr>
            <a:r>
              <a:rPr lang="en-US" sz="900" b="1" dirty="0">
                <a:solidFill>
                  <a:schemeClr val="bg1">
                    <a:alpha val="99000"/>
                  </a:schemeClr>
                </a:solidFill>
              </a:rPr>
              <a:t>pic1.jpg</a:t>
            </a:r>
          </a:p>
        </p:txBody>
      </p:sp>
      <p:cxnSp>
        <p:nvCxnSpPr>
          <p:cNvPr id="57" name="Straight Arrow Connector 56"/>
          <p:cNvCxnSpPr/>
          <p:nvPr/>
        </p:nvCxnSpPr>
        <p:spPr>
          <a:xfrm flipH="1" flipV="1">
            <a:off x="6872288" y="1781175"/>
            <a:ext cx="64541" cy="499570"/>
          </a:xfrm>
          <a:prstGeom prst="straightConnector1">
            <a:avLst/>
          </a:prstGeom>
          <a:ln w="19050">
            <a:tailEnd type="triangle"/>
          </a:ln>
        </p:spPr>
        <p:style>
          <a:lnRef idx="1">
            <a:schemeClr val="accent4"/>
          </a:lnRef>
          <a:fillRef idx="0">
            <a:schemeClr val="accent4"/>
          </a:fillRef>
          <a:effectRef idx="0">
            <a:schemeClr val="accent4"/>
          </a:effectRef>
          <a:fontRef idx="minor">
            <a:schemeClr val="tx1"/>
          </a:fontRef>
        </p:style>
      </p:cxnSp>
      <p:sp>
        <p:nvSpPr>
          <p:cNvPr id="58" name="TextBox 57"/>
          <p:cNvSpPr txBox="1"/>
          <p:nvPr/>
        </p:nvSpPr>
        <p:spPr>
          <a:xfrm>
            <a:off x="6490285" y="2237502"/>
            <a:ext cx="331822" cy="246221"/>
          </a:xfrm>
          <a:prstGeom prst="rect">
            <a:avLst/>
          </a:prstGeom>
          <a:noFill/>
        </p:spPr>
        <p:txBody>
          <a:bodyPr wrap="none" lIns="0" tIns="0" rIns="0" bIns="0" rtlCol="0">
            <a:spAutoFit/>
          </a:bodyPr>
          <a:lstStyle/>
          <a:p>
            <a:r>
              <a:rPr lang="en-US" sz="1600" dirty="0" smtClean="0">
                <a:solidFill>
                  <a:srgbClr val="595959">
                    <a:alpha val="99000"/>
                  </a:srgbClr>
                </a:solidFill>
              </a:rPr>
              <a:t>404</a:t>
            </a:r>
          </a:p>
        </p:txBody>
      </p:sp>
      <p:sp>
        <p:nvSpPr>
          <p:cNvPr id="60" name="TextBox 59"/>
          <p:cNvSpPr txBox="1"/>
          <p:nvPr/>
        </p:nvSpPr>
        <p:spPr>
          <a:xfrm>
            <a:off x="5857457" y="2838112"/>
            <a:ext cx="473912" cy="369332"/>
          </a:xfrm>
          <a:prstGeom prst="rect">
            <a:avLst/>
          </a:prstGeom>
          <a:noFill/>
        </p:spPr>
        <p:txBody>
          <a:bodyPr wrap="none" lIns="0" tIns="0" rIns="0" bIns="0" rtlCol="0">
            <a:spAutoFit/>
          </a:bodyPr>
          <a:lstStyle/>
          <a:p>
            <a:r>
              <a:rPr lang="en-US" dirty="0" smtClean="0">
                <a:solidFill>
                  <a:srgbClr val="595959">
                    <a:alpha val="99000"/>
                  </a:srgbClr>
                </a:solidFill>
              </a:rPr>
              <a:t>TTL</a:t>
            </a:r>
          </a:p>
        </p:txBody>
      </p:sp>
      <p:sp>
        <p:nvSpPr>
          <p:cNvPr id="61" name="Oval 60"/>
          <p:cNvSpPr/>
          <p:nvPr/>
        </p:nvSpPr>
        <p:spPr bwMode="auto">
          <a:xfrm>
            <a:off x="7361878" y="2920401"/>
            <a:ext cx="2362890" cy="1206756"/>
          </a:xfrm>
          <a:prstGeom prst="ellipse">
            <a:avLst/>
          </a:prstGeom>
          <a:noFill/>
          <a:ln w="28575">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2" tIns="45716" rIns="91432" bIns="45716" numCol="1" rtlCol="0" anchor="ctr" anchorCtr="0" compatLnSpc="1">
            <a:prstTxWarp prst="textNoShape">
              <a:avLst/>
            </a:prstTxWarp>
          </a:bodyPr>
          <a:lstStyle/>
          <a:p>
            <a:pPr algn="ctr" defTabSz="914061" fontAlgn="base">
              <a:spcBef>
                <a:spcPct val="0"/>
              </a:spcBef>
              <a:spcAft>
                <a:spcPct val="0"/>
              </a:spcAft>
            </a:pPr>
            <a:endParaRPr lang="en-US" sz="1800" dirty="0">
              <a:solidFill>
                <a:schemeClr val="tx1"/>
              </a:solidFill>
            </a:endParaRPr>
          </a:p>
        </p:txBody>
      </p:sp>
      <p:sp>
        <p:nvSpPr>
          <p:cNvPr id="62" name="Oval 61"/>
          <p:cNvSpPr/>
          <p:nvPr/>
        </p:nvSpPr>
        <p:spPr bwMode="auto">
          <a:xfrm>
            <a:off x="8628749" y="5718550"/>
            <a:ext cx="793490" cy="331664"/>
          </a:xfrm>
          <a:prstGeom prst="ellipse">
            <a:avLst/>
          </a:prstGeom>
          <a:noFill/>
          <a:ln w="28575">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2" tIns="45716" rIns="91432" bIns="45716" numCol="1" rtlCol="0" anchor="ctr" anchorCtr="0" compatLnSpc="1">
            <a:prstTxWarp prst="textNoShape">
              <a:avLst/>
            </a:prstTxWarp>
          </a:bodyPr>
          <a:lstStyle/>
          <a:p>
            <a:pPr algn="ctr" defTabSz="914061" fontAlgn="base">
              <a:spcBef>
                <a:spcPct val="0"/>
              </a:spcBef>
              <a:spcAft>
                <a:spcPct val="0"/>
              </a:spcAft>
            </a:pPr>
            <a:endParaRPr lang="en-US" sz="2300" dirty="0">
              <a:solidFill>
                <a:schemeClr val="tx1"/>
              </a:solidFill>
            </a:endParaRPr>
          </a:p>
        </p:txBody>
      </p:sp>
      <p:sp>
        <p:nvSpPr>
          <p:cNvPr id="63" name="Oval 62"/>
          <p:cNvSpPr/>
          <p:nvPr/>
        </p:nvSpPr>
        <p:spPr bwMode="auto">
          <a:xfrm>
            <a:off x="7044373" y="1160591"/>
            <a:ext cx="4362744" cy="571244"/>
          </a:xfrm>
          <a:prstGeom prst="ellipse">
            <a:avLst/>
          </a:prstGeom>
          <a:noFill/>
          <a:ln w="28575">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2" tIns="45716" rIns="91432" bIns="45716" numCol="1" rtlCol="0" anchor="ctr" anchorCtr="0" compatLnSpc="1">
            <a:prstTxWarp prst="textNoShape">
              <a:avLst/>
            </a:prstTxWarp>
          </a:bodyPr>
          <a:lstStyle/>
          <a:p>
            <a:pPr algn="ctr" defTabSz="914061" fontAlgn="base">
              <a:spcBef>
                <a:spcPct val="0"/>
              </a:spcBef>
              <a:spcAft>
                <a:spcPct val="0"/>
              </a:spcAft>
            </a:pPr>
            <a:endParaRPr lang="en-US" sz="2300" dirty="0">
              <a:solidFill>
                <a:schemeClr val="tx1"/>
              </a:solidFill>
            </a:endParaRPr>
          </a:p>
        </p:txBody>
      </p:sp>
      <p:grpSp>
        <p:nvGrpSpPr>
          <p:cNvPr id="4" name="Group 3"/>
          <p:cNvGrpSpPr/>
          <p:nvPr/>
        </p:nvGrpSpPr>
        <p:grpSpPr>
          <a:xfrm>
            <a:off x="6756564" y="812827"/>
            <a:ext cx="331995" cy="843336"/>
            <a:chOff x="1171557" y="1055314"/>
            <a:chExt cx="331995" cy="843336"/>
          </a:xfrm>
        </p:grpSpPr>
        <p:sp>
          <p:nvSpPr>
            <p:cNvPr id="31" name="Oval 6"/>
            <p:cNvSpPr>
              <a:spLocks noChangeArrowheads="1"/>
            </p:cNvSpPr>
            <p:nvPr/>
          </p:nvSpPr>
          <p:spPr bwMode="auto">
            <a:xfrm>
              <a:off x="1268405" y="1055314"/>
              <a:ext cx="137501" cy="140290"/>
            </a:xfrm>
            <a:prstGeom prst="ellipse">
              <a:avLst/>
            </a:prstGeom>
            <a:solidFill>
              <a:schemeClr val="accent2"/>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defTabSz="740740"/>
              <a:endParaRPr lang="en-US" spc="-122" dirty="0">
                <a:solidFill>
                  <a:srgbClr val="292929">
                    <a:lumMod val="50000"/>
                  </a:srgbClr>
                </a:solidFill>
              </a:endParaRPr>
            </a:p>
          </p:txBody>
        </p:sp>
        <p:sp>
          <p:nvSpPr>
            <p:cNvPr id="32" name="Freeform 31"/>
            <p:cNvSpPr>
              <a:spLocks/>
            </p:cNvSpPr>
            <p:nvPr/>
          </p:nvSpPr>
          <p:spPr bwMode="auto">
            <a:xfrm>
              <a:off x="1171557" y="1211546"/>
              <a:ext cx="331995" cy="687104"/>
            </a:xfrm>
            <a:custGeom>
              <a:avLst/>
              <a:gdLst>
                <a:gd name="T0" fmla="*/ 327 w 353"/>
                <a:gd name="T1" fmla="*/ 30 h 730"/>
                <a:gd name="T2" fmla="*/ 327 w 353"/>
                <a:gd name="T3" fmla="*/ 30 h 730"/>
                <a:gd name="T4" fmla="*/ 323 w 353"/>
                <a:gd name="T5" fmla="*/ 26 h 730"/>
                <a:gd name="T6" fmla="*/ 321 w 353"/>
                <a:gd name="T7" fmla="*/ 24 h 730"/>
                <a:gd name="T8" fmla="*/ 320 w 353"/>
                <a:gd name="T9" fmla="*/ 23 h 730"/>
                <a:gd name="T10" fmla="*/ 287 w 353"/>
                <a:gd name="T11" fmla="*/ 5 h 730"/>
                <a:gd name="T12" fmla="*/ 287 w 353"/>
                <a:gd name="T13" fmla="*/ 5 h 730"/>
                <a:gd name="T14" fmla="*/ 283 w 353"/>
                <a:gd name="T15" fmla="*/ 4 h 730"/>
                <a:gd name="T16" fmla="*/ 282 w 353"/>
                <a:gd name="T17" fmla="*/ 4 h 730"/>
                <a:gd name="T18" fmla="*/ 280 w 353"/>
                <a:gd name="T19" fmla="*/ 3 h 730"/>
                <a:gd name="T20" fmla="*/ 277 w 353"/>
                <a:gd name="T21" fmla="*/ 2 h 730"/>
                <a:gd name="T22" fmla="*/ 276 w 353"/>
                <a:gd name="T23" fmla="*/ 2 h 730"/>
                <a:gd name="T24" fmla="*/ 272 w 353"/>
                <a:gd name="T25" fmla="*/ 2 h 730"/>
                <a:gd name="T26" fmla="*/ 272 w 353"/>
                <a:gd name="T27" fmla="*/ 1 h 730"/>
                <a:gd name="T28" fmla="*/ 267 w 353"/>
                <a:gd name="T29" fmla="*/ 1 h 730"/>
                <a:gd name="T30" fmla="*/ 267 w 353"/>
                <a:gd name="T31" fmla="*/ 1 h 730"/>
                <a:gd name="T32" fmla="*/ 263 w 353"/>
                <a:gd name="T33" fmla="*/ 1 h 730"/>
                <a:gd name="T34" fmla="*/ 262 w 353"/>
                <a:gd name="T35" fmla="*/ 1 h 730"/>
                <a:gd name="T36" fmla="*/ 258 w 353"/>
                <a:gd name="T37" fmla="*/ 0 h 730"/>
                <a:gd name="T38" fmla="*/ 258 w 353"/>
                <a:gd name="T39" fmla="*/ 0 h 730"/>
                <a:gd name="T40" fmla="*/ 96 w 353"/>
                <a:gd name="T41" fmla="*/ 0 h 730"/>
                <a:gd name="T42" fmla="*/ 95 w 353"/>
                <a:gd name="T43" fmla="*/ 0 h 730"/>
                <a:gd name="T44" fmla="*/ 95 w 353"/>
                <a:gd name="T45" fmla="*/ 0 h 730"/>
                <a:gd name="T46" fmla="*/ 0 w 353"/>
                <a:gd name="T47" fmla="*/ 95 h 730"/>
                <a:gd name="T48" fmla="*/ 0 w 353"/>
                <a:gd name="T49" fmla="*/ 323 h 730"/>
                <a:gd name="T50" fmla="*/ 32 w 353"/>
                <a:gd name="T51" fmla="*/ 356 h 730"/>
                <a:gd name="T52" fmla="*/ 64 w 353"/>
                <a:gd name="T53" fmla="*/ 323 h 730"/>
                <a:gd name="T54" fmla="*/ 64 w 353"/>
                <a:gd name="T55" fmla="*/ 117 h 730"/>
                <a:gd name="T56" fmla="*/ 81 w 353"/>
                <a:gd name="T57" fmla="*/ 117 h 730"/>
                <a:gd name="T58" fmla="*/ 81 w 353"/>
                <a:gd name="T59" fmla="*/ 687 h 730"/>
                <a:gd name="T60" fmla="*/ 125 w 353"/>
                <a:gd name="T61" fmla="*/ 730 h 730"/>
                <a:gd name="T62" fmla="*/ 168 w 353"/>
                <a:gd name="T63" fmla="*/ 687 h 730"/>
                <a:gd name="T64" fmla="*/ 168 w 353"/>
                <a:gd name="T65" fmla="*/ 358 h 730"/>
                <a:gd name="T66" fmla="*/ 185 w 353"/>
                <a:gd name="T67" fmla="*/ 358 h 730"/>
                <a:gd name="T68" fmla="*/ 185 w 353"/>
                <a:gd name="T69" fmla="*/ 687 h 730"/>
                <a:gd name="T70" fmla="*/ 228 w 353"/>
                <a:gd name="T71" fmla="*/ 730 h 730"/>
                <a:gd name="T72" fmla="*/ 272 w 353"/>
                <a:gd name="T73" fmla="*/ 687 h 730"/>
                <a:gd name="T74" fmla="*/ 272 w 353"/>
                <a:gd name="T75" fmla="*/ 683 h 730"/>
                <a:gd name="T76" fmla="*/ 272 w 353"/>
                <a:gd name="T77" fmla="*/ 687 h 730"/>
                <a:gd name="T78" fmla="*/ 272 w 353"/>
                <a:gd name="T79" fmla="*/ 117 h 730"/>
                <a:gd name="T80" fmla="*/ 289 w 353"/>
                <a:gd name="T81" fmla="*/ 117 h 730"/>
                <a:gd name="T82" fmla="*/ 289 w 353"/>
                <a:gd name="T83" fmla="*/ 315 h 730"/>
                <a:gd name="T84" fmla="*/ 289 w 353"/>
                <a:gd name="T85" fmla="*/ 314 h 730"/>
                <a:gd name="T86" fmla="*/ 289 w 353"/>
                <a:gd name="T87" fmla="*/ 323 h 730"/>
                <a:gd name="T88" fmla="*/ 294 w 353"/>
                <a:gd name="T89" fmla="*/ 342 h 730"/>
                <a:gd name="T90" fmla="*/ 321 w 353"/>
                <a:gd name="T91" fmla="*/ 356 h 730"/>
                <a:gd name="T92" fmla="*/ 353 w 353"/>
                <a:gd name="T93" fmla="*/ 325 h 730"/>
                <a:gd name="T94" fmla="*/ 353 w 353"/>
                <a:gd name="T95" fmla="*/ 323 h 730"/>
                <a:gd name="T96" fmla="*/ 353 w 353"/>
                <a:gd name="T97" fmla="*/ 323 h 730"/>
                <a:gd name="T98" fmla="*/ 353 w 353"/>
                <a:gd name="T99" fmla="*/ 298 h 730"/>
                <a:gd name="T100" fmla="*/ 353 w 353"/>
                <a:gd name="T101" fmla="*/ 95 h 730"/>
                <a:gd name="T102" fmla="*/ 327 w 353"/>
                <a:gd name="T103" fmla="*/ 30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3" h="730">
                  <a:moveTo>
                    <a:pt x="327" y="30"/>
                  </a:moveTo>
                  <a:cubicBezTo>
                    <a:pt x="327" y="30"/>
                    <a:pt x="327" y="30"/>
                    <a:pt x="327" y="30"/>
                  </a:cubicBezTo>
                  <a:cubicBezTo>
                    <a:pt x="326" y="29"/>
                    <a:pt x="324" y="27"/>
                    <a:pt x="323" y="26"/>
                  </a:cubicBezTo>
                  <a:cubicBezTo>
                    <a:pt x="322" y="25"/>
                    <a:pt x="321" y="25"/>
                    <a:pt x="321" y="24"/>
                  </a:cubicBezTo>
                  <a:cubicBezTo>
                    <a:pt x="320" y="24"/>
                    <a:pt x="320" y="24"/>
                    <a:pt x="320" y="23"/>
                  </a:cubicBezTo>
                  <a:cubicBezTo>
                    <a:pt x="310" y="15"/>
                    <a:pt x="299" y="9"/>
                    <a:pt x="287" y="5"/>
                  </a:cubicBezTo>
                  <a:cubicBezTo>
                    <a:pt x="287" y="5"/>
                    <a:pt x="287" y="5"/>
                    <a:pt x="287" y="5"/>
                  </a:cubicBezTo>
                  <a:cubicBezTo>
                    <a:pt x="286" y="5"/>
                    <a:pt x="285" y="4"/>
                    <a:pt x="283" y="4"/>
                  </a:cubicBezTo>
                  <a:cubicBezTo>
                    <a:pt x="283" y="4"/>
                    <a:pt x="283" y="4"/>
                    <a:pt x="282" y="4"/>
                  </a:cubicBezTo>
                  <a:cubicBezTo>
                    <a:pt x="281" y="3"/>
                    <a:pt x="280" y="3"/>
                    <a:pt x="280" y="3"/>
                  </a:cubicBezTo>
                  <a:cubicBezTo>
                    <a:pt x="279" y="3"/>
                    <a:pt x="278" y="3"/>
                    <a:pt x="277" y="2"/>
                  </a:cubicBezTo>
                  <a:cubicBezTo>
                    <a:pt x="277" y="2"/>
                    <a:pt x="276" y="2"/>
                    <a:pt x="276" y="2"/>
                  </a:cubicBezTo>
                  <a:cubicBezTo>
                    <a:pt x="274" y="2"/>
                    <a:pt x="273" y="2"/>
                    <a:pt x="272" y="2"/>
                  </a:cubicBezTo>
                  <a:cubicBezTo>
                    <a:pt x="272" y="2"/>
                    <a:pt x="272" y="2"/>
                    <a:pt x="272" y="1"/>
                  </a:cubicBezTo>
                  <a:cubicBezTo>
                    <a:pt x="270" y="1"/>
                    <a:pt x="269" y="1"/>
                    <a:pt x="267" y="1"/>
                  </a:cubicBezTo>
                  <a:cubicBezTo>
                    <a:pt x="267" y="1"/>
                    <a:pt x="267" y="1"/>
                    <a:pt x="267" y="1"/>
                  </a:cubicBezTo>
                  <a:cubicBezTo>
                    <a:pt x="266" y="1"/>
                    <a:pt x="264" y="1"/>
                    <a:pt x="263" y="1"/>
                  </a:cubicBezTo>
                  <a:cubicBezTo>
                    <a:pt x="262" y="1"/>
                    <a:pt x="262" y="1"/>
                    <a:pt x="262" y="1"/>
                  </a:cubicBezTo>
                  <a:cubicBezTo>
                    <a:pt x="261" y="1"/>
                    <a:pt x="259" y="0"/>
                    <a:pt x="258" y="0"/>
                  </a:cubicBezTo>
                  <a:cubicBezTo>
                    <a:pt x="258" y="0"/>
                    <a:pt x="258" y="0"/>
                    <a:pt x="258" y="0"/>
                  </a:cubicBezTo>
                  <a:cubicBezTo>
                    <a:pt x="96" y="0"/>
                    <a:pt x="96" y="0"/>
                    <a:pt x="96" y="0"/>
                  </a:cubicBezTo>
                  <a:cubicBezTo>
                    <a:pt x="95" y="0"/>
                    <a:pt x="95" y="0"/>
                    <a:pt x="95" y="0"/>
                  </a:cubicBezTo>
                  <a:cubicBezTo>
                    <a:pt x="95" y="0"/>
                    <a:pt x="95" y="0"/>
                    <a:pt x="95" y="0"/>
                  </a:cubicBezTo>
                  <a:cubicBezTo>
                    <a:pt x="43" y="1"/>
                    <a:pt x="0" y="43"/>
                    <a:pt x="0" y="95"/>
                  </a:cubicBezTo>
                  <a:cubicBezTo>
                    <a:pt x="0" y="323"/>
                    <a:pt x="0" y="323"/>
                    <a:pt x="0" y="323"/>
                  </a:cubicBezTo>
                  <a:cubicBezTo>
                    <a:pt x="0" y="341"/>
                    <a:pt x="15" y="356"/>
                    <a:pt x="32" y="356"/>
                  </a:cubicBezTo>
                  <a:cubicBezTo>
                    <a:pt x="50" y="356"/>
                    <a:pt x="64" y="341"/>
                    <a:pt x="64" y="323"/>
                  </a:cubicBezTo>
                  <a:cubicBezTo>
                    <a:pt x="64" y="117"/>
                    <a:pt x="64" y="117"/>
                    <a:pt x="64" y="117"/>
                  </a:cubicBezTo>
                  <a:cubicBezTo>
                    <a:pt x="81" y="117"/>
                    <a:pt x="81" y="117"/>
                    <a:pt x="81" y="117"/>
                  </a:cubicBezTo>
                  <a:cubicBezTo>
                    <a:pt x="81" y="687"/>
                    <a:pt x="81" y="687"/>
                    <a:pt x="81" y="687"/>
                  </a:cubicBezTo>
                  <a:cubicBezTo>
                    <a:pt x="81" y="711"/>
                    <a:pt x="101" y="730"/>
                    <a:pt x="125" y="730"/>
                  </a:cubicBezTo>
                  <a:cubicBezTo>
                    <a:pt x="148" y="730"/>
                    <a:pt x="168" y="711"/>
                    <a:pt x="168" y="687"/>
                  </a:cubicBezTo>
                  <a:cubicBezTo>
                    <a:pt x="168" y="358"/>
                    <a:pt x="168" y="358"/>
                    <a:pt x="168" y="358"/>
                  </a:cubicBezTo>
                  <a:cubicBezTo>
                    <a:pt x="185" y="358"/>
                    <a:pt x="185" y="358"/>
                    <a:pt x="185" y="358"/>
                  </a:cubicBezTo>
                  <a:cubicBezTo>
                    <a:pt x="185" y="687"/>
                    <a:pt x="185" y="687"/>
                    <a:pt x="185" y="687"/>
                  </a:cubicBezTo>
                  <a:cubicBezTo>
                    <a:pt x="185" y="711"/>
                    <a:pt x="204" y="730"/>
                    <a:pt x="228" y="730"/>
                  </a:cubicBezTo>
                  <a:cubicBezTo>
                    <a:pt x="252" y="730"/>
                    <a:pt x="272" y="711"/>
                    <a:pt x="272" y="687"/>
                  </a:cubicBezTo>
                  <a:cubicBezTo>
                    <a:pt x="272" y="686"/>
                    <a:pt x="272" y="685"/>
                    <a:pt x="272" y="683"/>
                  </a:cubicBezTo>
                  <a:cubicBezTo>
                    <a:pt x="272" y="687"/>
                    <a:pt x="272" y="687"/>
                    <a:pt x="272" y="687"/>
                  </a:cubicBezTo>
                  <a:cubicBezTo>
                    <a:pt x="272" y="687"/>
                    <a:pt x="272" y="687"/>
                    <a:pt x="272" y="117"/>
                  </a:cubicBezTo>
                  <a:cubicBezTo>
                    <a:pt x="272" y="117"/>
                    <a:pt x="272" y="117"/>
                    <a:pt x="289" y="117"/>
                  </a:cubicBezTo>
                  <a:cubicBezTo>
                    <a:pt x="289" y="117"/>
                    <a:pt x="289" y="117"/>
                    <a:pt x="289" y="315"/>
                  </a:cubicBezTo>
                  <a:cubicBezTo>
                    <a:pt x="289" y="314"/>
                    <a:pt x="289" y="314"/>
                    <a:pt x="289" y="314"/>
                  </a:cubicBezTo>
                  <a:cubicBezTo>
                    <a:pt x="289" y="323"/>
                    <a:pt x="289" y="323"/>
                    <a:pt x="289" y="323"/>
                  </a:cubicBezTo>
                  <a:cubicBezTo>
                    <a:pt x="289" y="330"/>
                    <a:pt x="291" y="337"/>
                    <a:pt x="294" y="342"/>
                  </a:cubicBezTo>
                  <a:cubicBezTo>
                    <a:pt x="300" y="350"/>
                    <a:pt x="310" y="356"/>
                    <a:pt x="321" y="356"/>
                  </a:cubicBezTo>
                  <a:cubicBezTo>
                    <a:pt x="338" y="356"/>
                    <a:pt x="352" y="342"/>
                    <a:pt x="353" y="325"/>
                  </a:cubicBezTo>
                  <a:cubicBezTo>
                    <a:pt x="353" y="324"/>
                    <a:pt x="353" y="324"/>
                    <a:pt x="353" y="323"/>
                  </a:cubicBezTo>
                  <a:cubicBezTo>
                    <a:pt x="353" y="323"/>
                    <a:pt x="353" y="323"/>
                    <a:pt x="353" y="323"/>
                  </a:cubicBezTo>
                  <a:cubicBezTo>
                    <a:pt x="353" y="298"/>
                    <a:pt x="353" y="298"/>
                    <a:pt x="353" y="298"/>
                  </a:cubicBezTo>
                  <a:cubicBezTo>
                    <a:pt x="353" y="270"/>
                    <a:pt x="353" y="213"/>
                    <a:pt x="353" y="95"/>
                  </a:cubicBezTo>
                  <a:cubicBezTo>
                    <a:pt x="353" y="70"/>
                    <a:pt x="343" y="47"/>
                    <a:pt x="327" y="30"/>
                  </a:cubicBezTo>
                  <a:close/>
                </a:path>
              </a:pathLst>
            </a:custGeom>
            <a:solidFill>
              <a:schemeClr val="accent2"/>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defTabSz="740740"/>
              <a:endParaRPr lang="en-US" spc="-122" dirty="0">
                <a:solidFill>
                  <a:srgbClr val="292929">
                    <a:lumMod val="50000"/>
                  </a:srgbClr>
                </a:solidFill>
              </a:endParaRPr>
            </a:p>
          </p:txBody>
        </p:sp>
      </p:grpSp>
      <p:sp>
        <p:nvSpPr>
          <p:cNvPr id="11" name="Rectangle 10"/>
          <p:cNvSpPr/>
          <p:nvPr/>
        </p:nvSpPr>
        <p:spPr>
          <a:xfrm>
            <a:off x="10424869" y="2828835"/>
            <a:ext cx="1115626" cy="1015663"/>
          </a:xfrm>
          <a:prstGeom prst="rect">
            <a:avLst/>
          </a:prstGeom>
        </p:spPr>
        <p:txBody>
          <a:bodyPr wrap="none">
            <a:spAutoFit/>
          </a:bodyPr>
          <a:lstStyle/>
          <a:p>
            <a:r>
              <a:rPr lang="en-US" sz="2000" spc="-51" dirty="0">
                <a:solidFill>
                  <a:schemeClr val="accent2">
                    <a:alpha val="99000"/>
                  </a:schemeClr>
                </a:solidFill>
              </a:rPr>
              <a:t>Content </a:t>
            </a:r>
            <a:br>
              <a:rPr lang="en-US" sz="2000" spc="-51" dirty="0">
                <a:solidFill>
                  <a:schemeClr val="accent2">
                    <a:alpha val="99000"/>
                  </a:schemeClr>
                </a:solidFill>
              </a:rPr>
            </a:br>
            <a:r>
              <a:rPr lang="en-US" sz="2000" spc="-51" dirty="0">
                <a:solidFill>
                  <a:schemeClr val="accent2">
                    <a:alpha val="99000"/>
                  </a:schemeClr>
                </a:solidFill>
              </a:rPr>
              <a:t>Delivery </a:t>
            </a:r>
            <a:br>
              <a:rPr lang="en-US" sz="2000" spc="-51" dirty="0">
                <a:solidFill>
                  <a:schemeClr val="accent2">
                    <a:alpha val="99000"/>
                  </a:schemeClr>
                </a:solidFill>
              </a:rPr>
            </a:br>
            <a:r>
              <a:rPr lang="en-US" sz="2000" spc="-51" dirty="0">
                <a:solidFill>
                  <a:schemeClr val="accent2">
                    <a:alpha val="99000"/>
                  </a:schemeClr>
                </a:solidFill>
              </a:rPr>
              <a:t>Network</a:t>
            </a:r>
          </a:p>
        </p:txBody>
      </p:sp>
      <p:sp>
        <p:nvSpPr>
          <p:cNvPr id="64" name="Rectangle 63"/>
          <p:cNvSpPr/>
          <p:nvPr/>
        </p:nvSpPr>
        <p:spPr>
          <a:xfrm>
            <a:off x="10424869" y="5139286"/>
            <a:ext cx="1246431" cy="1323439"/>
          </a:xfrm>
          <a:prstGeom prst="rect">
            <a:avLst/>
          </a:prstGeom>
        </p:spPr>
        <p:txBody>
          <a:bodyPr wrap="none">
            <a:spAutoFit/>
          </a:bodyPr>
          <a:lstStyle/>
          <a:p>
            <a:r>
              <a:rPr lang="en-US" sz="2000" spc="-51" dirty="0">
                <a:solidFill>
                  <a:schemeClr val="accent2">
                    <a:alpha val="99000"/>
                  </a:schemeClr>
                </a:solidFill>
              </a:rPr>
              <a:t>Windows </a:t>
            </a:r>
            <a:r>
              <a:rPr lang="en-US" sz="2000" spc="-51" dirty="0" smtClean="0">
                <a:solidFill>
                  <a:schemeClr val="accent2">
                    <a:alpha val="99000"/>
                  </a:schemeClr>
                </a:solidFill>
              </a:rPr>
              <a:t/>
            </a:r>
            <a:br>
              <a:rPr lang="en-US" sz="2000" spc="-51" dirty="0" smtClean="0">
                <a:solidFill>
                  <a:schemeClr val="accent2">
                    <a:alpha val="99000"/>
                  </a:schemeClr>
                </a:solidFill>
              </a:rPr>
            </a:br>
            <a:r>
              <a:rPr lang="en-US" sz="2000" spc="-51" dirty="0" smtClean="0">
                <a:solidFill>
                  <a:schemeClr val="accent2">
                    <a:alpha val="99000"/>
                  </a:schemeClr>
                </a:solidFill>
              </a:rPr>
              <a:t>Azure </a:t>
            </a:r>
            <a:br>
              <a:rPr lang="en-US" sz="2000" spc="-51" dirty="0" smtClean="0">
                <a:solidFill>
                  <a:schemeClr val="accent2">
                    <a:alpha val="99000"/>
                  </a:schemeClr>
                </a:solidFill>
              </a:rPr>
            </a:br>
            <a:r>
              <a:rPr lang="en-US" sz="2000" spc="-51" dirty="0" smtClean="0">
                <a:solidFill>
                  <a:schemeClr val="accent2">
                    <a:alpha val="99000"/>
                  </a:schemeClr>
                </a:solidFill>
              </a:rPr>
              <a:t>Blob </a:t>
            </a:r>
            <a:br>
              <a:rPr lang="en-US" sz="2000" spc="-51" dirty="0" smtClean="0">
                <a:solidFill>
                  <a:schemeClr val="accent2">
                    <a:alpha val="99000"/>
                  </a:schemeClr>
                </a:solidFill>
              </a:rPr>
            </a:br>
            <a:r>
              <a:rPr lang="en-US" sz="2000" spc="-51" dirty="0" smtClean="0">
                <a:solidFill>
                  <a:schemeClr val="accent2">
                    <a:alpha val="99000"/>
                  </a:schemeClr>
                </a:solidFill>
              </a:rPr>
              <a:t>Service</a:t>
            </a:r>
            <a:endParaRPr lang="en-US" sz="2000" spc="-51" dirty="0">
              <a:solidFill>
                <a:schemeClr val="accent2">
                  <a:alpha val="99000"/>
                </a:schemeClr>
              </a:solidFill>
            </a:endParaRPr>
          </a:p>
        </p:txBody>
      </p:sp>
      <p:sp>
        <p:nvSpPr>
          <p:cNvPr id="68" name="Freeform 108"/>
          <p:cNvSpPr>
            <a:spLocks noEditPoints="1"/>
          </p:cNvSpPr>
          <p:nvPr/>
        </p:nvSpPr>
        <p:spPr bwMode="black">
          <a:xfrm>
            <a:off x="6361268" y="2798436"/>
            <a:ext cx="255468" cy="286566"/>
          </a:xfrm>
          <a:custGeom>
            <a:avLst/>
            <a:gdLst>
              <a:gd name="T0" fmla="*/ 29 w 70"/>
              <a:gd name="T1" fmla="*/ 9 h 78"/>
              <a:gd name="T2" fmla="*/ 9 w 70"/>
              <a:gd name="T3" fmla="*/ 6 h 78"/>
              <a:gd name="T4" fmla="*/ 5 w 70"/>
              <a:gd name="T5" fmla="*/ 26 h 78"/>
              <a:gd name="T6" fmla="*/ 29 w 70"/>
              <a:gd name="T7" fmla="*/ 9 h 78"/>
              <a:gd name="T8" fmla="*/ 50 w 70"/>
              <a:gd name="T9" fmla="*/ 49 h 78"/>
              <a:gd name="T10" fmla="*/ 54 w 70"/>
              <a:gd name="T11" fmla="*/ 46 h 78"/>
              <a:gd name="T12" fmla="*/ 50 w 70"/>
              <a:gd name="T13" fmla="*/ 42 h 78"/>
              <a:gd name="T14" fmla="*/ 40 w 70"/>
              <a:gd name="T15" fmla="*/ 42 h 78"/>
              <a:gd name="T16" fmla="*/ 40 w 70"/>
              <a:gd name="T17" fmla="*/ 29 h 78"/>
              <a:gd name="T18" fmla="*/ 36 w 70"/>
              <a:gd name="T19" fmla="*/ 25 h 78"/>
              <a:gd name="T20" fmla="*/ 33 w 70"/>
              <a:gd name="T21" fmla="*/ 29 h 78"/>
              <a:gd name="T22" fmla="*/ 33 w 70"/>
              <a:gd name="T23" fmla="*/ 46 h 78"/>
              <a:gd name="T24" fmla="*/ 36 w 70"/>
              <a:gd name="T25" fmla="*/ 49 h 78"/>
              <a:gd name="T26" fmla="*/ 50 w 70"/>
              <a:gd name="T27" fmla="*/ 49 h 78"/>
              <a:gd name="T28" fmla="*/ 36 w 70"/>
              <a:gd name="T29" fmla="*/ 20 h 78"/>
              <a:gd name="T30" fmla="*/ 62 w 70"/>
              <a:gd name="T31" fmla="*/ 46 h 78"/>
              <a:gd name="T32" fmla="*/ 36 w 70"/>
              <a:gd name="T33" fmla="*/ 71 h 78"/>
              <a:gd name="T34" fmla="*/ 11 w 70"/>
              <a:gd name="T35" fmla="*/ 46 h 78"/>
              <a:gd name="T36" fmla="*/ 36 w 70"/>
              <a:gd name="T37" fmla="*/ 20 h 78"/>
              <a:gd name="T38" fmla="*/ 36 w 70"/>
              <a:gd name="T39" fmla="*/ 78 h 78"/>
              <a:gd name="T40" fmla="*/ 69 w 70"/>
              <a:gd name="T41" fmla="*/ 46 h 78"/>
              <a:gd name="T42" fmla="*/ 36 w 70"/>
              <a:gd name="T43" fmla="*/ 13 h 78"/>
              <a:gd name="T44" fmla="*/ 4 w 70"/>
              <a:gd name="T45" fmla="*/ 46 h 78"/>
              <a:gd name="T46" fmla="*/ 36 w 70"/>
              <a:gd name="T47" fmla="*/ 78 h 78"/>
              <a:gd name="T48" fmla="*/ 42 w 70"/>
              <a:gd name="T49" fmla="*/ 9 h 78"/>
              <a:gd name="T50" fmla="*/ 62 w 70"/>
              <a:gd name="T51" fmla="*/ 6 h 78"/>
              <a:gd name="T52" fmla="*/ 67 w 70"/>
              <a:gd name="T53" fmla="*/ 24 h 78"/>
              <a:gd name="T54" fmla="*/ 42 w 70"/>
              <a:gd name="T55" fmla="*/ 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0" h="78">
                <a:moveTo>
                  <a:pt x="29" y="9"/>
                </a:moveTo>
                <a:cubicBezTo>
                  <a:pt x="24" y="3"/>
                  <a:pt x="17" y="0"/>
                  <a:pt x="9" y="6"/>
                </a:cubicBezTo>
                <a:cubicBezTo>
                  <a:pt x="0" y="11"/>
                  <a:pt x="0" y="19"/>
                  <a:pt x="5" y="26"/>
                </a:cubicBezTo>
                <a:cubicBezTo>
                  <a:pt x="10" y="17"/>
                  <a:pt x="19" y="11"/>
                  <a:pt x="29" y="9"/>
                </a:cubicBezTo>
                <a:moveTo>
                  <a:pt x="50" y="49"/>
                </a:moveTo>
                <a:cubicBezTo>
                  <a:pt x="52" y="49"/>
                  <a:pt x="54" y="48"/>
                  <a:pt x="54" y="46"/>
                </a:cubicBezTo>
                <a:cubicBezTo>
                  <a:pt x="54" y="44"/>
                  <a:pt x="52" y="42"/>
                  <a:pt x="50" y="42"/>
                </a:cubicBezTo>
                <a:cubicBezTo>
                  <a:pt x="40" y="42"/>
                  <a:pt x="40" y="42"/>
                  <a:pt x="40" y="42"/>
                </a:cubicBezTo>
                <a:cubicBezTo>
                  <a:pt x="40" y="29"/>
                  <a:pt x="40" y="29"/>
                  <a:pt x="40" y="29"/>
                </a:cubicBezTo>
                <a:cubicBezTo>
                  <a:pt x="40" y="27"/>
                  <a:pt x="38" y="25"/>
                  <a:pt x="36" y="25"/>
                </a:cubicBezTo>
                <a:cubicBezTo>
                  <a:pt x="34" y="25"/>
                  <a:pt x="33" y="27"/>
                  <a:pt x="33" y="29"/>
                </a:cubicBezTo>
                <a:cubicBezTo>
                  <a:pt x="33" y="46"/>
                  <a:pt x="33" y="46"/>
                  <a:pt x="33" y="46"/>
                </a:cubicBezTo>
                <a:cubicBezTo>
                  <a:pt x="33" y="48"/>
                  <a:pt x="34" y="49"/>
                  <a:pt x="36" y="49"/>
                </a:cubicBezTo>
                <a:lnTo>
                  <a:pt x="50" y="49"/>
                </a:lnTo>
                <a:close/>
                <a:moveTo>
                  <a:pt x="36" y="20"/>
                </a:moveTo>
                <a:cubicBezTo>
                  <a:pt x="50" y="20"/>
                  <a:pt x="62" y="32"/>
                  <a:pt x="62" y="46"/>
                </a:cubicBezTo>
                <a:cubicBezTo>
                  <a:pt x="62" y="60"/>
                  <a:pt x="50" y="71"/>
                  <a:pt x="36" y="71"/>
                </a:cubicBezTo>
                <a:cubicBezTo>
                  <a:pt x="22" y="71"/>
                  <a:pt x="11" y="60"/>
                  <a:pt x="11" y="46"/>
                </a:cubicBezTo>
                <a:cubicBezTo>
                  <a:pt x="11" y="32"/>
                  <a:pt x="22" y="20"/>
                  <a:pt x="36" y="20"/>
                </a:cubicBezTo>
                <a:moveTo>
                  <a:pt x="36" y="78"/>
                </a:moveTo>
                <a:cubicBezTo>
                  <a:pt x="54" y="78"/>
                  <a:pt x="69" y="64"/>
                  <a:pt x="69" y="46"/>
                </a:cubicBezTo>
                <a:cubicBezTo>
                  <a:pt x="69" y="28"/>
                  <a:pt x="54" y="13"/>
                  <a:pt x="36" y="13"/>
                </a:cubicBezTo>
                <a:cubicBezTo>
                  <a:pt x="18" y="13"/>
                  <a:pt x="4" y="28"/>
                  <a:pt x="4" y="46"/>
                </a:cubicBezTo>
                <a:cubicBezTo>
                  <a:pt x="4" y="64"/>
                  <a:pt x="18" y="78"/>
                  <a:pt x="36" y="78"/>
                </a:cubicBezTo>
                <a:moveTo>
                  <a:pt x="42" y="9"/>
                </a:moveTo>
                <a:cubicBezTo>
                  <a:pt x="47" y="3"/>
                  <a:pt x="54" y="0"/>
                  <a:pt x="62" y="6"/>
                </a:cubicBezTo>
                <a:cubicBezTo>
                  <a:pt x="70" y="11"/>
                  <a:pt x="70" y="18"/>
                  <a:pt x="67" y="24"/>
                </a:cubicBezTo>
                <a:cubicBezTo>
                  <a:pt x="61" y="16"/>
                  <a:pt x="52" y="10"/>
                  <a:pt x="42" y="9"/>
                </a:cubicBezTo>
              </a:path>
            </a:pathLst>
          </a:custGeom>
          <a:solidFill>
            <a:schemeClr val="accent6"/>
          </a:solidFill>
          <a:ln>
            <a:noFill/>
          </a:ln>
          <a:extLst/>
        </p:spPr>
        <p:txBody>
          <a:bodyPr vert="horz" wrap="square" lIns="91440" tIns="45720" rIns="91440" bIns="45720" numCol="1" anchor="t" anchorCtr="0" compatLnSpc="1">
            <a:prstTxWarp prst="textNoShape">
              <a:avLst/>
            </a:prstTxWarp>
          </a:bodyPr>
          <a:lstStyle/>
          <a:p>
            <a:endParaRPr lang="en-US"/>
          </a:p>
        </p:txBody>
      </p:sp>
      <p:grpSp>
        <p:nvGrpSpPr>
          <p:cNvPr id="70" name="Group 69"/>
          <p:cNvGrpSpPr/>
          <p:nvPr/>
        </p:nvGrpSpPr>
        <p:grpSpPr>
          <a:xfrm>
            <a:off x="6903277" y="2360613"/>
            <a:ext cx="1090309" cy="581070"/>
            <a:chOff x="9475898" y="2480441"/>
            <a:chExt cx="1090309" cy="581070"/>
          </a:xfrm>
        </p:grpSpPr>
        <p:sp>
          <p:nvSpPr>
            <p:cNvPr id="71" name="Rectangle 70"/>
            <p:cNvSpPr/>
            <p:nvPr/>
          </p:nvSpPr>
          <p:spPr>
            <a:xfrm>
              <a:off x="9804468" y="2558023"/>
              <a:ext cx="761739" cy="424730"/>
            </a:xfrm>
            <a:prstGeom prst="rect">
              <a:avLst/>
            </a:prstGeom>
          </p:spPr>
          <p:txBody>
            <a:bodyPr wrap="none" lIns="91436" tIns="45719" rIns="91436" bIns="45719">
              <a:spAutoFit/>
            </a:bodyPr>
            <a:lstStyle/>
            <a:p>
              <a:pPr defTabSz="1218937">
                <a:lnSpc>
                  <a:spcPct val="90000"/>
                </a:lnSpc>
                <a:spcBef>
                  <a:spcPct val="20000"/>
                </a:spcBef>
                <a:buSzPct val="90000"/>
                <a:defRPr/>
              </a:pPr>
              <a:r>
                <a:rPr lang="en-US" sz="1200" dirty="0" smtClean="0">
                  <a:gradFill>
                    <a:gsLst>
                      <a:gs pos="0">
                        <a:srgbClr val="595959"/>
                      </a:gs>
                      <a:gs pos="86000">
                        <a:srgbClr val="595959"/>
                      </a:gs>
                    </a:gsLst>
                    <a:lin ang="5400000" scaled="0"/>
                  </a:gradFill>
                </a:rPr>
                <a:t>Edge</a:t>
              </a:r>
              <a:br>
                <a:rPr lang="en-US" sz="1200" dirty="0" smtClean="0">
                  <a:gradFill>
                    <a:gsLst>
                      <a:gs pos="0">
                        <a:srgbClr val="595959"/>
                      </a:gs>
                      <a:gs pos="86000">
                        <a:srgbClr val="595959"/>
                      </a:gs>
                    </a:gsLst>
                    <a:lin ang="5400000" scaled="0"/>
                  </a:gradFill>
                </a:rPr>
              </a:br>
              <a:r>
                <a:rPr lang="en-US" sz="1200" dirty="0" smtClean="0">
                  <a:gradFill>
                    <a:gsLst>
                      <a:gs pos="0">
                        <a:srgbClr val="595959"/>
                      </a:gs>
                      <a:gs pos="86000">
                        <a:srgbClr val="595959"/>
                      </a:gs>
                    </a:gsLst>
                    <a:lin ang="5400000" scaled="0"/>
                  </a:gradFill>
                </a:rPr>
                <a:t>Location</a:t>
              </a:r>
              <a:endParaRPr lang="en-US" sz="1200" dirty="0">
                <a:gradFill>
                  <a:gsLst>
                    <a:gs pos="0">
                      <a:srgbClr val="595959"/>
                    </a:gs>
                    <a:gs pos="86000">
                      <a:srgbClr val="595959"/>
                    </a:gs>
                  </a:gsLst>
                  <a:lin ang="5400000" scaled="0"/>
                </a:gradFill>
              </a:endParaRPr>
            </a:p>
          </p:txBody>
        </p:sp>
        <p:sp>
          <p:nvSpPr>
            <p:cNvPr id="72" name="Freeform 6"/>
            <p:cNvSpPr>
              <a:spLocks noEditPoints="1"/>
            </p:cNvSpPr>
            <p:nvPr/>
          </p:nvSpPr>
          <p:spPr bwMode="auto">
            <a:xfrm>
              <a:off x="9475898" y="2480441"/>
              <a:ext cx="342463" cy="581070"/>
            </a:xfrm>
            <a:custGeom>
              <a:avLst/>
              <a:gdLst>
                <a:gd name="T0" fmla="*/ 192 w 221"/>
                <a:gd name="T1" fmla="*/ 0 h 374"/>
                <a:gd name="T2" fmla="*/ 192 w 221"/>
                <a:gd name="T3" fmla="*/ 0 h 374"/>
                <a:gd name="T4" fmla="*/ 221 w 221"/>
                <a:gd name="T5" fmla="*/ 29 h 374"/>
                <a:gd name="T6" fmla="*/ 221 w 221"/>
                <a:gd name="T7" fmla="*/ 345 h 374"/>
                <a:gd name="T8" fmla="*/ 192 w 221"/>
                <a:gd name="T9" fmla="*/ 374 h 374"/>
                <a:gd name="T10" fmla="*/ 29 w 221"/>
                <a:gd name="T11" fmla="*/ 374 h 374"/>
                <a:gd name="T12" fmla="*/ 0 w 221"/>
                <a:gd name="T13" fmla="*/ 345 h 374"/>
                <a:gd name="T14" fmla="*/ 0 w 221"/>
                <a:gd name="T15" fmla="*/ 29 h 374"/>
                <a:gd name="T16" fmla="*/ 29 w 221"/>
                <a:gd name="T17" fmla="*/ 0 h 374"/>
                <a:gd name="T18" fmla="*/ 192 w 221"/>
                <a:gd name="T19" fmla="*/ 0 h 374"/>
                <a:gd name="T20" fmla="*/ 181 w 221"/>
                <a:gd name="T21" fmla="*/ 311 h 374"/>
                <a:gd name="T22" fmla="*/ 49 w 221"/>
                <a:gd name="T23" fmla="*/ 311 h 374"/>
                <a:gd name="T24" fmla="*/ 38 w 221"/>
                <a:gd name="T25" fmla="*/ 299 h 374"/>
                <a:gd name="T26" fmla="*/ 49 w 221"/>
                <a:gd name="T27" fmla="*/ 288 h 374"/>
                <a:gd name="T28" fmla="*/ 181 w 221"/>
                <a:gd name="T29" fmla="*/ 288 h 374"/>
                <a:gd name="T30" fmla="*/ 193 w 221"/>
                <a:gd name="T31" fmla="*/ 299 h 374"/>
                <a:gd name="T32" fmla="*/ 181 w 221"/>
                <a:gd name="T33" fmla="*/ 311 h 374"/>
                <a:gd name="T34" fmla="*/ 181 w 221"/>
                <a:gd name="T35" fmla="*/ 258 h 374"/>
                <a:gd name="T36" fmla="*/ 49 w 221"/>
                <a:gd name="T37" fmla="*/ 258 h 374"/>
                <a:gd name="T38" fmla="*/ 38 w 221"/>
                <a:gd name="T39" fmla="*/ 246 h 374"/>
                <a:gd name="T40" fmla="*/ 49 w 221"/>
                <a:gd name="T41" fmla="*/ 235 h 374"/>
                <a:gd name="T42" fmla="*/ 181 w 221"/>
                <a:gd name="T43" fmla="*/ 235 h 374"/>
                <a:gd name="T44" fmla="*/ 193 w 221"/>
                <a:gd name="T45" fmla="*/ 246 h 374"/>
                <a:gd name="T46" fmla="*/ 181 w 221"/>
                <a:gd name="T47" fmla="*/ 258 h 374"/>
                <a:gd name="T48" fmla="*/ 177 w 221"/>
                <a:gd name="T49" fmla="*/ 194 h 374"/>
                <a:gd name="T50" fmla="*/ 161 w 221"/>
                <a:gd name="T51" fmla="*/ 178 h 374"/>
                <a:gd name="T52" fmla="*/ 177 w 221"/>
                <a:gd name="T53" fmla="*/ 162 h 374"/>
                <a:gd name="T54" fmla="*/ 193 w 221"/>
                <a:gd name="T55" fmla="*/ 178 h 374"/>
                <a:gd name="T56" fmla="*/ 177 w 221"/>
                <a:gd name="T57" fmla="*/ 194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1" h="374">
                  <a:moveTo>
                    <a:pt x="192" y="0"/>
                  </a:moveTo>
                  <a:cubicBezTo>
                    <a:pt x="192" y="0"/>
                    <a:pt x="192" y="0"/>
                    <a:pt x="192" y="0"/>
                  </a:cubicBezTo>
                  <a:cubicBezTo>
                    <a:pt x="208" y="0"/>
                    <a:pt x="221" y="13"/>
                    <a:pt x="221" y="29"/>
                  </a:cubicBezTo>
                  <a:cubicBezTo>
                    <a:pt x="221" y="29"/>
                    <a:pt x="221" y="29"/>
                    <a:pt x="221" y="345"/>
                  </a:cubicBezTo>
                  <a:cubicBezTo>
                    <a:pt x="221" y="361"/>
                    <a:pt x="208" y="374"/>
                    <a:pt x="192" y="374"/>
                  </a:cubicBezTo>
                  <a:cubicBezTo>
                    <a:pt x="192" y="374"/>
                    <a:pt x="192" y="374"/>
                    <a:pt x="29" y="374"/>
                  </a:cubicBezTo>
                  <a:cubicBezTo>
                    <a:pt x="12" y="374"/>
                    <a:pt x="0" y="361"/>
                    <a:pt x="0" y="345"/>
                  </a:cubicBezTo>
                  <a:cubicBezTo>
                    <a:pt x="0" y="345"/>
                    <a:pt x="0" y="345"/>
                    <a:pt x="0" y="29"/>
                  </a:cubicBezTo>
                  <a:cubicBezTo>
                    <a:pt x="0" y="13"/>
                    <a:pt x="12" y="0"/>
                    <a:pt x="29" y="0"/>
                  </a:cubicBezTo>
                  <a:lnTo>
                    <a:pt x="192" y="0"/>
                  </a:lnTo>
                  <a:close/>
                  <a:moveTo>
                    <a:pt x="181" y="311"/>
                  </a:moveTo>
                  <a:cubicBezTo>
                    <a:pt x="49" y="311"/>
                    <a:pt x="49" y="311"/>
                    <a:pt x="49" y="311"/>
                  </a:cubicBezTo>
                  <a:cubicBezTo>
                    <a:pt x="43" y="311"/>
                    <a:pt x="38" y="306"/>
                    <a:pt x="38" y="299"/>
                  </a:cubicBezTo>
                  <a:cubicBezTo>
                    <a:pt x="38" y="293"/>
                    <a:pt x="43" y="288"/>
                    <a:pt x="49" y="288"/>
                  </a:cubicBezTo>
                  <a:cubicBezTo>
                    <a:pt x="181" y="288"/>
                    <a:pt x="181" y="288"/>
                    <a:pt x="181" y="288"/>
                  </a:cubicBezTo>
                  <a:cubicBezTo>
                    <a:pt x="188" y="288"/>
                    <a:pt x="193" y="293"/>
                    <a:pt x="193" y="299"/>
                  </a:cubicBezTo>
                  <a:cubicBezTo>
                    <a:pt x="193" y="306"/>
                    <a:pt x="188" y="311"/>
                    <a:pt x="181" y="311"/>
                  </a:cubicBezTo>
                  <a:close/>
                  <a:moveTo>
                    <a:pt x="181" y="258"/>
                  </a:moveTo>
                  <a:cubicBezTo>
                    <a:pt x="49" y="258"/>
                    <a:pt x="49" y="258"/>
                    <a:pt x="49" y="258"/>
                  </a:cubicBezTo>
                  <a:cubicBezTo>
                    <a:pt x="43" y="258"/>
                    <a:pt x="38" y="253"/>
                    <a:pt x="38" y="246"/>
                  </a:cubicBezTo>
                  <a:cubicBezTo>
                    <a:pt x="38" y="240"/>
                    <a:pt x="43" y="235"/>
                    <a:pt x="49" y="235"/>
                  </a:cubicBezTo>
                  <a:cubicBezTo>
                    <a:pt x="181" y="235"/>
                    <a:pt x="181" y="235"/>
                    <a:pt x="181" y="235"/>
                  </a:cubicBezTo>
                  <a:cubicBezTo>
                    <a:pt x="188" y="235"/>
                    <a:pt x="193" y="240"/>
                    <a:pt x="193" y="246"/>
                  </a:cubicBezTo>
                  <a:cubicBezTo>
                    <a:pt x="193" y="253"/>
                    <a:pt x="188" y="258"/>
                    <a:pt x="181" y="258"/>
                  </a:cubicBezTo>
                  <a:close/>
                  <a:moveTo>
                    <a:pt x="177" y="194"/>
                  </a:moveTo>
                  <a:cubicBezTo>
                    <a:pt x="168" y="194"/>
                    <a:pt x="161" y="187"/>
                    <a:pt x="161" y="178"/>
                  </a:cubicBezTo>
                  <a:cubicBezTo>
                    <a:pt x="161" y="170"/>
                    <a:pt x="168" y="162"/>
                    <a:pt x="177" y="162"/>
                  </a:cubicBezTo>
                  <a:cubicBezTo>
                    <a:pt x="186" y="162"/>
                    <a:pt x="193" y="170"/>
                    <a:pt x="193" y="178"/>
                  </a:cubicBezTo>
                  <a:cubicBezTo>
                    <a:pt x="193" y="187"/>
                    <a:pt x="186" y="194"/>
                    <a:pt x="177" y="194"/>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76" name="Group 75"/>
          <p:cNvGrpSpPr/>
          <p:nvPr/>
        </p:nvGrpSpPr>
        <p:grpSpPr>
          <a:xfrm>
            <a:off x="8204145" y="1898650"/>
            <a:ext cx="1090309" cy="581070"/>
            <a:chOff x="9475898" y="2480441"/>
            <a:chExt cx="1090309" cy="581070"/>
          </a:xfrm>
        </p:grpSpPr>
        <p:sp>
          <p:nvSpPr>
            <p:cNvPr id="77" name="Rectangle 76"/>
            <p:cNvSpPr/>
            <p:nvPr/>
          </p:nvSpPr>
          <p:spPr>
            <a:xfrm>
              <a:off x="9804468" y="2558023"/>
              <a:ext cx="761739" cy="424730"/>
            </a:xfrm>
            <a:prstGeom prst="rect">
              <a:avLst/>
            </a:prstGeom>
          </p:spPr>
          <p:txBody>
            <a:bodyPr wrap="none" lIns="91436" tIns="45719" rIns="91436" bIns="45719">
              <a:spAutoFit/>
            </a:bodyPr>
            <a:lstStyle/>
            <a:p>
              <a:pPr defTabSz="1218937">
                <a:lnSpc>
                  <a:spcPct val="90000"/>
                </a:lnSpc>
                <a:spcBef>
                  <a:spcPct val="20000"/>
                </a:spcBef>
                <a:buSzPct val="90000"/>
                <a:defRPr/>
              </a:pPr>
              <a:r>
                <a:rPr lang="en-US" sz="1200" dirty="0" smtClean="0">
                  <a:gradFill>
                    <a:gsLst>
                      <a:gs pos="0">
                        <a:srgbClr val="595959"/>
                      </a:gs>
                      <a:gs pos="86000">
                        <a:srgbClr val="595959"/>
                      </a:gs>
                    </a:gsLst>
                    <a:lin ang="5400000" scaled="0"/>
                  </a:gradFill>
                </a:rPr>
                <a:t>Edge</a:t>
              </a:r>
              <a:br>
                <a:rPr lang="en-US" sz="1200" dirty="0" smtClean="0">
                  <a:gradFill>
                    <a:gsLst>
                      <a:gs pos="0">
                        <a:srgbClr val="595959"/>
                      </a:gs>
                      <a:gs pos="86000">
                        <a:srgbClr val="595959"/>
                      </a:gs>
                    </a:gsLst>
                    <a:lin ang="5400000" scaled="0"/>
                  </a:gradFill>
                </a:rPr>
              </a:br>
              <a:r>
                <a:rPr lang="en-US" sz="1200" dirty="0" smtClean="0">
                  <a:gradFill>
                    <a:gsLst>
                      <a:gs pos="0">
                        <a:srgbClr val="595959"/>
                      </a:gs>
                      <a:gs pos="86000">
                        <a:srgbClr val="595959"/>
                      </a:gs>
                    </a:gsLst>
                    <a:lin ang="5400000" scaled="0"/>
                  </a:gradFill>
                </a:rPr>
                <a:t>Location</a:t>
              </a:r>
              <a:endParaRPr lang="en-US" sz="1200" dirty="0">
                <a:gradFill>
                  <a:gsLst>
                    <a:gs pos="0">
                      <a:srgbClr val="595959"/>
                    </a:gs>
                    <a:gs pos="86000">
                      <a:srgbClr val="595959"/>
                    </a:gs>
                  </a:gsLst>
                  <a:lin ang="5400000" scaled="0"/>
                </a:gradFill>
              </a:endParaRPr>
            </a:p>
          </p:txBody>
        </p:sp>
        <p:sp>
          <p:nvSpPr>
            <p:cNvPr id="78" name="Freeform 6"/>
            <p:cNvSpPr>
              <a:spLocks noEditPoints="1"/>
            </p:cNvSpPr>
            <p:nvPr/>
          </p:nvSpPr>
          <p:spPr bwMode="auto">
            <a:xfrm>
              <a:off x="9475898" y="2480441"/>
              <a:ext cx="342463" cy="581070"/>
            </a:xfrm>
            <a:custGeom>
              <a:avLst/>
              <a:gdLst>
                <a:gd name="T0" fmla="*/ 192 w 221"/>
                <a:gd name="T1" fmla="*/ 0 h 374"/>
                <a:gd name="T2" fmla="*/ 192 w 221"/>
                <a:gd name="T3" fmla="*/ 0 h 374"/>
                <a:gd name="T4" fmla="*/ 221 w 221"/>
                <a:gd name="T5" fmla="*/ 29 h 374"/>
                <a:gd name="T6" fmla="*/ 221 w 221"/>
                <a:gd name="T7" fmla="*/ 345 h 374"/>
                <a:gd name="T8" fmla="*/ 192 w 221"/>
                <a:gd name="T9" fmla="*/ 374 h 374"/>
                <a:gd name="T10" fmla="*/ 29 w 221"/>
                <a:gd name="T11" fmla="*/ 374 h 374"/>
                <a:gd name="T12" fmla="*/ 0 w 221"/>
                <a:gd name="T13" fmla="*/ 345 h 374"/>
                <a:gd name="T14" fmla="*/ 0 w 221"/>
                <a:gd name="T15" fmla="*/ 29 h 374"/>
                <a:gd name="T16" fmla="*/ 29 w 221"/>
                <a:gd name="T17" fmla="*/ 0 h 374"/>
                <a:gd name="T18" fmla="*/ 192 w 221"/>
                <a:gd name="T19" fmla="*/ 0 h 374"/>
                <a:gd name="T20" fmla="*/ 181 w 221"/>
                <a:gd name="T21" fmla="*/ 311 h 374"/>
                <a:gd name="T22" fmla="*/ 49 w 221"/>
                <a:gd name="T23" fmla="*/ 311 h 374"/>
                <a:gd name="T24" fmla="*/ 38 w 221"/>
                <a:gd name="T25" fmla="*/ 299 h 374"/>
                <a:gd name="T26" fmla="*/ 49 w 221"/>
                <a:gd name="T27" fmla="*/ 288 h 374"/>
                <a:gd name="T28" fmla="*/ 181 w 221"/>
                <a:gd name="T29" fmla="*/ 288 h 374"/>
                <a:gd name="T30" fmla="*/ 193 w 221"/>
                <a:gd name="T31" fmla="*/ 299 h 374"/>
                <a:gd name="T32" fmla="*/ 181 w 221"/>
                <a:gd name="T33" fmla="*/ 311 h 374"/>
                <a:gd name="T34" fmla="*/ 181 w 221"/>
                <a:gd name="T35" fmla="*/ 258 h 374"/>
                <a:gd name="T36" fmla="*/ 49 w 221"/>
                <a:gd name="T37" fmla="*/ 258 h 374"/>
                <a:gd name="T38" fmla="*/ 38 w 221"/>
                <a:gd name="T39" fmla="*/ 246 h 374"/>
                <a:gd name="T40" fmla="*/ 49 w 221"/>
                <a:gd name="T41" fmla="*/ 235 h 374"/>
                <a:gd name="T42" fmla="*/ 181 w 221"/>
                <a:gd name="T43" fmla="*/ 235 h 374"/>
                <a:gd name="T44" fmla="*/ 193 w 221"/>
                <a:gd name="T45" fmla="*/ 246 h 374"/>
                <a:gd name="T46" fmla="*/ 181 w 221"/>
                <a:gd name="T47" fmla="*/ 258 h 374"/>
                <a:gd name="T48" fmla="*/ 177 w 221"/>
                <a:gd name="T49" fmla="*/ 194 h 374"/>
                <a:gd name="T50" fmla="*/ 161 w 221"/>
                <a:gd name="T51" fmla="*/ 178 h 374"/>
                <a:gd name="T52" fmla="*/ 177 w 221"/>
                <a:gd name="T53" fmla="*/ 162 h 374"/>
                <a:gd name="T54" fmla="*/ 193 w 221"/>
                <a:gd name="T55" fmla="*/ 178 h 374"/>
                <a:gd name="T56" fmla="*/ 177 w 221"/>
                <a:gd name="T57" fmla="*/ 194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1" h="374">
                  <a:moveTo>
                    <a:pt x="192" y="0"/>
                  </a:moveTo>
                  <a:cubicBezTo>
                    <a:pt x="192" y="0"/>
                    <a:pt x="192" y="0"/>
                    <a:pt x="192" y="0"/>
                  </a:cubicBezTo>
                  <a:cubicBezTo>
                    <a:pt x="208" y="0"/>
                    <a:pt x="221" y="13"/>
                    <a:pt x="221" y="29"/>
                  </a:cubicBezTo>
                  <a:cubicBezTo>
                    <a:pt x="221" y="29"/>
                    <a:pt x="221" y="29"/>
                    <a:pt x="221" y="345"/>
                  </a:cubicBezTo>
                  <a:cubicBezTo>
                    <a:pt x="221" y="361"/>
                    <a:pt x="208" y="374"/>
                    <a:pt x="192" y="374"/>
                  </a:cubicBezTo>
                  <a:cubicBezTo>
                    <a:pt x="192" y="374"/>
                    <a:pt x="192" y="374"/>
                    <a:pt x="29" y="374"/>
                  </a:cubicBezTo>
                  <a:cubicBezTo>
                    <a:pt x="12" y="374"/>
                    <a:pt x="0" y="361"/>
                    <a:pt x="0" y="345"/>
                  </a:cubicBezTo>
                  <a:cubicBezTo>
                    <a:pt x="0" y="345"/>
                    <a:pt x="0" y="345"/>
                    <a:pt x="0" y="29"/>
                  </a:cubicBezTo>
                  <a:cubicBezTo>
                    <a:pt x="0" y="13"/>
                    <a:pt x="12" y="0"/>
                    <a:pt x="29" y="0"/>
                  </a:cubicBezTo>
                  <a:lnTo>
                    <a:pt x="192" y="0"/>
                  </a:lnTo>
                  <a:close/>
                  <a:moveTo>
                    <a:pt x="181" y="311"/>
                  </a:moveTo>
                  <a:cubicBezTo>
                    <a:pt x="49" y="311"/>
                    <a:pt x="49" y="311"/>
                    <a:pt x="49" y="311"/>
                  </a:cubicBezTo>
                  <a:cubicBezTo>
                    <a:pt x="43" y="311"/>
                    <a:pt x="38" y="306"/>
                    <a:pt x="38" y="299"/>
                  </a:cubicBezTo>
                  <a:cubicBezTo>
                    <a:pt x="38" y="293"/>
                    <a:pt x="43" y="288"/>
                    <a:pt x="49" y="288"/>
                  </a:cubicBezTo>
                  <a:cubicBezTo>
                    <a:pt x="181" y="288"/>
                    <a:pt x="181" y="288"/>
                    <a:pt x="181" y="288"/>
                  </a:cubicBezTo>
                  <a:cubicBezTo>
                    <a:pt x="188" y="288"/>
                    <a:pt x="193" y="293"/>
                    <a:pt x="193" y="299"/>
                  </a:cubicBezTo>
                  <a:cubicBezTo>
                    <a:pt x="193" y="306"/>
                    <a:pt x="188" y="311"/>
                    <a:pt x="181" y="311"/>
                  </a:cubicBezTo>
                  <a:close/>
                  <a:moveTo>
                    <a:pt x="181" y="258"/>
                  </a:moveTo>
                  <a:cubicBezTo>
                    <a:pt x="49" y="258"/>
                    <a:pt x="49" y="258"/>
                    <a:pt x="49" y="258"/>
                  </a:cubicBezTo>
                  <a:cubicBezTo>
                    <a:pt x="43" y="258"/>
                    <a:pt x="38" y="253"/>
                    <a:pt x="38" y="246"/>
                  </a:cubicBezTo>
                  <a:cubicBezTo>
                    <a:pt x="38" y="240"/>
                    <a:pt x="43" y="235"/>
                    <a:pt x="49" y="235"/>
                  </a:cubicBezTo>
                  <a:cubicBezTo>
                    <a:pt x="181" y="235"/>
                    <a:pt x="181" y="235"/>
                    <a:pt x="181" y="235"/>
                  </a:cubicBezTo>
                  <a:cubicBezTo>
                    <a:pt x="188" y="235"/>
                    <a:pt x="193" y="240"/>
                    <a:pt x="193" y="246"/>
                  </a:cubicBezTo>
                  <a:cubicBezTo>
                    <a:pt x="193" y="253"/>
                    <a:pt x="188" y="258"/>
                    <a:pt x="181" y="258"/>
                  </a:cubicBezTo>
                  <a:close/>
                  <a:moveTo>
                    <a:pt x="177" y="194"/>
                  </a:moveTo>
                  <a:cubicBezTo>
                    <a:pt x="168" y="194"/>
                    <a:pt x="161" y="187"/>
                    <a:pt x="161" y="178"/>
                  </a:cubicBezTo>
                  <a:cubicBezTo>
                    <a:pt x="161" y="170"/>
                    <a:pt x="168" y="162"/>
                    <a:pt x="177" y="162"/>
                  </a:cubicBezTo>
                  <a:cubicBezTo>
                    <a:pt x="186" y="162"/>
                    <a:pt x="193" y="170"/>
                    <a:pt x="193" y="178"/>
                  </a:cubicBezTo>
                  <a:cubicBezTo>
                    <a:pt x="193" y="187"/>
                    <a:pt x="186" y="194"/>
                    <a:pt x="177" y="194"/>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79" name="Group 78"/>
          <p:cNvGrpSpPr/>
          <p:nvPr/>
        </p:nvGrpSpPr>
        <p:grpSpPr>
          <a:xfrm>
            <a:off x="9412835" y="2360613"/>
            <a:ext cx="1090309" cy="581070"/>
            <a:chOff x="9475898" y="2480441"/>
            <a:chExt cx="1090309" cy="581070"/>
          </a:xfrm>
        </p:grpSpPr>
        <p:sp>
          <p:nvSpPr>
            <p:cNvPr id="80" name="Rectangle 79"/>
            <p:cNvSpPr/>
            <p:nvPr/>
          </p:nvSpPr>
          <p:spPr>
            <a:xfrm>
              <a:off x="9804468" y="2558023"/>
              <a:ext cx="761739" cy="424730"/>
            </a:xfrm>
            <a:prstGeom prst="rect">
              <a:avLst/>
            </a:prstGeom>
          </p:spPr>
          <p:txBody>
            <a:bodyPr wrap="none" lIns="91436" tIns="45719" rIns="91436" bIns="45719">
              <a:spAutoFit/>
            </a:bodyPr>
            <a:lstStyle/>
            <a:p>
              <a:pPr defTabSz="1218937">
                <a:lnSpc>
                  <a:spcPct val="90000"/>
                </a:lnSpc>
                <a:spcBef>
                  <a:spcPct val="20000"/>
                </a:spcBef>
                <a:buSzPct val="90000"/>
                <a:defRPr/>
              </a:pPr>
              <a:r>
                <a:rPr lang="en-US" sz="1200" dirty="0" smtClean="0">
                  <a:gradFill>
                    <a:gsLst>
                      <a:gs pos="0">
                        <a:srgbClr val="595959"/>
                      </a:gs>
                      <a:gs pos="86000">
                        <a:srgbClr val="595959"/>
                      </a:gs>
                    </a:gsLst>
                    <a:lin ang="5400000" scaled="0"/>
                  </a:gradFill>
                </a:rPr>
                <a:t>Edge</a:t>
              </a:r>
              <a:br>
                <a:rPr lang="en-US" sz="1200" dirty="0" smtClean="0">
                  <a:gradFill>
                    <a:gsLst>
                      <a:gs pos="0">
                        <a:srgbClr val="595959"/>
                      </a:gs>
                      <a:gs pos="86000">
                        <a:srgbClr val="595959"/>
                      </a:gs>
                    </a:gsLst>
                    <a:lin ang="5400000" scaled="0"/>
                  </a:gradFill>
                </a:rPr>
              </a:br>
              <a:r>
                <a:rPr lang="en-US" sz="1200" dirty="0" smtClean="0">
                  <a:gradFill>
                    <a:gsLst>
                      <a:gs pos="0">
                        <a:srgbClr val="595959"/>
                      </a:gs>
                      <a:gs pos="86000">
                        <a:srgbClr val="595959"/>
                      </a:gs>
                    </a:gsLst>
                    <a:lin ang="5400000" scaled="0"/>
                  </a:gradFill>
                </a:rPr>
                <a:t>Location</a:t>
              </a:r>
              <a:endParaRPr lang="en-US" sz="1200" dirty="0">
                <a:gradFill>
                  <a:gsLst>
                    <a:gs pos="0">
                      <a:srgbClr val="595959"/>
                    </a:gs>
                    <a:gs pos="86000">
                      <a:srgbClr val="595959"/>
                    </a:gs>
                  </a:gsLst>
                  <a:lin ang="5400000" scaled="0"/>
                </a:gradFill>
              </a:endParaRPr>
            </a:p>
          </p:txBody>
        </p:sp>
        <p:sp>
          <p:nvSpPr>
            <p:cNvPr id="81" name="Freeform 6"/>
            <p:cNvSpPr>
              <a:spLocks noEditPoints="1"/>
            </p:cNvSpPr>
            <p:nvPr/>
          </p:nvSpPr>
          <p:spPr bwMode="auto">
            <a:xfrm>
              <a:off x="9475898" y="2480441"/>
              <a:ext cx="342463" cy="581070"/>
            </a:xfrm>
            <a:custGeom>
              <a:avLst/>
              <a:gdLst>
                <a:gd name="T0" fmla="*/ 192 w 221"/>
                <a:gd name="T1" fmla="*/ 0 h 374"/>
                <a:gd name="T2" fmla="*/ 192 w 221"/>
                <a:gd name="T3" fmla="*/ 0 h 374"/>
                <a:gd name="T4" fmla="*/ 221 w 221"/>
                <a:gd name="T5" fmla="*/ 29 h 374"/>
                <a:gd name="T6" fmla="*/ 221 w 221"/>
                <a:gd name="T7" fmla="*/ 345 h 374"/>
                <a:gd name="T8" fmla="*/ 192 w 221"/>
                <a:gd name="T9" fmla="*/ 374 h 374"/>
                <a:gd name="T10" fmla="*/ 29 w 221"/>
                <a:gd name="T11" fmla="*/ 374 h 374"/>
                <a:gd name="T12" fmla="*/ 0 w 221"/>
                <a:gd name="T13" fmla="*/ 345 h 374"/>
                <a:gd name="T14" fmla="*/ 0 w 221"/>
                <a:gd name="T15" fmla="*/ 29 h 374"/>
                <a:gd name="T16" fmla="*/ 29 w 221"/>
                <a:gd name="T17" fmla="*/ 0 h 374"/>
                <a:gd name="T18" fmla="*/ 192 w 221"/>
                <a:gd name="T19" fmla="*/ 0 h 374"/>
                <a:gd name="T20" fmla="*/ 181 w 221"/>
                <a:gd name="T21" fmla="*/ 311 h 374"/>
                <a:gd name="T22" fmla="*/ 49 w 221"/>
                <a:gd name="T23" fmla="*/ 311 h 374"/>
                <a:gd name="T24" fmla="*/ 38 w 221"/>
                <a:gd name="T25" fmla="*/ 299 h 374"/>
                <a:gd name="T26" fmla="*/ 49 w 221"/>
                <a:gd name="T27" fmla="*/ 288 h 374"/>
                <a:gd name="T28" fmla="*/ 181 w 221"/>
                <a:gd name="T29" fmla="*/ 288 h 374"/>
                <a:gd name="T30" fmla="*/ 193 w 221"/>
                <a:gd name="T31" fmla="*/ 299 h 374"/>
                <a:gd name="T32" fmla="*/ 181 w 221"/>
                <a:gd name="T33" fmla="*/ 311 h 374"/>
                <a:gd name="T34" fmla="*/ 181 w 221"/>
                <a:gd name="T35" fmla="*/ 258 h 374"/>
                <a:gd name="T36" fmla="*/ 49 w 221"/>
                <a:gd name="T37" fmla="*/ 258 h 374"/>
                <a:gd name="T38" fmla="*/ 38 w 221"/>
                <a:gd name="T39" fmla="*/ 246 h 374"/>
                <a:gd name="T40" fmla="*/ 49 w 221"/>
                <a:gd name="T41" fmla="*/ 235 h 374"/>
                <a:gd name="T42" fmla="*/ 181 w 221"/>
                <a:gd name="T43" fmla="*/ 235 h 374"/>
                <a:gd name="T44" fmla="*/ 193 w 221"/>
                <a:gd name="T45" fmla="*/ 246 h 374"/>
                <a:gd name="T46" fmla="*/ 181 w 221"/>
                <a:gd name="T47" fmla="*/ 258 h 374"/>
                <a:gd name="T48" fmla="*/ 177 w 221"/>
                <a:gd name="T49" fmla="*/ 194 h 374"/>
                <a:gd name="T50" fmla="*/ 161 w 221"/>
                <a:gd name="T51" fmla="*/ 178 h 374"/>
                <a:gd name="T52" fmla="*/ 177 w 221"/>
                <a:gd name="T53" fmla="*/ 162 h 374"/>
                <a:gd name="T54" fmla="*/ 193 w 221"/>
                <a:gd name="T55" fmla="*/ 178 h 374"/>
                <a:gd name="T56" fmla="*/ 177 w 221"/>
                <a:gd name="T57" fmla="*/ 194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1" h="374">
                  <a:moveTo>
                    <a:pt x="192" y="0"/>
                  </a:moveTo>
                  <a:cubicBezTo>
                    <a:pt x="192" y="0"/>
                    <a:pt x="192" y="0"/>
                    <a:pt x="192" y="0"/>
                  </a:cubicBezTo>
                  <a:cubicBezTo>
                    <a:pt x="208" y="0"/>
                    <a:pt x="221" y="13"/>
                    <a:pt x="221" y="29"/>
                  </a:cubicBezTo>
                  <a:cubicBezTo>
                    <a:pt x="221" y="29"/>
                    <a:pt x="221" y="29"/>
                    <a:pt x="221" y="345"/>
                  </a:cubicBezTo>
                  <a:cubicBezTo>
                    <a:pt x="221" y="361"/>
                    <a:pt x="208" y="374"/>
                    <a:pt x="192" y="374"/>
                  </a:cubicBezTo>
                  <a:cubicBezTo>
                    <a:pt x="192" y="374"/>
                    <a:pt x="192" y="374"/>
                    <a:pt x="29" y="374"/>
                  </a:cubicBezTo>
                  <a:cubicBezTo>
                    <a:pt x="12" y="374"/>
                    <a:pt x="0" y="361"/>
                    <a:pt x="0" y="345"/>
                  </a:cubicBezTo>
                  <a:cubicBezTo>
                    <a:pt x="0" y="345"/>
                    <a:pt x="0" y="345"/>
                    <a:pt x="0" y="29"/>
                  </a:cubicBezTo>
                  <a:cubicBezTo>
                    <a:pt x="0" y="13"/>
                    <a:pt x="12" y="0"/>
                    <a:pt x="29" y="0"/>
                  </a:cubicBezTo>
                  <a:lnTo>
                    <a:pt x="192" y="0"/>
                  </a:lnTo>
                  <a:close/>
                  <a:moveTo>
                    <a:pt x="181" y="311"/>
                  </a:moveTo>
                  <a:cubicBezTo>
                    <a:pt x="49" y="311"/>
                    <a:pt x="49" y="311"/>
                    <a:pt x="49" y="311"/>
                  </a:cubicBezTo>
                  <a:cubicBezTo>
                    <a:pt x="43" y="311"/>
                    <a:pt x="38" y="306"/>
                    <a:pt x="38" y="299"/>
                  </a:cubicBezTo>
                  <a:cubicBezTo>
                    <a:pt x="38" y="293"/>
                    <a:pt x="43" y="288"/>
                    <a:pt x="49" y="288"/>
                  </a:cubicBezTo>
                  <a:cubicBezTo>
                    <a:pt x="181" y="288"/>
                    <a:pt x="181" y="288"/>
                    <a:pt x="181" y="288"/>
                  </a:cubicBezTo>
                  <a:cubicBezTo>
                    <a:pt x="188" y="288"/>
                    <a:pt x="193" y="293"/>
                    <a:pt x="193" y="299"/>
                  </a:cubicBezTo>
                  <a:cubicBezTo>
                    <a:pt x="193" y="306"/>
                    <a:pt x="188" y="311"/>
                    <a:pt x="181" y="311"/>
                  </a:cubicBezTo>
                  <a:close/>
                  <a:moveTo>
                    <a:pt x="181" y="258"/>
                  </a:moveTo>
                  <a:cubicBezTo>
                    <a:pt x="49" y="258"/>
                    <a:pt x="49" y="258"/>
                    <a:pt x="49" y="258"/>
                  </a:cubicBezTo>
                  <a:cubicBezTo>
                    <a:pt x="43" y="258"/>
                    <a:pt x="38" y="253"/>
                    <a:pt x="38" y="246"/>
                  </a:cubicBezTo>
                  <a:cubicBezTo>
                    <a:pt x="38" y="240"/>
                    <a:pt x="43" y="235"/>
                    <a:pt x="49" y="235"/>
                  </a:cubicBezTo>
                  <a:cubicBezTo>
                    <a:pt x="181" y="235"/>
                    <a:pt x="181" y="235"/>
                    <a:pt x="181" y="235"/>
                  </a:cubicBezTo>
                  <a:cubicBezTo>
                    <a:pt x="188" y="235"/>
                    <a:pt x="193" y="240"/>
                    <a:pt x="193" y="246"/>
                  </a:cubicBezTo>
                  <a:cubicBezTo>
                    <a:pt x="193" y="253"/>
                    <a:pt x="188" y="258"/>
                    <a:pt x="181" y="258"/>
                  </a:cubicBezTo>
                  <a:close/>
                  <a:moveTo>
                    <a:pt x="177" y="194"/>
                  </a:moveTo>
                  <a:cubicBezTo>
                    <a:pt x="168" y="194"/>
                    <a:pt x="161" y="187"/>
                    <a:pt x="161" y="178"/>
                  </a:cubicBezTo>
                  <a:cubicBezTo>
                    <a:pt x="161" y="170"/>
                    <a:pt x="168" y="162"/>
                    <a:pt x="177" y="162"/>
                  </a:cubicBezTo>
                  <a:cubicBezTo>
                    <a:pt x="186" y="162"/>
                    <a:pt x="193" y="170"/>
                    <a:pt x="193" y="178"/>
                  </a:cubicBezTo>
                  <a:cubicBezTo>
                    <a:pt x="193" y="187"/>
                    <a:pt x="186" y="194"/>
                    <a:pt x="177" y="194"/>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0554071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9">
                                            <p:txEl>
                                              <p:pRg st="1" end="1"/>
                                            </p:txEl>
                                          </p:spTgt>
                                        </p:tgtEl>
                                        <p:attrNameLst>
                                          <p:attrName>style.visibility</p:attrName>
                                        </p:attrNameLst>
                                      </p:cBhvr>
                                      <p:to>
                                        <p:strVal val="visible"/>
                                      </p:to>
                                    </p:set>
                                    <p:animEffect transition="in" filter="fade">
                                      <p:cBhvr>
                                        <p:cTn id="7" dur="500"/>
                                        <p:tgtEl>
                                          <p:spTgt spid="39">
                                            <p:txEl>
                                              <p:pRg st="1" end="1"/>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2"/>
                                        </p:tgtEl>
                                        <p:attrNameLst>
                                          <p:attrName>style.visibility</p:attrName>
                                        </p:attrNameLst>
                                      </p:cBhvr>
                                      <p:to>
                                        <p:strVal val="visible"/>
                                      </p:to>
                                    </p:set>
                                    <p:animEffect transition="in" filter="fade">
                                      <p:cBhvr>
                                        <p:cTn id="11" dur="750"/>
                                        <p:tgtEl>
                                          <p:spTgt spid="52"/>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2" nodeType="clickEffect">
                                  <p:stCondLst>
                                    <p:cond delay="0"/>
                                  </p:stCondLst>
                                  <p:childTnLst>
                                    <p:set>
                                      <p:cBhvr>
                                        <p:cTn id="15" dur="1" fill="hold">
                                          <p:stCondLst>
                                            <p:cond delay="0"/>
                                          </p:stCondLst>
                                        </p:cTn>
                                        <p:tgtEl>
                                          <p:spTgt spid="61"/>
                                        </p:tgtEl>
                                        <p:attrNameLst>
                                          <p:attrName>style.visibility</p:attrName>
                                        </p:attrNameLst>
                                      </p:cBhvr>
                                      <p:to>
                                        <p:strVal val="visible"/>
                                      </p:to>
                                    </p:set>
                                    <p:animEffect transition="in" filter="fade">
                                      <p:cBhvr>
                                        <p:cTn id="16" dur="500"/>
                                        <p:tgtEl>
                                          <p:spTgt spid="61"/>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39">
                                            <p:txEl>
                                              <p:pRg st="2" end="2"/>
                                            </p:txEl>
                                          </p:spTgt>
                                        </p:tgtEl>
                                        <p:attrNameLst>
                                          <p:attrName>style.visibility</p:attrName>
                                        </p:attrNameLst>
                                      </p:cBhvr>
                                      <p:to>
                                        <p:strVal val="visible"/>
                                      </p:to>
                                    </p:set>
                                    <p:animEffect transition="in" filter="fade">
                                      <p:cBhvr>
                                        <p:cTn id="21" dur="500"/>
                                        <p:tgtEl>
                                          <p:spTgt spid="39">
                                            <p:txEl>
                                              <p:pRg st="2" end="2"/>
                                            </p:txEl>
                                          </p:spTgt>
                                        </p:tgtEl>
                                      </p:cBhvr>
                                    </p:animEffect>
                                  </p:childTnLst>
                                </p:cTn>
                              </p:par>
                              <p:par>
                                <p:cTn id="22" presetID="10" presetClass="exit" presetSubtype="0" fill="hold" grpId="3" nodeType="withEffect">
                                  <p:stCondLst>
                                    <p:cond delay="0"/>
                                  </p:stCondLst>
                                  <p:childTnLst>
                                    <p:animEffect transition="out" filter="fade">
                                      <p:cBhvr>
                                        <p:cTn id="23" dur="500"/>
                                        <p:tgtEl>
                                          <p:spTgt spid="61"/>
                                        </p:tgtEl>
                                      </p:cBhvr>
                                    </p:animEffect>
                                    <p:set>
                                      <p:cBhvr>
                                        <p:cTn id="24" dur="1" fill="hold">
                                          <p:stCondLst>
                                            <p:cond delay="499"/>
                                          </p:stCondLst>
                                        </p:cTn>
                                        <p:tgtEl>
                                          <p:spTgt spid="61"/>
                                        </p:tgtEl>
                                        <p:attrNameLst>
                                          <p:attrName>style.visibility</p:attrName>
                                        </p:attrNameLst>
                                      </p:cBhvr>
                                      <p:to>
                                        <p:strVal val="hidden"/>
                                      </p:to>
                                    </p:set>
                                  </p:childTnLst>
                                </p:cTn>
                              </p:par>
                              <p:par>
                                <p:cTn id="25" presetID="10" presetClass="entr" presetSubtype="0" fill="hold" grpId="0" nodeType="withEffect">
                                  <p:stCondLst>
                                    <p:cond delay="0"/>
                                  </p:stCondLst>
                                  <p:childTnLst>
                                    <p:set>
                                      <p:cBhvr>
                                        <p:cTn id="26" dur="1" fill="hold">
                                          <p:stCondLst>
                                            <p:cond delay="0"/>
                                          </p:stCondLst>
                                        </p:cTn>
                                        <p:tgtEl>
                                          <p:spTgt spid="62"/>
                                        </p:tgtEl>
                                        <p:attrNameLst>
                                          <p:attrName>style.visibility</p:attrName>
                                        </p:attrNameLst>
                                      </p:cBhvr>
                                      <p:to>
                                        <p:strVal val="visible"/>
                                      </p:to>
                                    </p:set>
                                    <p:animEffect transition="in" filter="fade">
                                      <p:cBhvr>
                                        <p:cTn id="27" dur="500"/>
                                        <p:tgtEl>
                                          <p:spTgt spid="6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50"/>
                                        </p:tgtEl>
                                        <p:attrNameLst>
                                          <p:attrName>style.visibility</p:attrName>
                                        </p:attrNameLst>
                                      </p:cBhvr>
                                      <p:to>
                                        <p:strVal val="visible"/>
                                      </p:to>
                                    </p:set>
                                    <p:animEffect transition="in" filter="fade">
                                      <p:cBhvr>
                                        <p:cTn id="32" dur="500"/>
                                        <p:tgtEl>
                                          <p:spTgt spid="50"/>
                                        </p:tgtEl>
                                      </p:cBhvr>
                                    </p:animEffect>
                                  </p:childTnLst>
                                </p:cTn>
                              </p:par>
                              <p:par>
                                <p:cTn id="33" presetID="10" presetClass="exit" presetSubtype="0" fill="hold" grpId="1" nodeType="withEffect">
                                  <p:stCondLst>
                                    <p:cond delay="0"/>
                                  </p:stCondLst>
                                  <p:childTnLst>
                                    <p:animEffect transition="out" filter="fade">
                                      <p:cBhvr>
                                        <p:cTn id="34" dur="500"/>
                                        <p:tgtEl>
                                          <p:spTgt spid="62"/>
                                        </p:tgtEl>
                                      </p:cBhvr>
                                    </p:animEffect>
                                    <p:set>
                                      <p:cBhvr>
                                        <p:cTn id="35" dur="1" fill="hold">
                                          <p:stCondLst>
                                            <p:cond delay="499"/>
                                          </p:stCondLst>
                                        </p:cTn>
                                        <p:tgtEl>
                                          <p:spTgt spid="62"/>
                                        </p:tgtEl>
                                        <p:attrNameLst>
                                          <p:attrName>style.visibility</p:attrName>
                                        </p:attrNameLst>
                                      </p:cBhvr>
                                      <p:to>
                                        <p:strVal val="hidden"/>
                                      </p:to>
                                    </p:set>
                                  </p:childTnLst>
                                </p:cTn>
                              </p:par>
                              <p:par>
                                <p:cTn id="36" presetID="10" presetClass="entr" presetSubtype="0" fill="hold" grpId="0" nodeType="withEffect">
                                  <p:stCondLst>
                                    <p:cond delay="0"/>
                                  </p:stCondLst>
                                  <p:childTnLst>
                                    <p:set>
                                      <p:cBhvr>
                                        <p:cTn id="37" dur="1" fill="hold">
                                          <p:stCondLst>
                                            <p:cond delay="0"/>
                                          </p:stCondLst>
                                        </p:cTn>
                                        <p:tgtEl>
                                          <p:spTgt spid="63"/>
                                        </p:tgtEl>
                                        <p:attrNameLst>
                                          <p:attrName>style.visibility</p:attrName>
                                        </p:attrNameLst>
                                      </p:cBhvr>
                                      <p:to>
                                        <p:strVal val="visible"/>
                                      </p:to>
                                    </p:set>
                                    <p:animEffect transition="in" filter="fade">
                                      <p:cBhvr>
                                        <p:cTn id="38" dur="500"/>
                                        <p:tgtEl>
                                          <p:spTgt spid="63"/>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xit" presetSubtype="0" fill="hold" grpId="1" nodeType="clickEffect">
                                  <p:stCondLst>
                                    <p:cond delay="0"/>
                                  </p:stCondLst>
                                  <p:childTnLst>
                                    <p:animEffect transition="out" filter="fade">
                                      <p:cBhvr>
                                        <p:cTn id="42" dur="500"/>
                                        <p:tgtEl>
                                          <p:spTgt spid="63"/>
                                        </p:tgtEl>
                                      </p:cBhvr>
                                    </p:animEffect>
                                    <p:set>
                                      <p:cBhvr>
                                        <p:cTn id="43" dur="1" fill="hold">
                                          <p:stCondLst>
                                            <p:cond delay="499"/>
                                          </p:stCondLst>
                                        </p:cTn>
                                        <p:tgtEl>
                                          <p:spTgt spid="63"/>
                                        </p:tgtEl>
                                        <p:attrNameLst>
                                          <p:attrName>style.visibility</p:attrName>
                                        </p:attrNameLst>
                                      </p:cBhvr>
                                      <p:to>
                                        <p:strVal val="hidden"/>
                                      </p:to>
                                    </p:se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0"/>
                                  </p:stCondLst>
                                  <p:childTnLst>
                                    <p:set>
                                      <p:cBhvr>
                                        <p:cTn id="47" dur="1" fill="hold">
                                          <p:stCondLst>
                                            <p:cond delay="0"/>
                                          </p:stCondLst>
                                        </p:cTn>
                                        <p:tgtEl>
                                          <p:spTgt spid="49"/>
                                        </p:tgtEl>
                                        <p:attrNameLst>
                                          <p:attrName>style.visibility</p:attrName>
                                        </p:attrNameLst>
                                      </p:cBhvr>
                                      <p:to>
                                        <p:strVal val="visible"/>
                                      </p:to>
                                    </p:set>
                                    <p:animEffect transition="in" filter="fade">
                                      <p:cBhvr>
                                        <p:cTn id="48" dur="500"/>
                                        <p:tgtEl>
                                          <p:spTgt spid="49"/>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61"/>
                                        </p:tgtEl>
                                        <p:attrNameLst>
                                          <p:attrName>style.visibility</p:attrName>
                                        </p:attrNameLst>
                                      </p:cBhvr>
                                      <p:to>
                                        <p:strVal val="visible"/>
                                      </p:to>
                                    </p:set>
                                    <p:animEffect transition="in" filter="fade">
                                      <p:cBhvr>
                                        <p:cTn id="53" dur="500"/>
                                        <p:tgtEl>
                                          <p:spTgt spid="61"/>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nodeType="clickEffect">
                                  <p:stCondLst>
                                    <p:cond delay="0"/>
                                  </p:stCondLst>
                                  <p:childTnLst>
                                    <p:set>
                                      <p:cBhvr>
                                        <p:cTn id="57" dur="1" fill="hold">
                                          <p:stCondLst>
                                            <p:cond delay="0"/>
                                          </p:stCondLst>
                                        </p:cTn>
                                        <p:tgtEl>
                                          <p:spTgt spid="53"/>
                                        </p:tgtEl>
                                        <p:attrNameLst>
                                          <p:attrName>style.visibility</p:attrName>
                                        </p:attrNameLst>
                                      </p:cBhvr>
                                      <p:to>
                                        <p:strVal val="visible"/>
                                      </p:to>
                                    </p:set>
                                    <p:animEffect transition="in" filter="fade">
                                      <p:cBhvr>
                                        <p:cTn id="58" dur="500"/>
                                        <p:tgtEl>
                                          <p:spTgt spid="53"/>
                                        </p:tgtEl>
                                      </p:cBhvr>
                                    </p:animEffect>
                                  </p:childTnLst>
                                </p:cTn>
                              </p:par>
                              <p:par>
                                <p:cTn id="59" presetID="10" presetClass="exit" presetSubtype="0" fill="hold" grpId="1" nodeType="withEffect">
                                  <p:stCondLst>
                                    <p:cond delay="0"/>
                                  </p:stCondLst>
                                  <p:childTnLst>
                                    <p:animEffect transition="out" filter="fade">
                                      <p:cBhvr>
                                        <p:cTn id="60" dur="500"/>
                                        <p:tgtEl>
                                          <p:spTgt spid="61"/>
                                        </p:tgtEl>
                                      </p:cBhvr>
                                    </p:animEffect>
                                    <p:set>
                                      <p:cBhvr>
                                        <p:cTn id="61" dur="1" fill="hold">
                                          <p:stCondLst>
                                            <p:cond delay="499"/>
                                          </p:stCondLst>
                                        </p:cTn>
                                        <p:tgtEl>
                                          <p:spTgt spid="61"/>
                                        </p:tgtEl>
                                        <p:attrNameLst>
                                          <p:attrName>style.visibility</p:attrName>
                                        </p:attrNameLst>
                                      </p:cBhvr>
                                      <p:to>
                                        <p:strVal val="hidden"/>
                                      </p:to>
                                    </p:set>
                                  </p:childTnLst>
                                </p:cTn>
                              </p:par>
                            </p:childTnLst>
                          </p:cTn>
                        </p:par>
                        <p:par>
                          <p:cTn id="62" fill="hold">
                            <p:stCondLst>
                              <p:cond delay="500"/>
                            </p:stCondLst>
                            <p:childTnLst>
                              <p:par>
                                <p:cTn id="63" presetID="10" presetClass="entr" presetSubtype="0" fill="hold" nodeType="afterEffect">
                                  <p:stCondLst>
                                    <p:cond delay="0"/>
                                  </p:stCondLst>
                                  <p:childTnLst>
                                    <p:set>
                                      <p:cBhvr>
                                        <p:cTn id="64" dur="1" fill="hold">
                                          <p:stCondLst>
                                            <p:cond delay="0"/>
                                          </p:stCondLst>
                                        </p:cTn>
                                        <p:tgtEl>
                                          <p:spTgt spid="54"/>
                                        </p:tgtEl>
                                        <p:attrNameLst>
                                          <p:attrName>style.visibility</p:attrName>
                                        </p:attrNameLst>
                                      </p:cBhvr>
                                      <p:to>
                                        <p:strVal val="visible"/>
                                      </p:to>
                                    </p:set>
                                    <p:animEffect transition="in" filter="fade">
                                      <p:cBhvr>
                                        <p:cTn id="65" dur="500"/>
                                        <p:tgtEl>
                                          <p:spTgt spid="54"/>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55"/>
                                        </p:tgtEl>
                                        <p:attrNameLst>
                                          <p:attrName>style.visibility</p:attrName>
                                        </p:attrNameLst>
                                      </p:cBhvr>
                                      <p:to>
                                        <p:strVal val="visible"/>
                                      </p:to>
                                    </p:set>
                                    <p:animEffect transition="in" filter="fade">
                                      <p:cBhvr>
                                        <p:cTn id="68" dur="500"/>
                                        <p:tgtEl>
                                          <p:spTgt spid="55"/>
                                        </p:tgtEl>
                                      </p:cBhvr>
                                    </p:animEffect>
                                  </p:childTnLst>
                                </p:cTn>
                              </p:par>
                              <p:par>
                                <p:cTn id="69" presetID="0" presetClass="path" presetSubtype="0" decel="100000" fill="hold" grpId="1" nodeType="withEffect">
                                  <p:stCondLst>
                                    <p:cond delay="0"/>
                                  </p:stCondLst>
                                  <p:childTnLst>
                                    <p:animMotion origin="layout" path="M -4.16938E-6 4.81481E-6 L -0.11413 -0.41042 " pathEditMode="relative" rAng="0" ptsTypes="AA">
                                      <p:cBhvr>
                                        <p:cTn id="70" dur="1000" fill="hold"/>
                                        <p:tgtEl>
                                          <p:spTgt spid="55"/>
                                        </p:tgtEl>
                                        <p:attrNameLst>
                                          <p:attrName>ppt_x</p:attrName>
                                          <p:attrName>ppt_y</p:attrName>
                                        </p:attrNameLst>
                                      </p:cBhvr>
                                      <p:rCtr x="-5707" y="-20532"/>
                                    </p:animMotion>
                                  </p:childTnLst>
                                </p:cTn>
                              </p:par>
                            </p:childTnLst>
                          </p:cTn>
                        </p:par>
                      </p:childTnLst>
                    </p:cTn>
                  </p:par>
                  <p:par>
                    <p:cTn id="71" fill="hold">
                      <p:stCondLst>
                        <p:cond delay="indefinite"/>
                      </p:stCondLst>
                      <p:childTnLst>
                        <p:par>
                          <p:cTn id="72" fill="hold">
                            <p:stCondLst>
                              <p:cond delay="0"/>
                            </p:stCondLst>
                            <p:childTnLst>
                              <p:par>
                                <p:cTn id="73" presetID="10" presetClass="entr" presetSubtype="0" fill="hold" grpId="0" nodeType="clickEffect">
                                  <p:stCondLst>
                                    <p:cond delay="0"/>
                                  </p:stCondLst>
                                  <p:childTnLst>
                                    <p:set>
                                      <p:cBhvr>
                                        <p:cTn id="74" dur="1" fill="hold">
                                          <p:stCondLst>
                                            <p:cond delay="0"/>
                                          </p:stCondLst>
                                        </p:cTn>
                                        <p:tgtEl>
                                          <p:spTgt spid="68"/>
                                        </p:tgtEl>
                                        <p:attrNameLst>
                                          <p:attrName>style.visibility</p:attrName>
                                        </p:attrNameLst>
                                      </p:cBhvr>
                                      <p:to>
                                        <p:strVal val="visible"/>
                                      </p:to>
                                    </p:set>
                                    <p:animEffect transition="in" filter="fade">
                                      <p:cBhvr>
                                        <p:cTn id="75" dur="500"/>
                                        <p:tgtEl>
                                          <p:spTgt spid="68"/>
                                        </p:tgtEl>
                                      </p:cBhvr>
                                    </p:animEffect>
                                  </p:childTnLst>
                                </p:cTn>
                              </p:par>
                              <p:par>
                                <p:cTn id="76" presetID="10" presetClass="entr" presetSubtype="0" fill="hold" nodeType="withEffect">
                                  <p:stCondLst>
                                    <p:cond delay="0"/>
                                  </p:stCondLst>
                                  <p:childTnLst>
                                    <p:set>
                                      <p:cBhvr>
                                        <p:cTn id="77" dur="1" fill="hold">
                                          <p:stCondLst>
                                            <p:cond delay="0"/>
                                          </p:stCondLst>
                                        </p:cTn>
                                        <p:tgtEl>
                                          <p:spTgt spid="60">
                                            <p:txEl>
                                              <p:pRg st="0" end="0"/>
                                            </p:txEl>
                                          </p:spTgt>
                                        </p:tgtEl>
                                        <p:attrNameLst>
                                          <p:attrName>style.visibility</p:attrName>
                                        </p:attrNameLst>
                                      </p:cBhvr>
                                      <p:to>
                                        <p:strVal val="visible"/>
                                      </p:to>
                                    </p:set>
                                    <p:animEffect transition="in" filter="fade">
                                      <p:cBhvr>
                                        <p:cTn id="78" dur="500"/>
                                        <p:tgtEl>
                                          <p:spTgt spid="60">
                                            <p:txEl>
                                              <p:pRg st="0" end="0"/>
                                            </p:txEl>
                                          </p:spTgt>
                                        </p:tgtEl>
                                      </p:cBhvr>
                                    </p:animEffect>
                                  </p:childTnLst>
                                </p:cTn>
                              </p:par>
                            </p:childTnLst>
                          </p:cTn>
                        </p:par>
                      </p:childTnLst>
                    </p:cTn>
                  </p:par>
                  <p:par>
                    <p:cTn id="79" fill="hold">
                      <p:stCondLst>
                        <p:cond delay="indefinite"/>
                      </p:stCondLst>
                      <p:childTnLst>
                        <p:par>
                          <p:cTn id="80" fill="hold">
                            <p:stCondLst>
                              <p:cond delay="0"/>
                            </p:stCondLst>
                            <p:childTnLst>
                              <p:par>
                                <p:cTn id="81" presetID="10" presetClass="entr" presetSubtype="0" fill="hold" nodeType="clickEffect">
                                  <p:stCondLst>
                                    <p:cond delay="0"/>
                                  </p:stCondLst>
                                  <p:childTnLst>
                                    <p:set>
                                      <p:cBhvr>
                                        <p:cTn id="82" dur="1" fill="hold">
                                          <p:stCondLst>
                                            <p:cond delay="0"/>
                                          </p:stCondLst>
                                        </p:cTn>
                                        <p:tgtEl>
                                          <p:spTgt spid="57"/>
                                        </p:tgtEl>
                                        <p:attrNameLst>
                                          <p:attrName>style.visibility</p:attrName>
                                        </p:attrNameLst>
                                      </p:cBhvr>
                                      <p:to>
                                        <p:strVal val="visible"/>
                                      </p:to>
                                    </p:set>
                                    <p:animEffect transition="in" filter="fade">
                                      <p:cBhvr>
                                        <p:cTn id="83" dur="500"/>
                                        <p:tgtEl>
                                          <p:spTgt spid="57"/>
                                        </p:tgtEl>
                                      </p:cBhvr>
                                    </p:animEffect>
                                  </p:childTnLst>
                                </p:cTn>
                              </p:par>
                            </p:childTnLst>
                          </p:cTn>
                        </p:par>
                      </p:childTnLst>
                    </p:cTn>
                  </p:par>
                  <p:par>
                    <p:cTn id="84" fill="hold">
                      <p:stCondLst>
                        <p:cond delay="indefinite"/>
                      </p:stCondLst>
                      <p:childTnLst>
                        <p:par>
                          <p:cTn id="85" fill="hold">
                            <p:stCondLst>
                              <p:cond delay="0"/>
                            </p:stCondLst>
                            <p:childTnLst>
                              <p:par>
                                <p:cTn id="86" presetID="10" presetClass="exit" presetSubtype="0" fill="hold" nodeType="clickEffect">
                                  <p:stCondLst>
                                    <p:cond delay="0"/>
                                  </p:stCondLst>
                                  <p:childTnLst>
                                    <p:animEffect transition="out" filter="fade">
                                      <p:cBhvr>
                                        <p:cTn id="87" dur="500"/>
                                        <p:tgtEl>
                                          <p:spTgt spid="57"/>
                                        </p:tgtEl>
                                      </p:cBhvr>
                                    </p:animEffect>
                                    <p:set>
                                      <p:cBhvr>
                                        <p:cTn id="88" dur="1" fill="hold">
                                          <p:stCondLst>
                                            <p:cond delay="499"/>
                                          </p:stCondLst>
                                        </p:cTn>
                                        <p:tgtEl>
                                          <p:spTgt spid="57"/>
                                        </p:tgtEl>
                                        <p:attrNameLst>
                                          <p:attrName>style.visibility</p:attrName>
                                        </p:attrNameLst>
                                      </p:cBhvr>
                                      <p:to>
                                        <p:strVal val="hidden"/>
                                      </p:to>
                                    </p:set>
                                  </p:childTnLst>
                                </p:cTn>
                              </p:par>
                              <p:par>
                                <p:cTn id="89" presetID="1" presetClass="exit" presetSubtype="0" fill="hold" nodeType="withEffect">
                                  <p:stCondLst>
                                    <p:cond delay="0"/>
                                  </p:stCondLst>
                                  <p:childTnLst>
                                    <p:set>
                                      <p:cBhvr>
                                        <p:cTn id="90" dur="1" fill="hold">
                                          <p:stCondLst>
                                            <p:cond delay="0"/>
                                          </p:stCondLst>
                                        </p:cTn>
                                        <p:tgtEl>
                                          <p:spTgt spid="49"/>
                                        </p:tgtEl>
                                        <p:attrNameLst>
                                          <p:attrName>style.visibility</p:attrName>
                                        </p:attrNameLst>
                                      </p:cBhvr>
                                      <p:to>
                                        <p:strVal val="hidden"/>
                                      </p:to>
                                    </p:set>
                                  </p:childTnLst>
                                </p:cTn>
                              </p:par>
                              <p:par>
                                <p:cTn id="91" presetID="10" presetClass="exit" presetSubtype="0" fill="hold" nodeType="withEffect">
                                  <p:stCondLst>
                                    <p:cond delay="0"/>
                                  </p:stCondLst>
                                  <p:childTnLst>
                                    <p:animEffect transition="out" filter="fade">
                                      <p:cBhvr>
                                        <p:cTn id="92" dur="500"/>
                                        <p:tgtEl>
                                          <p:spTgt spid="53"/>
                                        </p:tgtEl>
                                      </p:cBhvr>
                                    </p:animEffect>
                                    <p:set>
                                      <p:cBhvr>
                                        <p:cTn id="93" dur="1" fill="hold">
                                          <p:stCondLst>
                                            <p:cond delay="499"/>
                                          </p:stCondLst>
                                        </p:cTn>
                                        <p:tgtEl>
                                          <p:spTgt spid="53"/>
                                        </p:tgtEl>
                                        <p:attrNameLst>
                                          <p:attrName>style.visibility</p:attrName>
                                        </p:attrNameLst>
                                      </p:cBhvr>
                                      <p:to>
                                        <p:strVal val="hidden"/>
                                      </p:to>
                                    </p:set>
                                  </p:childTnLst>
                                </p:cTn>
                              </p:par>
                              <p:par>
                                <p:cTn id="94" presetID="10" presetClass="exit" presetSubtype="0" fill="hold" nodeType="withEffect">
                                  <p:stCondLst>
                                    <p:cond delay="0"/>
                                  </p:stCondLst>
                                  <p:childTnLst>
                                    <p:animEffect transition="out" filter="fade">
                                      <p:cBhvr>
                                        <p:cTn id="95" dur="500"/>
                                        <p:tgtEl>
                                          <p:spTgt spid="54"/>
                                        </p:tgtEl>
                                      </p:cBhvr>
                                    </p:animEffect>
                                    <p:set>
                                      <p:cBhvr>
                                        <p:cTn id="96" dur="1" fill="hold">
                                          <p:stCondLst>
                                            <p:cond delay="499"/>
                                          </p:stCondLst>
                                        </p:cTn>
                                        <p:tgtEl>
                                          <p:spTgt spid="54"/>
                                        </p:tgtEl>
                                        <p:attrNameLst>
                                          <p:attrName>style.visibility</p:attrName>
                                        </p:attrNameLst>
                                      </p:cBhvr>
                                      <p:to>
                                        <p:strVal val="hidden"/>
                                      </p:to>
                                    </p:set>
                                  </p:childTnLst>
                                </p:cTn>
                              </p:par>
                            </p:childTnLst>
                          </p:cTn>
                        </p:par>
                      </p:childTnLst>
                    </p:cTn>
                  </p:par>
                  <p:par>
                    <p:cTn id="97" fill="hold">
                      <p:stCondLst>
                        <p:cond delay="indefinite"/>
                      </p:stCondLst>
                      <p:childTnLst>
                        <p:par>
                          <p:cTn id="98" fill="hold">
                            <p:stCondLst>
                              <p:cond delay="0"/>
                            </p:stCondLst>
                            <p:childTnLst>
                              <p:par>
                                <p:cTn id="99" presetID="10" presetClass="entr" presetSubtype="0" fill="hold" nodeType="clickEffect">
                                  <p:stCondLst>
                                    <p:cond delay="0"/>
                                  </p:stCondLst>
                                  <p:childTnLst>
                                    <p:set>
                                      <p:cBhvr>
                                        <p:cTn id="100" dur="1" fill="hold">
                                          <p:stCondLst>
                                            <p:cond delay="0"/>
                                          </p:stCondLst>
                                        </p:cTn>
                                        <p:tgtEl>
                                          <p:spTgt spid="49"/>
                                        </p:tgtEl>
                                        <p:attrNameLst>
                                          <p:attrName>style.visibility</p:attrName>
                                        </p:attrNameLst>
                                      </p:cBhvr>
                                      <p:to>
                                        <p:strVal val="visible"/>
                                      </p:to>
                                    </p:set>
                                    <p:animEffect transition="in" filter="fade">
                                      <p:cBhvr>
                                        <p:cTn id="101" dur="500"/>
                                        <p:tgtEl>
                                          <p:spTgt spid="49"/>
                                        </p:tgtEl>
                                      </p:cBhvr>
                                    </p:animEffect>
                                  </p:childTnLst>
                                </p:cTn>
                              </p:par>
                            </p:childTnLst>
                          </p:cTn>
                        </p:par>
                        <p:par>
                          <p:cTn id="102" fill="hold">
                            <p:stCondLst>
                              <p:cond delay="500"/>
                            </p:stCondLst>
                            <p:childTnLst>
                              <p:par>
                                <p:cTn id="103" presetID="26" presetClass="emph" presetSubtype="0" fill="hold" grpId="2" nodeType="afterEffect">
                                  <p:stCondLst>
                                    <p:cond delay="0"/>
                                  </p:stCondLst>
                                  <p:childTnLst>
                                    <p:animEffect transition="out" filter="fade">
                                      <p:cBhvr>
                                        <p:cTn id="104" dur="500" tmFilter="0, 0; .2, .5; .8, .5; 1, 0"/>
                                        <p:tgtEl>
                                          <p:spTgt spid="55"/>
                                        </p:tgtEl>
                                      </p:cBhvr>
                                    </p:animEffect>
                                    <p:animScale>
                                      <p:cBhvr>
                                        <p:cTn id="105" dur="250" autoRev="1" fill="hold"/>
                                        <p:tgtEl>
                                          <p:spTgt spid="55"/>
                                        </p:tgtEl>
                                      </p:cBhvr>
                                      <p:by x="105000" y="105000"/>
                                    </p:animScale>
                                  </p:childTnLst>
                                </p:cTn>
                              </p:par>
                            </p:childTnLst>
                          </p:cTn>
                        </p:par>
                        <p:par>
                          <p:cTn id="106" fill="hold">
                            <p:stCondLst>
                              <p:cond delay="1000"/>
                            </p:stCondLst>
                            <p:childTnLst>
                              <p:par>
                                <p:cTn id="107" presetID="10" presetClass="entr" presetSubtype="0" fill="hold" nodeType="afterEffect">
                                  <p:stCondLst>
                                    <p:cond delay="0"/>
                                  </p:stCondLst>
                                  <p:childTnLst>
                                    <p:set>
                                      <p:cBhvr>
                                        <p:cTn id="108" dur="1" fill="hold">
                                          <p:stCondLst>
                                            <p:cond delay="0"/>
                                          </p:stCondLst>
                                        </p:cTn>
                                        <p:tgtEl>
                                          <p:spTgt spid="57"/>
                                        </p:tgtEl>
                                        <p:attrNameLst>
                                          <p:attrName>style.visibility</p:attrName>
                                        </p:attrNameLst>
                                      </p:cBhvr>
                                      <p:to>
                                        <p:strVal val="visible"/>
                                      </p:to>
                                    </p:set>
                                    <p:animEffect transition="in" filter="fade">
                                      <p:cBhvr>
                                        <p:cTn id="109" dur="500"/>
                                        <p:tgtEl>
                                          <p:spTgt spid="57"/>
                                        </p:tgtEl>
                                      </p:cBhvr>
                                    </p:animEffect>
                                  </p:childTnLst>
                                </p:cTn>
                              </p:par>
                            </p:childTnLst>
                          </p:cTn>
                        </p:par>
                      </p:childTnLst>
                    </p:cTn>
                  </p:par>
                  <p:par>
                    <p:cTn id="110" fill="hold">
                      <p:stCondLst>
                        <p:cond delay="indefinite"/>
                      </p:stCondLst>
                      <p:childTnLst>
                        <p:par>
                          <p:cTn id="111" fill="hold">
                            <p:stCondLst>
                              <p:cond delay="0"/>
                            </p:stCondLst>
                            <p:childTnLst>
                              <p:par>
                                <p:cTn id="112" presetID="10" presetClass="exit" presetSubtype="0" fill="hold" nodeType="clickEffect">
                                  <p:stCondLst>
                                    <p:cond delay="0"/>
                                  </p:stCondLst>
                                  <p:childTnLst>
                                    <p:animEffect transition="out" filter="fade">
                                      <p:cBhvr>
                                        <p:cTn id="113" dur="500"/>
                                        <p:tgtEl>
                                          <p:spTgt spid="57"/>
                                        </p:tgtEl>
                                      </p:cBhvr>
                                    </p:animEffect>
                                    <p:set>
                                      <p:cBhvr>
                                        <p:cTn id="114" dur="1" fill="hold">
                                          <p:stCondLst>
                                            <p:cond delay="499"/>
                                          </p:stCondLst>
                                        </p:cTn>
                                        <p:tgtEl>
                                          <p:spTgt spid="57"/>
                                        </p:tgtEl>
                                        <p:attrNameLst>
                                          <p:attrName>style.visibility</p:attrName>
                                        </p:attrNameLst>
                                      </p:cBhvr>
                                      <p:to>
                                        <p:strVal val="hidden"/>
                                      </p:to>
                                    </p:set>
                                  </p:childTnLst>
                                </p:cTn>
                              </p:par>
                              <p:par>
                                <p:cTn id="115" presetID="10" presetClass="exit" presetSubtype="0" fill="hold" nodeType="withEffect">
                                  <p:stCondLst>
                                    <p:cond delay="0"/>
                                  </p:stCondLst>
                                  <p:childTnLst>
                                    <p:animEffect transition="out" filter="fade">
                                      <p:cBhvr>
                                        <p:cTn id="116" dur="500"/>
                                        <p:tgtEl>
                                          <p:spTgt spid="49"/>
                                        </p:tgtEl>
                                      </p:cBhvr>
                                    </p:animEffect>
                                    <p:set>
                                      <p:cBhvr>
                                        <p:cTn id="117" dur="1" fill="hold">
                                          <p:stCondLst>
                                            <p:cond delay="499"/>
                                          </p:stCondLst>
                                        </p:cTn>
                                        <p:tgtEl>
                                          <p:spTgt spid="49"/>
                                        </p:tgtEl>
                                        <p:attrNameLst>
                                          <p:attrName>style.visibility</p:attrName>
                                        </p:attrNameLst>
                                      </p:cBhvr>
                                      <p:to>
                                        <p:strVal val="hidden"/>
                                      </p:to>
                                    </p:set>
                                  </p:childTnLst>
                                </p:cTn>
                              </p:par>
                            </p:childTnLst>
                          </p:cTn>
                        </p:par>
                        <p:par>
                          <p:cTn id="118" fill="hold">
                            <p:stCondLst>
                              <p:cond delay="500"/>
                            </p:stCondLst>
                            <p:childTnLst>
                              <p:par>
                                <p:cTn id="119" presetID="10" presetClass="exit" presetSubtype="0" fill="hold" grpId="1" nodeType="afterEffect">
                                  <p:stCondLst>
                                    <p:cond delay="0"/>
                                  </p:stCondLst>
                                  <p:childTnLst>
                                    <p:animEffect transition="out" filter="fade">
                                      <p:cBhvr>
                                        <p:cTn id="120" dur="500"/>
                                        <p:tgtEl>
                                          <p:spTgt spid="68"/>
                                        </p:tgtEl>
                                      </p:cBhvr>
                                    </p:animEffect>
                                    <p:set>
                                      <p:cBhvr>
                                        <p:cTn id="121" dur="1" fill="hold">
                                          <p:stCondLst>
                                            <p:cond delay="499"/>
                                          </p:stCondLst>
                                        </p:cTn>
                                        <p:tgtEl>
                                          <p:spTgt spid="68"/>
                                        </p:tgtEl>
                                        <p:attrNameLst>
                                          <p:attrName>style.visibility</p:attrName>
                                        </p:attrNameLst>
                                      </p:cBhvr>
                                      <p:to>
                                        <p:strVal val="hidden"/>
                                      </p:to>
                                    </p:set>
                                  </p:childTnLst>
                                </p:cTn>
                              </p:par>
                              <p:par>
                                <p:cTn id="122" presetID="10" presetClass="exit" presetSubtype="0" fill="hold" grpId="0" nodeType="withEffect">
                                  <p:stCondLst>
                                    <p:cond delay="0"/>
                                  </p:stCondLst>
                                  <p:childTnLst>
                                    <p:animEffect transition="out" filter="fade">
                                      <p:cBhvr>
                                        <p:cTn id="123" dur="500"/>
                                        <p:tgtEl>
                                          <p:spTgt spid="60">
                                            <p:txEl>
                                              <p:pRg st="0" end="0"/>
                                            </p:txEl>
                                          </p:spTgt>
                                        </p:tgtEl>
                                      </p:cBhvr>
                                    </p:animEffect>
                                    <p:set>
                                      <p:cBhvr>
                                        <p:cTn id="124" dur="1" fill="hold">
                                          <p:stCondLst>
                                            <p:cond delay="499"/>
                                          </p:stCondLst>
                                        </p:cTn>
                                        <p:tgtEl>
                                          <p:spTgt spid="60">
                                            <p:txEl>
                                              <p:pRg st="0" end="0"/>
                                            </p:txEl>
                                          </p:spTgt>
                                        </p:tgtEl>
                                        <p:attrNameLst>
                                          <p:attrName>style.visibility</p:attrName>
                                        </p:attrNameLst>
                                      </p:cBhvr>
                                      <p:to>
                                        <p:strVal val="hidden"/>
                                      </p:to>
                                    </p:set>
                                  </p:childTnLst>
                                </p:cTn>
                              </p:par>
                              <p:par>
                                <p:cTn id="125" presetID="10" presetClass="exit" presetSubtype="0" fill="hold" grpId="3" nodeType="withEffect">
                                  <p:stCondLst>
                                    <p:cond delay="0"/>
                                  </p:stCondLst>
                                  <p:childTnLst>
                                    <p:animEffect transition="out" filter="fade">
                                      <p:cBhvr>
                                        <p:cTn id="126" dur="500"/>
                                        <p:tgtEl>
                                          <p:spTgt spid="55"/>
                                        </p:tgtEl>
                                      </p:cBhvr>
                                    </p:animEffect>
                                    <p:set>
                                      <p:cBhvr>
                                        <p:cTn id="127" dur="1" fill="hold">
                                          <p:stCondLst>
                                            <p:cond delay="499"/>
                                          </p:stCondLst>
                                        </p:cTn>
                                        <p:tgtEl>
                                          <p:spTgt spid="55"/>
                                        </p:tgtEl>
                                        <p:attrNameLst>
                                          <p:attrName>style.visibility</p:attrName>
                                        </p:attrNameLst>
                                      </p:cBhvr>
                                      <p:to>
                                        <p:strVal val="hidden"/>
                                      </p:to>
                                    </p:set>
                                  </p:childTnLst>
                                </p:cTn>
                              </p:par>
                            </p:childTnLst>
                          </p:cTn>
                        </p:par>
                      </p:childTnLst>
                    </p:cTn>
                  </p:par>
                  <p:par>
                    <p:cTn id="128" fill="hold">
                      <p:stCondLst>
                        <p:cond delay="indefinite"/>
                      </p:stCondLst>
                      <p:childTnLst>
                        <p:par>
                          <p:cTn id="129" fill="hold">
                            <p:stCondLst>
                              <p:cond delay="0"/>
                            </p:stCondLst>
                            <p:childTnLst>
                              <p:par>
                                <p:cTn id="130" presetID="10" presetClass="entr" presetSubtype="0" fill="hold" nodeType="clickEffect">
                                  <p:stCondLst>
                                    <p:cond delay="0"/>
                                  </p:stCondLst>
                                  <p:childTnLst>
                                    <p:set>
                                      <p:cBhvr>
                                        <p:cTn id="131" dur="1" fill="hold">
                                          <p:stCondLst>
                                            <p:cond delay="0"/>
                                          </p:stCondLst>
                                        </p:cTn>
                                        <p:tgtEl>
                                          <p:spTgt spid="49"/>
                                        </p:tgtEl>
                                        <p:attrNameLst>
                                          <p:attrName>style.visibility</p:attrName>
                                        </p:attrNameLst>
                                      </p:cBhvr>
                                      <p:to>
                                        <p:strVal val="visible"/>
                                      </p:to>
                                    </p:set>
                                    <p:animEffect transition="in" filter="fade">
                                      <p:cBhvr>
                                        <p:cTn id="132" dur="500"/>
                                        <p:tgtEl>
                                          <p:spTgt spid="49"/>
                                        </p:tgtEl>
                                      </p:cBhvr>
                                    </p:animEffect>
                                  </p:childTnLst>
                                </p:cTn>
                              </p:par>
                            </p:childTnLst>
                          </p:cTn>
                        </p:par>
                        <p:par>
                          <p:cTn id="133" fill="hold">
                            <p:stCondLst>
                              <p:cond delay="500"/>
                            </p:stCondLst>
                            <p:childTnLst>
                              <p:par>
                                <p:cTn id="134" presetID="10" presetClass="entr" presetSubtype="0" fill="hold" nodeType="afterEffect">
                                  <p:stCondLst>
                                    <p:cond delay="0"/>
                                  </p:stCondLst>
                                  <p:childTnLst>
                                    <p:set>
                                      <p:cBhvr>
                                        <p:cTn id="135" dur="1" fill="hold">
                                          <p:stCondLst>
                                            <p:cond delay="0"/>
                                          </p:stCondLst>
                                        </p:cTn>
                                        <p:tgtEl>
                                          <p:spTgt spid="53"/>
                                        </p:tgtEl>
                                        <p:attrNameLst>
                                          <p:attrName>style.visibility</p:attrName>
                                        </p:attrNameLst>
                                      </p:cBhvr>
                                      <p:to>
                                        <p:strVal val="visible"/>
                                      </p:to>
                                    </p:set>
                                    <p:animEffect transition="in" filter="fade">
                                      <p:cBhvr>
                                        <p:cTn id="136" dur="500"/>
                                        <p:tgtEl>
                                          <p:spTgt spid="53"/>
                                        </p:tgtEl>
                                      </p:cBhvr>
                                    </p:animEffect>
                                  </p:childTnLst>
                                </p:cTn>
                              </p:par>
                            </p:childTnLst>
                          </p:cTn>
                        </p:par>
                      </p:childTnLst>
                    </p:cTn>
                  </p:par>
                  <p:par>
                    <p:cTn id="137" fill="hold">
                      <p:stCondLst>
                        <p:cond delay="indefinite"/>
                      </p:stCondLst>
                      <p:childTnLst>
                        <p:par>
                          <p:cTn id="138" fill="hold">
                            <p:stCondLst>
                              <p:cond delay="0"/>
                            </p:stCondLst>
                            <p:childTnLst>
                              <p:par>
                                <p:cTn id="139" presetID="10" presetClass="entr" presetSubtype="0" fill="hold" nodeType="clickEffect">
                                  <p:stCondLst>
                                    <p:cond delay="0"/>
                                  </p:stCondLst>
                                  <p:childTnLst>
                                    <p:set>
                                      <p:cBhvr>
                                        <p:cTn id="140" dur="1" fill="hold">
                                          <p:stCondLst>
                                            <p:cond delay="0"/>
                                          </p:stCondLst>
                                        </p:cTn>
                                        <p:tgtEl>
                                          <p:spTgt spid="54"/>
                                        </p:tgtEl>
                                        <p:attrNameLst>
                                          <p:attrName>style.visibility</p:attrName>
                                        </p:attrNameLst>
                                      </p:cBhvr>
                                      <p:to>
                                        <p:strVal val="visible"/>
                                      </p:to>
                                    </p:set>
                                    <p:animEffect transition="in" filter="fade">
                                      <p:cBhvr>
                                        <p:cTn id="141" dur="500"/>
                                        <p:tgtEl>
                                          <p:spTgt spid="54"/>
                                        </p:tgtEl>
                                      </p:cBhvr>
                                    </p:animEffect>
                                  </p:childTnLst>
                                </p:cTn>
                              </p:par>
                            </p:childTnLst>
                          </p:cTn>
                        </p:par>
                        <p:par>
                          <p:cTn id="142" fill="hold">
                            <p:stCondLst>
                              <p:cond delay="500"/>
                            </p:stCondLst>
                            <p:childTnLst>
                              <p:par>
                                <p:cTn id="143" presetID="1" presetClass="entr" presetSubtype="0" fill="hold" grpId="0" nodeType="afterEffect">
                                  <p:stCondLst>
                                    <p:cond delay="0"/>
                                  </p:stCondLst>
                                  <p:childTnLst>
                                    <p:set>
                                      <p:cBhvr>
                                        <p:cTn id="144" dur="1" fill="hold">
                                          <p:stCondLst>
                                            <p:cond delay="0"/>
                                          </p:stCondLst>
                                        </p:cTn>
                                        <p:tgtEl>
                                          <p:spTgt spid="59"/>
                                        </p:tgtEl>
                                        <p:attrNameLst>
                                          <p:attrName>style.visibility</p:attrName>
                                        </p:attrNameLst>
                                      </p:cBhvr>
                                      <p:to>
                                        <p:strVal val="visible"/>
                                      </p:to>
                                    </p:set>
                                  </p:childTnLst>
                                </p:cTn>
                              </p:par>
                            </p:childTnLst>
                          </p:cTn>
                        </p:par>
                        <p:par>
                          <p:cTn id="145" fill="hold">
                            <p:stCondLst>
                              <p:cond delay="500"/>
                            </p:stCondLst>
                            <p:childTnLst>
                              <p:par>
                                <p:cTn id="146" presetID="0" presetClass="path" presetSubtype="0" accel="50000" decel="50000" fill="hold" grpId="1" nodeType="afterEffect">
                                  <p:stCondLst>
                                    <p:cond delay="0"/>
                                  </p:stCondLst>
                                  <p:childTnLst>
                                    <p:animMotion origin="layout" path="M -4.9759E-7 -3.7037E-7 L -0.10225 -0.40509 " pathEditMode="relative" rAng="0" ptsTypes="AA">
                                      <p:cBhvr>
                                        <p:cTn id="147" dur="750" fill="hold"/>
                                        <p:tgtEl>
                                          <p:spTgt spid="59"/>
                                        </p:tgtEl>
                                        <p:attrNameLst>
                                          <p:attrName>ppt_x</p:attrName>
                                          <p:attrName>ppt_y</p:attrName>
                                        </p:attrNameLst>
                                      </p:cBhvr>
                                      <p:rCtr x="-5119" y="-20255"/>
                                    </p:animMotion>
                                  </p:childTnLst>
                                </p:cTn>
                              </p:par>
                            </p:childTnLst>
                          </p:cTn>
                        </p:par>
                        <p:par>
                          <p:cTn id="148" fill="hold">
                            <p:stCondLst>
                              <p:cond delay="1250"/>
                            </p:stCondLst>
                            <p:childTnLst>
                              <p:par>
                                <p:cTn id="149" presetID="10" presetClass="entr" presetSubtype="0" fill="hold" grpId="2" nodeType="afterEffect">
                                  <p:stCondLst>
                                    <p:cond delay="0"/>
                                  </p:stCondLst>
                                  <p:childTnLst>
                                    <p:set>
                                      <p:cBhvr>
                                        <p:cTn id="150" dur="1" fill="hold">
                                          <p:stCondLst>
                                            <p:cond delay="0"/>
                                          </p:stCondLst>
                                        </p:cTn>
                                        <p:tgtEl>
                                          <p:spTgt spid="68"/>
                                        </p:tgtEl>
                                        <p:attrNameLst>
                                          <p:attrName>style.visibility</p:attrName>
                                        </p:attrNameLst>
                                      </p:cBhvr>
                                      <p:to>
                                        <p:strVal val="visible"/>
                                      </p:to>
                                    </p:set>
                                    <p:animEffect transition="in" filter="fade">
                                      <p:cBhvr>
                                        <p:cTn id="151" dur="500"/>
                                        <p:tgtEl>
                                          <p:spTgt spid="68"/>
                                        </p:tgtEl>
                                      </p:cBhvr>
                                    </p:animEffect>
                                  </p:childTnLst>
                                </p:cTn>
                              </p:par>
                              <p:par>
                                <p:cTn id="152" presetID="10" presetClass="entr" presetSubtype="0" fill="hold" grpId="1" nodeType="withEffect">
                                  <p:stCondLst>
                                    <p:cond delay="0"/>
                                  </p:stCondLst>
                                  <p:childTnLst>
                                    <p:set>
                                      <p:cBhvr>
                                        <p:cTn id="153" dur="1" fill="hold">
                                          <p:stCondLst>
                                            <p:cond delay="0"/>
                                          </p:stCondLst>
                                        </p:cTn>
                                        <p:tgtEl>
                                          <p:spTgt spid="60">
                                            <p:txEl>
                                              <p:pRg st="0" end="0"/>
                                            </p:txEl>
                                          </p:spTgt>
                                        </p:tgtEl>
                                        <p:attrNameLst>
                                          <p:attrName>style.visibility</p:attrName>
                                        </p:attrNameLst>
                                      </p:cBhvr>
                                      <p:to>
                                        <p:strVal val="visible"/>
                                      </p:to>
                                    </p:set>
                                    <p:animEffect transition="in" filter="fade">
                                      <p:cBhvr>
                                        <p:cTn id="154" dur="500"/>
                                        <p:tgtEl>
                                          <p:spTgt spid="60">
                                            <p:txEl>
                                              <p:pRg st="0" end="0"/>
                                            </p:txEl>
                                          </p:spTgt>
                                        </p:tgtEl>
                                      </p:cBhvr>
                                    </p:animEffect>
                                  </p:childTnLst>
                                </p:cTn>
                              </p:par>
                            </p:childTnLst>
                          </p:cTn>
                        </p:par>
                        <p:par>
                          <p:cTn id="155" fill="hold">
                            <p:stCondLst>
                              <p:cond delay="1750"/>
                            </p:stCondLst>
                            <p:childTnLst>
                              <p:par>
                                <p:cTn id="156" presetID="10" presetClass="entr" presetSubtype="0" fill="hold" nodeType="afterEffect">
                                  <p:stCondLst>
                                    <p:cond delay="0"/>
                                  </p:stCondLst>
                                  <p:childTnLst>
                                    <p:set>
                                      <p:cBhvr>
                                        <p:cTn id="157" dur="1" fill="hold">
                                          <p:stCondLst>
                                            <p:cond delay="0"/>
                                          </p:stCondLst>
                                        </p:cTn>
                                        <p:tgtEl>
                                          <p:spTgt spid="57"/>
                                        </p:tgtEl>
                                        <p:attrNameLst>
                                          <p:attrName>style.visibility</p:attrName>
                                        </p:attrNameLst>
                                      </p:cBhvr>
                                      <p:to>
                                        <p:strVal val="visible"/>
                                      </p:to>
                                    </p:set>
                                    <p:animEffect transition="in" filter="fade">
                                      <p:cBhvr>
                                        <p:cTn id="158" dur="500"/>
                                        <p:tgtEl>
                                          <p:spTgt spid="57"/>
                                        </p:tgtEl>
                                      </p:cBhvr>
                                    </p:animEffect>
                                  </p:childTnLst>
                                </p:cTn>
                              </p:par>
                            </p:childTnLst>
                          </p:cTn>
                        </p:par>
                      </p:childTnLst>
                    </p:cTn>
                  </p:par>
                  <p:par>
                    <p:cTn id="159" fill="hold">
                      <p:stCondLst>
                        <p:cond delay="indefinite"/>
                      </p:stCondLst>
                      <p:childTnLst>
                        <p:par>
                          <p:cTn id="160" fill="hold">
                            <p:stCondLst>
                              <p:cond delay="0"/>
                            </p:stCondLst>
                            <p:childTnLst>
                              <p:par>
                                <p:cTn id="161" presetID="10" presetClass="exit" presetSubtype="0" fill="hold" nodeType="clickEffect">
                                  <p:stCondLst>
                                    <p:cond delay="0"/>
                                  </p:stCondLst>
                                  <p:childTnLst>
                                    <p:animEffect transition="out" filter="fade">
                                      <p:cBhvr>
                                        <p:cTn id="162" dur="500"/>
                                        <p:tgtEl>
                                          <p:spTgt spid="54"/>
                                        </p:tgtEl>
                                      </p:cBhvr>
                                    </p:animEffect>
                                    <p:set>
                                      <p:cBhvr>
                                        <p:cTn id="163" dur="1" fill="hold">
                                          <p:stCondLst>
                                            <p:cond delay="499"/>
                                          </p:stCondLst>
                                        </p:cTn>
                                        <p:tgtEl>
                                          <p:spTgt spid="54"/>
                                        </p:tgtEl>
                                        <p:attrNameLst>
                                          <p:attrName>style.visibility</p:attrName>
                                        </p:attrNameLst>
                                      </p:cBhvr>
                                      <p:to>
                                        <p:strVal val="hidden"/>
                                      </p:to>
                                    </p:set>
                                  </p:childTnLst>
                                </p:cTn>
                              </p:par>
                              <p:par>
                                <p:cTn id="164" presetID="10" presetClass="exit" presetSubtype="0" fill="hold" nodeType="withEffect">
                                  <p:stCondLst>
                                    <p:cond delay="0"/>
                                  </p:stCondLst>
                                  <p:childTnLst>
                                    <p:animEffect transition="out" filter="fade">
                                      <p:cBhvr>
                                        <p:cTn id="165" dur="500"/>
                                        <p:tgtEl>
                                          <p:spTgt spid="53"/>
                                        </p:tgtEl>
                                      </p:cBhvr>
                                    </p:animEffect>
                                    <p:set>
                                      <p:cBhvr>
                                        <p:cTn id="166" dur="1" fill="hold">
                                          <p:stCondLst>
                                            <p:cond delay="499"/>
                                          </p:stCondLst>
                                        </p:cTn>
                                        <p:tgtEl>
                                          <p:spTgt spid="53"/>
                                        </p:tgtEl>
                                        <p:attrNameLst>
                                          <p:attrName>style.visibility</p:attrName>
                                        </p:attrNameLst>
                                      </p:cBhvr>
                                      <p:to>
                                        <p:strVal val="hidden"/>
                                      </p:to>
                                    </p:set>
                                  </p:childTnLst>
                                </p:cTn>
                              </p:par>
                              <p:par>
                                <p:cTn id="167" presetID="10" presetClass="exit" presetSubtype="0" fill="hold" nodeType="withEffect">
                                  <p:stCondLst>
                                    <p:cond delay="0"/>
                                  </p:stCondLst>
                                  <p:childTnLst>
                                    <p:animEffect transition="out" filter="fade">
                                      <p:cBhvr>
                                        <p:cTn id="168" dur="500"/>
                                        <p:tgtEl>
                                          <p:spTgt spid="57"/>
                                        </p:tgtEl>
                                      </p:cBhvr>
                                    </p:animEffect>
                                    <p:set>
                                      <p:cBhvr>
                                        <p:cTn id="169" dur="1" fill="hold">
                                          <p:stCondLst>
                                            <p:cond delay="499"/>
                                          </p:stCondLst>
                                        </p:cTn>
                                        <p:tgtEl>
                                          <p:spTgt spid="57"/>
                                        </p:tgtEl>
                                        <p:attrNameLst>
                                          <p:attrName>style.visibility</p:attrName>
                                        </p:attrNameLst>
                                      </p:cBhvr>
                                      <p:to>
                                        <p:strVal val="hidden"/>
                                      </p:to>
                                    </p:set>
                                  </p:childTnLst>
                                </p:cTn>
                              </p:par>
                              <p:par>
                                <p:cTn id="170" presetID="10" presetClass="exit" presetSubtype="0" fill="hold" nodeType="withEffect">
                                  <p:stCondLst>
                                    <p:cond delay="0"/>
                                  </p:stCondLst>
                                  <p:childTnLst>
                                    <p:animEffect transition="out" filter="fade">
                                      <p:cBhvr>
                                        <p:cTn id="171" dur="500"/>
                                        <p:tgtEl>
                                          <p:spTgt spid="49"/>
                                        </p:tgtEl>
                                      </p:cBhvr>
                                    </p:animEffect>
                                    <p:set>
                                      <p:cBhvr>
                                        <p:cTn id="172" dur="1" fill="hold">
                                          <p:stCondLst>
                                            <p:cond delay="499"/>
                                          </p:stCondLst>
                                        </p:cTn>
                                        <p:tgtEl>
                                          <p:spTgt spid="49"/>
                                        </p:tgtEl>
                                        <p:attrNameLst>
                                          <p:attrName>style.visibility</p:attrName>
                                        </p:attrNameLst>
                                      </p:cBhvr>
                                      <p:to>
                                        <p:strVal val="hidden"/>
                                      </p:to>
                                    </p:set>
                                  </p:childTnLst>
                                </p:cTn>
                              </p:par>
                            </p:childTnLst>
                          </p:cTn>
                        </p:par>
                        <p:par>
                          <p:cTn id="173" fill="hold">
                            <p:stCondLst>
                              <p:cond delay="500"/>
                            </p:stCondLst>
                            <p:childTnLst>
                              <p:par>
                                <p:cTn id="174" presetID="10" presetClass="exit" presetSubtype="0" fill="hold" grpId="0" nodeType="afterEffect">
                                  <p:stCondLst>
                                    <p:cond delay="0"/>
                                  </p:stCondLst>
                                  <p:childTnLst>
                                    <p:animEffect transition="out" filter="fade">
                                      <p:cBhvr>
                                        <p:cTn id="175" dur="750"/>
                                        <p:tgtEl>
                                          <p:spTgt spid="41"/>
                                        </p:tgtEl>
                                      </p:cBhvr>
                                    </p:animEffect>
                                    <p:set>
                                      <p:cBhvr>
                                        <p:cTn id="176" dur="1" fill="hold">
                                          <p:stCondLst>
                                            <p:cond delay="749"/>
                                          </p:stCondLst>
                                        </p:cTn>
                                        <p:tgtEl>
                                          <p:spTgt spid="41"/>
                                        </p:tgtEl>
                                        <p:attrNameLst>
                                          <p:attrName>style.visibility</p:attrName>
                                        </p:attrNameLst>
                                      </p:cBhvr>
                                      <p:to>
                                        <p:strVal val="hidden"/>
                                      </p:to>
                                    </p:set>
                                  </p:childTnLst>
                                </p:cTn>
                              </p:par>
                              <p:par>
                                <p:cTn id="177" presetID="10" presetClass="exit" presetSubtype="0" fill="hold" grpId="0" nodeType="withEffect">
                                  <p:stCondLst>
                                    <p:cond delay="0"/>
                                  </p:stCondLst>
                                  <p:childTnLst>
                                    <p:animEffect transition="out" filter="fade">
                                      <p:cBhvr>
                                        <p:cTn id="178" dur="750"/>
                                        <p:tgtEl>
                                          <p:spTgt spid="51"/>
                                        </p:tgtEl>
                                      </p:cBhvr>
                                    </p:animEffect>
                                    <p:set>
                                      <p:cBhvr>
                                        <p:cTn id="179" dur="1" fill="hold">
                                          <p:stCondLst>
                                            <p:cond delay="749"/>
                                          </p:stCondLst>
                                        </p:cTn>
                                        <p:tgtEl>
                                          <p:spTgt spid="51"/>
                                        </p:tgtEl>
                                        <p:attrNameLst>
                                          <p:attrName>style.visibility</p:attrName>
                                        </p:attrNameLst>
                                      </p:cBhvr>
                                      <p:to>
                                        <p:strVal val="hidden"/>
                                      </p:to>
                                    </p:set>
                                  </p:childTnLst>
                                </p:cTn>
                              </p:par>
                            </p:childTnLst>
                          </p:cTn>
                        </p:par>
                      </p:childTnLst>
                    </p:cTn>
                  </p:par>
                  <p:par>
                    <p:cTn id="180" fill="hold">
                      <p:stCondLst>
                        <p:cond delay="indefinite"/>
                      </p:stCondLst>
                      <p:childTnLst>
                        <p:par>
                          <p:cTn id="181" fill="hold">
                            <p:stCondLst>
                              <p:cond delay="0"/>
                            </p:stCondLst>
                            <p:childTnLst>
                              <p:par>
                                <p:cTn id="182" presetID="10" presetClass="entr" presetSubtype="0" fill="hold" nodeType="clickEffect">
                                  <p:stCondLst>
                                    <p:cond delay="0"/>
                                  </p:stCondLst>
                                  <p:childTnLst>
                                    <p:set>
                                      <p:cBhvr>
                                        <p:cTn id="183" dur="1" fill="hold">
                                          <p:stCondLst>
                                            <p:cond delay="0"/>
                                          </p:stCondLst>
                                        </p:cTn>
                                        <p:tgtEl>
                                          <p:spTgt spid="49"/>
                                        </p:tgtEl>
                                        <p:attrNameLst>
                                          <p:attrName>style.visibility</p:attrName>
                                        </p:attrNameLst>
                                      </p:cBhvr>
                                      <p:to>
                                        <p:strVal val="visible"/>
                                      </p:to>
                                    </p:set>
                                    <p:animEffect transition="in" filter="fade">
                                      <p:cBhvr>
                                        <p:cTn id="184" dur="500"/>
                                        <p:tgtEl>
                                          <p:spTgt spid="49"/>
                                        </p:tgtEl>
                                      </p:cBhvr>
                                    </p:animEffect>
                                  </p:childTnLst>
                                </p:cTn>
                              </p:par>
                            </p:childTnLst>
                          </p:cTn>
                        </p:par>
                        <p:par>
                          <p:cTn id="185" fill="hold">
                            <p:stCondLst>
                              <p:cond delay="500"/>
                            </p:stCondLst>
                            <p:childTnLst>
                              <p:par>
                                <p:cTn id="186" presetID="26" presetClass="emph" presetSubtype="0" fill="hold" grpId="2" nodeType="afterEffect">
                                  <p:stCondLst>
                                    <p:cond delay="0"/>
                                  </p:stCondLst>
                                  <p:childTnLst>
                                    <p:animEffect transition="out" filter="fade">
                                      <p:cBhvr>
                                        <p:cTn id="187" dur="500" tmFilter="0, 0; .2, .5; .8, .5; 1, 0"/>
                                        <p:tgtEl>
                                          <p:spTgt spid="59"/>
                                        </p:tgtEl>
                                      </p:cBhvr>
                                    </p:animEffect>
                                    <p:animScale>
                                      <p:cBhvr>
                                        <p:cTn id="188" dur="250" autoRev="1" fill="hold"/>
                                        <p:tgtEl>
                                          <p:spTgt spid="59"/>
                                        </p:tgtEl>
                                      </p:cBhvr>
                                      <p:by x="105000" y="105000"/>
                                    </p:animScale>
                                  </p:childTnLst>
                                </p:cTn>
                              </p:par>
                            </p:childTnLst>
                          </p:cTn>
                        </p:par>
                        <p:par>
                          <p:cTn id="189" fill="hold">
                            <p:stCondLst>
                              <p:cond delay="1000"/>
                            </p:stCondLst>
                            <p:childTnLst>
                              <p:par>
                                <p:cTn id="190" presetID="10" presetClass="entr" presetSubtype="0" fill="hold" nodeType="afterEffect">
                                  <p:stCondLst>
                                    <p:cond delay="0"/>
                                  </p:stCondLst>
                                  <p:childTnLst>
                                    <p:set>
                                      <p:cBhvr>
                                        <p:cTn id="191" dur="1" fill="hold">
                                          <p:stCondLst>
                                            <p:cond delay="0"/>
                                          </p:stCondLst>
                                        </p:cTn>
                                        <p:tgtEl>
                                          <p:spTgt spid="57"/>
                                        </p:tgtEl>
                                        <p:attrNameLst>
                                          <p:attrName>style.visibility</p:attrName>
                                        </p:attrNameLst>
                                      </p:cBhvr>
                                      <p:to>
                                        <p:strVal val="visible"/>
                                      </p:to>
                                    </p:set>
                                    <p:animEffect transition="in" filter="fade">
                                      <p:cBhvr>
                                        <p:cTn id="192" dur="500"/>
                                        <p:tgtEl>
                                          <p:spTgt spid="57"/>
                                        </p:tgtEl>
                                      </p:cBhvr>
                                    </p:animEffect>
                                  </p:childTnLst>
                                </p:cTn>
                              </p:par>
                            </p:childTnLst>
                          </p:cTn>
                        </p:par>
                      </p:childTnLst>
                    </p:cTn>
                  </p:par>
                  <p:par>
                    <p:cTn id="193" fill="hold">
                      <p:stCondLst>
                        <p:cond delay="indefinite"/>
                      </p:stCondLst>
                      <p:childTnLst>
                        <p:par>
                          <p:cTn id="194" fill="hold">
                            <p:stCondLst>
                              <p:cond delay="0"/>
                            </p:stCondLst>
                            <p:childTnLst>
                              <p:par>
                                <p:cTn id="195" presetID="10" presetClass="exit" presetSubtype="0" fill="hold" nodeType="clickEffect">
                                  <p:stCondLst>
                                    <p:cond delay="0"/>
                                  </p:stCondLst>
                                  <p:childTnLst>
                                    <p:animEffect transition="out" filter="fade">
                                      <p:cBhvr>
                                        <p:cTn id="196" dur="500"/>
                                        <p:tgtEl>
                                          <p:spTgt spid="57"/>
                                        </p:tgtEl>
                                      </p:cBhvr>
                                    </p:animEffect>
                                    <p:set>
                                      <p:cBhvr>
                                        <p:cTn id="197" dur="1" fill="hold">
                                          <p:stCondLst>
                                            <p:cond delay="499"/>
                                          </p:stCondLst>
                                        </p:cTn>
                                        <p:tgtEl>
                                          <p:spTgt spid="57"/>
                                        </p:tgtEl>
                                        <p:attrNameLst>
                                          <p:attrName>style.visibility</p:attrName>
                                        </p:attrNameLst>
                                      </p:cBhvr>
                                      <p:to>
                                        <p:strVal val="hidden"/>
                                      </p:to>
                                    </p:set>
                                  </p:childTnLst>
                                </p:cTn>
                              </p:par>
                              <p:par>
                                <p:cTn id="198" presetID="10" presetClass="exit" presetSubtype="0" fill="hold" nodeType="withEffect">
                                  <p:stCondLst>
                                    <p:cond delay="0"/>
                                  </p:stCondLst>
                                  <p:childTnLst>
                                    <p:animEffect transition="out" filter="fade">
                                      <p:cBhvr>
                                        <p:cTn id="199" dur="500"/>
                                        <p:tgtEl>
                                          <p:spTgt spid="49"/>
                                        </p:tgtEl>
                                      </p:cBhvr>
                                    </p:animEffect>
                                    <p:set>
                                      <p:cBhvr>
                                        <p:cTn id="200" dur="1" fill="hold">
                                          <p:stCondLst>
                                            <p:cond delay="499"/>
                                          </p:stCondLst>
                                        </p:cTn>
                                        <p:tgtEl>
                                          <p:spTgt spid="49"/>
                                        </p:tgtEl>
                                        <p:attrNameLst>
                                          <p:attrName>style.visibility</p:attrName>
                                        </p:attrNameLst>
                                      </p:cBhvr>
                                      <p:to>
                                        <p:strVal val="hidden"/>
                                      </p:to>
                                    </p:set>
                                  </p:childTnLst>
                                </p:cTn>
                              </p:par>
                            </p:childTnLst>
                          </p:cTn>
                        </p:par>
                        <p:par>
                          <p:cTn id="201" fill="hold">
                            <p:stCondLst>
                              <p:cond delay="500"/>
                            </p:stCondLst>
                            <p:childTnLst>
                              <p:par>
                                <p:cTn id="202" presetID="10" presetClass="exit" presetSubtype="0" fill="hold" grpId="3" nodeType="afterEffect">
                                  <p:stCondLst>
                                    <p:cond delay="0"/>
                                  </p:stCondLst>
                                  <p:childTnLst>
                                    <p:animEffect transition="out" filter="fade">
                                      <p:cBhvr>
                                        <p:cTn id="203" dur="500"/>
                                        <p:tgtEl>
                                          <p:spTgt spid="68"/>
                                        </p:tgtEl>
                                      </p:cBhvr>
                                    </p:animEffect>
                                    <p:set>
                                      <p:cBhvr>
                                        <p:cTn id="204" dur="1" fill="hold">
                                          <p:stCondLst>
                                            <p:cond delay="499"/>
                                          </p:stCondLst>
                                        </p:cTn>
                                        <p:tgtEl>
                                          <p:spTgt spid="68"/>
                                        </p:tgtEl>
                                        <p:attrNameLst>
                                          <p:attrName>style.visibility</p:attrName>
                                        </p:attrNameLst>
                                      </p:cBhvr>
                                      <p:to>
                                        <p:strVal val="hidden"/>
                                      </p:to>
                                    </p:set>
                                  </p:childTnLst>
                                </p:cTn>
                              </p:par>
                              <p:par>
                                <p:cTn id="205" presetID="10" presetClass="exit" presetSubtype="0" fill="hold" grpId="2" nodeType="withEffect">
                                  <p:stCondLst>
                                    <p:cond delay="0"/>
                                  </p:stCondLst>
                                  <p:childTnLst>
                                    <p:animEffect transition="out" filter="fade">
                                      <p:cBhvr>
                                        <p:cTn id="206" dur="500"/>
                                        <p:tgtEl>
                                          <p:spTgt spid="60">
                                            <p:txEl>
                                              <p:pRg st="0" end="0"/>
                                            </p:txEl>
                                          </p:spTgt>
                                        </p:tgtEl>
                                      </p:cBhvr>
                                    </p:animEffect>
                                    <p:set>
                                      <p:cBhvr>
                                        <p:cTn id="207" dur="1" fill="hold">
                                          <p:stCondLst>
                                            <p:cond delay="499"/>
                                          </p:stCondLst>
                                        </p:cTn>
                                        <p:tgtEl>
                                          <p:spTgt spid="60">
                                            <p:txEl>
                                              <p:pRg st="0" end="0"/>
                                            </p:txEl>
                                          </p:spTgt>
                                        </p:tgtEl>
                                        <p:attrNameLst>
                                          <p:attrName>style.visibility</p:attrName>
                                        </p:attrNameLst>
                                      </p:cBhvr>
                                      <p:to>
                                        <p:strVal val="hidden"/>
                                      </p:to>
                                    </p:set>
                                  </p:childTnLst>
                                </p:cTn>
                              </p:par>
                              <p:par>
                                <p:cTn id="208" presetID="10" presetClass="exit" presetSubtype="0" fill="hold" grpId="3" nodeType="withEffect">
                                  <p:stCondLst>
                                    <p:cond delay="0"/>
                                  </p:stCondLst>
                                  <p:childTnLst>
                                    <p:animEffect transition="out" filter="fade">
                                      <p:cBhvr>
                                        <p:cTn id="209" dur="500"/>
                                        <p:tgtEl>
                                          <p:spTgt spid="59"/>
                                        </p:tgtEl>
                                      </p:cBhvr>
                                    </p:animEffect>
                                    <p:set>
                                      <p:cBhvr>
                                        <p:cTn id="210" dur="1" fill="hold">
                                          <p:stCondLst>
                                            <p:cond delay="499"/>
                                          </p:stCondLst>
                                        </p:cTn>
                                        <p:tgtEl>
                                          <p:spTgt spid="59"/>
                                        </p:tgtEl>
                                        <p:attrNameLst>
                                          <p:attrName>style.visibility</p:attrName>
                                        </p:attrNameLst>
                                      </p:cBhvr>
                                      <p:to>
                                        <p:strVal val="hidden"/>
                                      </p:to>
                                    </p:set>
                                  </p:childTnLst>
                                </p:cTn>
                              </p:par>
                            </p:childTnLst>
                          </p:cTn>
                        </p:par>
                      </p:childTnLst>
                    </p:cTn>
                  </p:par>
                  <p:par>
                    <p:cTn id="211" fill="hold">
                      <p:stCondLst>
                        <p:cond delay="indefinite"/>
                      </p:stCondLst>
                      <p:childTnLst>
                        <p:par>
                          <p:cTn id="212" fill="hold">
                            <p:stCondLst>
                              <p:cond delay="0"/>
                            </p:stCondLst>
                            <p:childTnLst>
                              <p:par>
                                <p:cTn id="213" presetID="10" presetClass="entr" presetSubtype="0" fill="hold" nodeType="clickEffect">
                                  <p:stCondLst>
                                    <p:cond delay="0"/>
                                  </p:stCondLst>
                                  <p:childTnLst>
                                    <p:set>
                                      <p:cBhvr>
                                        <p:cTn id="214" dur="1" fill="hold">
                                          <p:stCondLst>
                                            <p:cond delay="0"/>
                                          </p:stCondLst>
                                        </p:cTn>
                                        <p:tgtEl>
                                          <p:spTgt spid="49"/>
                                        </p:tgtEl>
                                        <p:attrNameLst>
                                          <p:attrName>style.visibility</p:attrName>
                                        </p:attrNameLst>
                                      </p:cBhvr>
                                      <p:to>
                                        <p:strVal val="visible"/>
                                      </p:to>
                                    </p:set>
                                    <p:animEffect transition="in" filter="fade">
                                      <p:cBhvr>
                                        <p:cTn id="215" dur="500"/>
                                        <p:tgtEl>
                                          <p:spTgt spid="49"/>
                                        </p:tgtEl>
                                      </p:cBhvr>
                                    </p:animEffect>
                                  </p:childTnLst>
                                </p:cTn>
                              </p:par>
                              <p:par>
                                <p:cTn id="216" presetID="10" presetClass="entr" presetSubtype="0" fill="hold" nodeType="withEffect">
                                  <p:stCondLst>
                                    <p:cond delay="1000"/>
                                  </p:stCondLst>
                                  <p:childTnLst>
                                    <p:set>
                                      <p:cBhvr>
                                        <p:cTn id="217" dur="1" fill="hold">
                                          <p:stCondLst>
                                            <p:cond delay="0"/>
                                          </p:stCondLst>
                                        </p:cTn>
                                        <p:tgtEl>
                                          <p:spTgt spid="53"/>
                                        </p:tgtEl>
                                        <p:attrNameLst>
                                          <p:attrName>style.visibility</p:attrName>
                                        </p:attrNameLst>
                                      </p:cBhvr>
                                      <p:to>
                                        <p:strVal val="visible"/>
                                      </p:to>
                                    </p:set>
                                    <p:animEffect transition="in" filter="fade">
                                      <p:cBhvr>
                                        <p:cTn id="218" dur="500"/>
                                        <p:tgtEl>
                                          <p:spTgt spid="53"/>
                                        </p:tgtEl>
                                      </p:cBhvr>
                                    </p:animEffect>
                                  </p:childTnLst>
                                </p:cTn>
                              </p:par>
                            </p:childTnLst>
                          </p:cTn>
                        </p:par>
                      </p:childTnLst>
                    </p:cTn>
                  </p:par>
                  <p:par>
                    <p:cTn id="219" fill="hold">
                      <p:stCondLst>
                        <p:cond delay="indefinite"/>
                      </p:stCondLst>
                      <p:childTnLst>
                        <p:par>
                          <p:cTn id="220" fill="hold">
                            <p:stCondLst>
                              <p:cond delay="0"/>
                            </p:stCondLst>
                            <p:childTnLst>
                              <p:par>
                                <p:cTn id="221" presetID="10" presetClass="entr" presetSubtype="0" fill="hold" nodeType="clickEffect">
                                  <p:stCondLst>
                                    <p:cond delay="0"/>
                                  </p:stCondLst>
                                  <p:childTnLst>
                                    <p:set>
                                      <p:cBhvr>
                                        <p:cTn id="222" dur="1" fill="hold">
                                          <p:stCondLst>
                                            <p:cond delay="0"/>
                                          </p:stCondLst>
                                        </p:cTn>
                                        <p:tgtEl>
                                          <p:spTgt spid="58">
                                            <p:txEl>
                                              <p:pRg st="0" end="0"/>
                                            </p:txEl>
                                          </p:spTgt>
                                        </p:tgtEl>
                                        <p:attrNameLst>
                                          <p:attrName>style.visibility</p:attrName>
                                        </p:attrNameLst>
                                      </p:cBhvr>
                                      <p:to>
                                        <p:strVal val="visible"/>
                                      </p:to>
                                    </p:set>
                                    <p:animEffect transition="in" filter="fade">
                                      <p:cBhvr>
                                        <p:cTn id="223" dur="500"/>
                                        <p:tgtEl>
                                          <p:spTgt spid="5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59" grpId="1" animBg="1"/>
      <p:bldP spid="59" grpId="2" animBg="1"/>
      <p:bldP spid="59" grpId="3" animBg="1"/>
      <p:bldP spid="41" grpId="0" animBg="1"/>
      <p:bldP spid="50" grpId="0"/>
      <p:bldP spid="51" grpId="0"/>
      <p:bldP spid="52" grpId="0"/>
      <p:bldP spid="55" grpId="0" animBg="1"/>
      <p:bldP spid="55" grpId="1" animBg="1"/>
      <p:bldP spid="55" grpId="2" animBg="1"/>
      <p:bldP spid="55" grpId="3" animBg="1"/>
      <p:bldP spid="60" grpId="0" build="allAtOnce"/>
      <p:bldP spid="60" grpId="1" build="allAtOnce"/>
      <p:bldP spid="60" grpId="2" build="allAtOnce"/>
      <p:bldP spid="61" grpId="0" animBg="1"/>
      <p:bldP spid="61" grpId="1" animBg="1"/>
      <p:bldP spid="61" grpId="2" animBg="1"/>
      <p:bldP spid="61" grpId="3" animBg="1"/>
      <p:bldP spid="62" grpId="0" animBg="1"/>
      <p:bldP spid="62" grpId="1" animBg="1"/>
      <p:bldP spid="63" grpId="0" animBg="1"/>
      <p:bldP spid="63" grpId="1" animBg="1"/>
      <p:bldP spid="68" grpId="0" animBg="1"/>
      <p:bldP spid="68" grpId="1" animBg="1"/>
      <p:bldP spid="68" grpId="2" animBg="1"/>
      <p:bldP spid="68" grpId="3"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smtClean="0"/>
              <a:t>Drives</a:t>
            </a:r>
            <a:endParaRPr lang="en-US" dirty="0"/>
          </a:p>
        </p:txBody>
      </p:sp>
    </p:spTree>
    <p:extLst>
      <p:ext uri="{BB962C8B-B14F-4D97-AF65-F5344CB8AC3E}">
        <p14:creationId xmlns:p14="http://schemas.microsoft.com/office/powerpoint/2010/main" val="35623287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reeform 6"/>
          <p:cNvSpPr>
            <a:spLocks/>
          </p:cNvSpPr>
          <p:nvPr/>
        </p:nvSpPr>
        <p:spPr bwMode="auto">
          <a:xfrm>
            <a:off x="6958861" y="3345976"/>
            <a:ext cx="4240276" cy="2842024"/>
          </a:xfrm>
          <a:custGeom>
            <a:avLst/>
            <a:gdLst>
              <a:gd name="T0" fmla="*/ 239 w 276"/>
              <a:gd name="T1" fmla="*/ 77 h 185"/>
              <a:gd name="T2" fmla="*/ 240 w 276"/>
              <a:gd name="T3" fmla="*/ 65 h 185"/>
              <a:gd name="T4" fmla="*/ 175 w 276"/>
              <a:gd name="T5" fmla="*/ 0 h 185"/>
              <a:gd name="T6" fmla="*/ 116 w 276"/>
              <a:gd name="T7" fmla="*/ 39 h 185"/>
              <a:gd name="T8" fmla="*/ 81 w 276"/>
              <a:gd name="T9" fmla="*/ 24 h 185"/>
              <a:gd name="T10" fmla="*/ 34 w 276"/>
              <a:gd name="T11" fmla="*/ 71 h 185"/>
              <a:gd name="T12" fmla="*/ 35 w 276"/>
              <a:gd name="T13" fmla="*/ 81 h 185"/>
              <a:gd name="T14" fmla="*/ 0 w 276"/>
              <a:gd name="T15" fmla="*/ 131 h 185"/>
              <a:gd name="T16" fmla="*/ 54 w 276"/>
              <a:gd name="T17" fmla="*/ 185 h 185"/>
              <a:gd name="T18" fmla="*/ 220 w 276"/>
              <a:gd name="T19" fmla="*/ 185 h 185"/>
              <a:gd name="T20" fmla="*/ 276 w 276"/>
              <a:gd name="T21" fmla="*/ 129 h 185"/>
              <a:gd name="T22" fmla="*/ 239 w 276"/>
              <a:gd name="T23" fmla="*/ 77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6" h="185">
                <a:moveTo>
                  <a:pt x="239" y="77"/>
                </a:moveTo>
                <a:cubicBezTo>
                  <a:pt x="239" y="73"/>
                  <a:pt x="240" y="69"/>
                  <a:pt x="240" y="65"/>
                </a:cubicBezTo>
                <a:cubicBezTo>
                  <a:pt x="240" y="29"/>
                  <a:pt x="211" y="0"/>
                  <a:pt x="175" y="0"/>
                </a:cubicBezTo>
                <a:cubicBezTo>
                  <a:pt x="148" y="0"/>
                  <a:pt x="126" y="16"/>
                  <a:pt x="116" y="39"/>
                </a:cubicBezTo>
                <a:cubicBezTo>
                  <a:pt x="107" y="30"/>
                  <a:pt x="95" y="24"/>
                  <a:pt x="81" y="24"/>
                </a:cubicBezTo>
                <a:cubicBezTo>
                  <a:pt x="55" y="24"/>
                  <a:pt x="34" y="45"/>
                  <a:pt x="34" y="71"/>
                </a:cubicBezTo>
                <a:cubicBezTo>
                  <a:pt x="34" y="74"/>
                  <a:pt x="34" y="78"/>
                  <a:pt x="35" y="81"/>
                </a:cubicBezTo>
                <a:cubicBezTo>
                  <a:pt x="14" y="88"/>
                  <a:pt x="0" y="108"/>
                  <a:pt x="0" y="131"/>
                </a:cubicBezTo>
                <a:cubicBezTo>
                  <a:pt x="0" y="161"/>
                  <a:pt x="24" y="185"/>
                  <a:pt x="54" y="185"/>
                </a:cubicBezTo>
                <a:cubicBezTo>
                  <a:pt x="220" y="185"/>
                  <a:pt x="220" y="185"/>
                  <a:pt x="220" y="185"/>
                </a:cubicBezTo>
                <a:cubicBezTo>
                  <a:pt x="251" y="185"/>
                  <a:pt x="276" y="160"/>
                  <a:pt x="276" y="129"/>
                </a:cubicBezTo>
                <a:cubicBezTo>
                  <a:pt x="276" y="105"/>
                  <a:pt x="260" y="84"/>
                  <a:pt x="239" y="77"/>
                </a:cubicBezTo>
                <a:close/>
              </a:path>
            </a:pathLst>
          </a:cu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4" tIns="45703" rIns="91404" bIns="45703" numCol="1" spcCol="0" rtlCol="0" anchor="t" anchorCtr="0" compatLnSpc="1">
            <a:prstTxWarp prst="textNoShape">
              <a:avLst/>
            </a:prstTxWarp>
          </a:bodyPr>
          <a:lstStyle/>
          <a:p>
            <a:pPr algn="ctr" defTabSz="913788" fontAlgn="base">
              <a:spcBef>
                <a:spcPct val="0"/>
              </a:spcBef>
              <a:spcAft>
                <a:spcPct val="0"/>
              </a:spcAft>
            </a:pPr>
            <a:endParaRPr lang="en-US" dirty="0">
              <a:ln>
                <a:solidFill>
                  <a:schemeClr val="bg1">
                    <a:alpha val="0"/>
                  </a:schemeClr>
                </a:solidFill>
              </a:ln>
              <a:solidFill>
                <a:srgbClr val="595959"/>
              </a:solidFill>
              <a:latin typeface="Segoe UI Light" pitchFamily="34" charset="0"/>
            </a:endParaRPr>
          </a:p>
        </p:txBody>
      </p:sp>
      <p:sp>
        <p:nvSpPr>
          <p:cNvPr id="2" name="Title 1"/>
          <p:cNvSpPr>
            <a:spLocks noGrp="1"/>
          </p:cNvSpPr>
          <p:nvPr>
            <p:ph type="title"/>
          </p:nvPr>
        </p:nvSpPr>
        <p:spPr/>
        <p:txBody>
          <a:bodyPr/>
          <a:lstStyle/>
          <a:p>
            <a:r>
              <a:rPr lang="en-US" dirty="0" smtClean="0"/>
              <a:t>Windows Azure Storage</a:t>
            </a:r>
            <a:endParaRPr lang="en-US" dirty="0"/>
          </a:p>
        </p:txBody>
      </p:sp>
      <p:sp>
        <p:nvSpPr>
          <p:cNvPr id="3" name="Content Placeholder 2"/>
          <p:cNvSpPr>
            <a:spLocks noGrp="1"/>
          </p:cNvSpPr>
          <p:nvPr>
            <p:ph type="body" sz="quarter" idx="10"/>
          </p:nvPr>
        </p:nvSpPr>
        <p:spPr>
          <a:xfrm>
            <a:off x="519112" y="1447799"/>
            <a:ext cx="11149013" cy="3000821"/>
          </a:xfrm>
        </p:spPr>
        <p:txBody>
          <a:bodyPr/>
          <a:lstStyle/>
          <a:p>
            <a:r>
              <a:rPr lang="en-US" dirty="0" smtClean="0">
                <a:solidFill>
                  <a:schemeClr val="accent2">
                    <a:alpha val="99000"/>
                  </a:schemeClr>
                </a:solidFill>
              </a:rPr>
              <a:t>Storage in the Cloud</a:t>
            </a:r>
          </a:p>
          <a:p>
            <a:pPr lvl="1"/>
            <a:r>
              <a:rPr lang="en-US" dirty="0" smtClean="0"/>
              <a:t>Scalable, durable, and available</a:t>
            </a:r>
          </a:p>
          <a:p>
            <a:pPr lvl="1"/>
            <a:r>
              <a:rPr lang="en-US" dirty="0" smtClean="0"/>
              <a:t>Anywhere at anytime access</a:t>
            </a:r>
          </a:p>
          <a:p>
            <a:pPr lvl="1"/>
            <a:r>
              <a:rPr lang="en-US" dirty="0" smtClean="0"/>
              <a:t>Only pay for what the service uses</a:t>
            </a:r>
          </a:p>
          <a:p>
            <a:pPr lvl="1"/>
            <a:endParaRPr lang="en-US" dirty="0" smtClean="0"/>
          </a:p>
          <a:p>
            <a:r>
              <a:rPr lang="en-US" dirty="0">
                <a:solidFill>
                  <a:schemeClr val="accent2">
                    <a:alpha val="99000"/>
                  </a:schemeClr>
                </a:solidFill>
              </a:rPr>
              <a:t>Exposed via </a:t>
            </a:r>
            <a:r>
              <a:rPr lang="en-US" dirty="0" err="1">
                <a:solidFill>
                  <a:schemeClr val="accent2">
                    <a:alpha val="99000"/>
                  </a:schemeClr>
                </a:solidFill>
              </a:rPr>
              <a:t>RESTful</a:t>
            </a:r>
            <a:r>
              <a:rPr lang="en-US" dirty="0">
                <a:solidFill>
                  <a:schemeClr val="accent2">
                    <a:alpha val="99000"/>
                  </a:schemeClr>
                </a:solidFill>
              </a:rPr>
              <a:t> Web Services</a:t>
            </a:r>
          </a:p>
          <a:p>
            <a:pPr lvl="1"/>
            <a:r>
              <a:rPr lang="en-US" dirty="0" smtClean="0"/>
              <a:t>Use from Windows Azure Compute</a:t>
            </a:r>
          </a:p>
          <a:p>
            <a:pPr lvl="1"/>
            <a:r>
              <a:rPr lang="en-US" dirty="0" smtClean="0"/>
              <a:t>Use from anywhere on the internet</a:t>
            </a:r>
            <a:endParaRPr lang="en-US" dirty="0"/>
          </a:p>
        </p:txBody>
      </p:sp>
      <p:grpSp>
        <p:nvGrpSpPr>
          <p:cNvPr id="23" name="Group 22"/>
          <p:cNvGrpSpPr/>
          <p:nvPr/>
        </p:nvGrpSpPr>
        <p:grpSpPr>
          <a:xfrm>
            <a:off x="8364517" y="4201042"/>
            <a:ext cx="1428726" cy="1593178"/>
            <a:chOff x="4787900" y="1978025"/>
            <a:chExt cx="2606676" cy="2906713"/>
          </a:xfrm>
        </p:grpSpPr>
        <p:sp>
          <p:nvSpPr>
            <p:cNvPr id="19" name="Freeform 14"/>
            <p:cNvSpPr>
              <a:spLocks noEditPoints="1"/>
            </p:cNvSpPr>
            <p:nvPr/>
          </p:nvSpPr>
          <p:spPr bwMode="auto">
            <a:xfrm>
              <a:off x="4787900" y="2905125"/>
              <a:ext cx="1979613" cy="1979613"/>
            </a:xfrm>
            <a:custGeom>
              <a:avLst/>
              <a:gdLst>
                <a:gd name="T0" fmla="*/ 1247 w 1247"/>
                <a:gd name="T1" fmla="*/ 1003 h 1247"/>
                <a:gd name="T2" fmla="*/ 657 w 1247"/>
                <a:gd name="T3" fmla="*/ 1247 h 1247"/>
                <a:gd name="T4" fmla="*/ 657 w 1247"/>
                <a:gd name="T5" fmla="*/ 517 h 1247"/>
                <a:gd name="T6" fmla="*/ 1247 w 1247"/>
                <a:gd name="T7" fmla="*/ 271 h 1247"/>
                <a:gd name="T8" fmla="*/ 1247 w 1247"/>
                <a:gd name="T9" fmla="*/ 1003 h 1247"/>
                <a:gd name="T10" fmla="*/ 1247 w 1247"/>
                <a:gd name="T11" fmla="*/ 1003 h 1247"/>
                <a:gd name="T12" fmla="*/ 1247 w 1247"/>
                <a:gd name="T13" fmla="*/ 1003 h 1247"/>
                <a:gd name="T14" fmla="*/ 588 w 1247"/>
                <a:gd name="T15" fmla="*/ 517 h 1247"/>
                <a:gd name="T16" fmla="*/ 0 w 1247"/>
                <a:gd name="T17" fmla="*/ 271 h 1247"/>
                <a:gd name="T18" fmla="*/ 0 w 1247"/>
                <a:gd name="T19" fmla="*/ 1003 h 1247"/>
                <a:gd name="T20" fmla="*/ 588 w 1247"/>
                <a:gd name="T21" fmla="*/ 1247 h 1247"/>
                <a:gd name="T22" fmla="*/ 588 w 1247"/>
                <a:gd name="T23" fmla="*/ 517 h 1247"/>
                <a:gd name="T24" fmla="*/ 588 w 1247"/>
                <a:gd name="T25" fmla="*/ 517 h 1247"/>
                <a:gd name="T26" fmla="*/ 588 w 1247"/>
                <a:gd name="T27" fmla="*/ 517 h 1247"/>
                <a:gd name="T28" fmla="*/ 621 w 1247"/>
                <a:gd name="T29" fmla="*/ 0 h 1247"/>
                <a:gd name="T30" fmla="*/ 0 w 1247"/>
                <a:gd name="T31" fmla="*/ 222 h 1247"/>
                <a:gd name="T32" fmla="*/ 621 w 1247"/>
                <a:gd name="T33" fmla="*/ 472 h 1247"/>
                <a:gd name="T34" fmla="*/ 1247 w 1247"/>
                <a:gd name="T35" fmla="*/ 222 h 1247"/>
                <a:gd name="T36" fmla="*/ 621 w 1247"/>
                <a:gd name="T37" fmla="*/ 0 h 1247"/>
                <a:gd name="T38" fmla="*/ 621 w 1247"/>
                <a:gd name="T39" fmla="*/ 0 h 1247"/>
                <a:gd name="T40" fmla="*/ 621 w 1247"/>
                <a:gd name="T41" fmla="*/ 0 h 1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47" h="1247">
                  <a:moveTo>
                    <a:pt x="1247" y="1003"/>
                  </a:moveTo>
                  <a:lnTo>
                    <a:pt x="657" y="1247"/>
                  </a:lnTo>
                  <a:lnTo>
                    <a:pt x="657" y="517"/>
                  </a:lnTo>
                  <a:lnTo>
                    <a:pt x="1247" y="271"/>
                  </a:lnTo>
                  <a:lnTo>
                    <a:pt x="1247" y="1003"/>
                  </a:lnTo>
                  <a:lnTo>
                    <a:pt x="1247" y="1003"/>
                  </a:lnTo>
                  <a:lnTo>
                    <a:pt x="1247" y="1003"/>
                  </a:lnTo>
                  <a:close/>
                  <a:moveTo>
                    <a:pt x="588" y="517"/>
                  </a:moveTo>
                  <a:lnTo>
                    <a:pt x="0" y="271"/>
                  </a:lnTo>
                  <a:lnTo>
                    <a:pt x="0" y="1003"/>
                  </a:lnTo>
                  <a:lnTo>
                    <a:pt x="588" y="1247"/>
                  </a:lnTo>
                  <a:lnTo>
                    <a:pt x="588" y="517"/>
                  </a:lnTo>
                  <a:lnTo>
                    <a:pt x="588" y="517"/>
                  </a:lnTo>
                  <a:lnTo>
                    <a:pt x="588" y="517"/>
                  </a:lnTo>
                  <a:close/>
                  <a:moveTo>
                    <a:pt x="621" y="0"/>
                  </a:moveTo>
                  <a:lnTo>
                    <a:pt x="0" y="222"/>
                  </a:lnTo>
                  <a:lnTo>
                    <a:pt x="621" y="472"/>
                  </a:lnTo>
                  <a:lnTo>
                    <a:pt x="1247" y="222"/>
                  </a:lnTo>
                  <a:lnTo>
                    <a:pt x="621" y="0"/>
                  </a:lnTo>
                  <a:lnTo>
                    <a:pt x="621" y="0"/>
                  </a:lnTo>
                  <a:lnTo>
                    <a:pt x="621"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5"/>
            <p:cNvSpPr>
              <a:spLocks/>
            </p:cNvSpPr>
            <p:nvPr/>
          </p:nvSpPr>
          <p:spPr bwMode="auto">
            <a:xfrm>
              <a:off x="5591175" y="1978025"/>
              <a:ext cx="1803400" cy="682625"/>
            </a:xfrm>
            <a:custGeom>
              <a:avLst/>
              <a:gdLst>
                <a:gd name="T0" fmla="*/ 1136 w 1136"/>
                <a:gd name="T1" fmla="*/ 204 h 430"/>
                <a:gd name="T2" fmla="*/ 566 w 1136"/>
                <a:gd name="T3" fmla="*/ 0 h 430"/>
                <a:gd name="T4" fmla="*/ 0 w 1136"/>
                <a:gd name="T5" fmla="*/ 204 h 430"/>
                <a:gd name="T6" fmla="*/ 566 w 1136"/>
                <a:gd name="T7" fmla="*/ 430 h 430"/>
                <a:gd name="T8" fmla="*/ 1136 w 1136"/>
                <a:gd name="T9" fmla="*/ 204 h 430"/>
              </a:gdLst>
              <a:ahLst/>
              <a:cxnLst>
                <a:cxn ang="0">
                  <a:pos x="T0" y="T1"/>
                </a:cxn>
                <a:cxn ang="0">
                  <a:pos x="T2" y="T3"/>
                </a:cxn>
                <a:cxn ang="0">
                  <a:pos x="T4" y="T5"/>
                </a:cxn>
                <a:cxn ang="0">
                  <a:pos x="T6" y="T7"/>
                </a:cxn>
                <a:cxn ang="0">
                  <a:pos x="T8" y="T9"/>
                </a:cxn>
              </a:cxnLst>
              <a:rect l="0" t="0" r="r" b="b"/>
              <a:pathLst>
                <a:path w="1136" h="430">
                  <a:moveTo>
                    <a:pt x="1136" y="204"/>
                  </a:moveTo>
                  <a:lnTo>
                    <a:pt x="566" y="0"/>
                  </a:lnTo>
                  <a:lnTo>
                    <a:pt x="0" y="204"/>
                  </a:lnTo>
                  <a:lnTo>
                    <a:pt x="566" y="430"/>
                  </a:lnTo>
                  <a:lnTo>
                    <a:pt x="1136" y="204"/>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6"/>
            <p:cNvSpPr>
              <a:spLocks/>
            </p:cNvSpPr>
            <p:nvPr/>
          </p:nvSpPr>
          <p:spPr bwMode="auto">
            <a:xfrm>
              <a:off x="6538913" y="2371725"/>
              <a:ext cx="855663" cy="1293813"/>
            </a:xfrm>
            <a:custGeom>
              <a:avLst/>
              <a:gdLst>
                <a:gd name="T0" fmla="*/ 0 w 539"/>
                <a:gd name="T1" fmla="*/ 459 h 815"/>
                <a:gd name="T2" fmla="*/ 175 w 539"/>
                <a:gd name="T3" fmla="*/ 522 h 815"/>
                <a:gd name="T4" fmla="*/ 175 w 539"/>
                <a:gd name="T5" fmla="*/ 815 h 815"/>
                <a:gd name="T6" fmla="*/ 539 w 539"/>
                <a:gd name="T7" fmla="*/ 666 h 815"/>
                <a:gd name="T8" fmla="*/ 539 w 539"/>
                <a:gd name="T9" fmla="*/ 0 h 815"/>
                <a:gd name="T10" fmla="*/ 0 w 539"/>
                <a:gd name="T11" fmla="*/ 225 h 815"/>
                <a:gd name="T12" fmla="*/ 0 w 539"/>
                <a:gd name="T13" fmla="*/ 459 h 815"/>
              </a:gdLst>
              <a:ahLst/>
              <a:cxnLst>
                <a:cxn ang="0">
                  <a:pos x="T0" y="T1"/>
                </a:cxn>
                <a:cxn ang="0">
                  <a:pos x="T2" y="T3"/>
                </a:cxn>
                <a:cxn ang="0">
                  <a:pos x="T4" y="T5"/>
                </a:cxn>
                <a:cxn ang="0">
                  <a:pos x="T6" y="T7"/>
                </a:cxn>
                <a:cxn ang="0">
                  <a:pos x="T8" y="T9"/>
                </a:cxn>
                <a:cxn ang="0">
                  <a:pos x="T10" y="T11"/>
                </a:cxn>
                <a:cxn ang="0">
                  <a:pos x="T12" y="T13"/>
                </a:cxn>
              </a:cxnLst>
              <a:rect l="0" t="0" r="r" b="b"/>
              <a:pathLst>
                <a:path w="539" h="815">
                  <a:moveTo>
                    <a:pt x="0" y="459"/>
                  </a:moveTo>
                  <a:lnTo>
                    <a:pt x="175" y="522"/>
                  </a:lnTo>
                  <a:lnTo>
                    <a:pt x="175" y="815"/>
                  </a:lnTo>
                  <a:lnTo>
                    <a:pt x="539" y="666"/>
                  </a:lnTo>
                  <a:lnTo>
                    <a:pt x="539" y="0"/>
                  </a:lnTo>
                  <a:lnTo>
                    <a:pt x="0" y="225"/>
                  </a:lnTo>
                  <a:lnTo>
                    <a:pt x="0" y="459"/>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7"/>
            <p:cNvSpPr>
              <a:spLocks/>
            </p:cNvSpPr>
            <p:nvPr/>
          </p:nvSpPr>
          <p:spPr bwMode="auto">
            <a:xfrm>
              <a:off x="5591175" y="2371725"/>
              <a:ext cx="850900" cy="693738"/>
            </a:xfrm>
            <a:custGeom>
              <a:avLst/>
              <a:gdLst>
                <a:gd name="T0" fmla="*/ 120 w 536"/>
                <a:gd name="T1" fmla="*/ 291 h 437"/>
                <a:gd name="T2" fmla="*/ 536 w 536"/>
                <a:gd name="T3" fmla="*/ 437 h 437"/>
                <a:gd name="T4" fmla="*/ 536 w 536"/>
                <a:gd name="T5" fmla="*/ 225 h 437"/>
                <a:gd name="T6" fmla="*/ 0 w 536"/>
                <a:gd name="T7" fmla="*/ 0 h 437"/>
                <a:gd name="T8" fmla="*/ 0 w 536"/>
                <a:gd name="T9" fmla="*/ 331 h 437"/>
                <a:gd name="T10" fmla="*/ 120 w 536"/>
                <a:gd name="T11" fmla="*/ 291 h 437"/>
              </a:gdLst>
              <a:ahLst/>
              <a:cxnLst>
                <a:cxn ang="0">
                  <a:pos x="T0" y="T1"/>
                </a:cxn>
                <a:cxn ang="0">
                  <a:pos x="T2" y="T3"/>
                </a:cxn>
                <a:cxn ang="0">
                  <a:pos x="T4" y="T5"/>
                </a:cxn>
                <a:cxn ang="0">
                  <a:pos x="T6" y="T7"/>
                </a:cxn>
                <a:cxn ang="0">
                  <a:pos x="T8" y="T9"/>
                </a:cxn>
                <a:cxn ang="0">
                  <a:pos x="T10" y="T11"/>
                </a:cxn>
              </a:cxnLst>
              <a:rect l="0" t="0" r="r" b="b"/>
              <a:pathLst>
                <a:path w="536" h="437">
                  <a:moveTo>
                    <a:pt x="120" y="291"/>
                  </a:moveTo>
                  <a:lnTo>
                    <a:pt x="536" y="437"/>
                  </a:lnTo>
                  <a:lnTo>
                    <a:pt x="536" y="225"/>
                  </a:lnTo>
                  <a:lnTo>
                    <a:pt x="0" y="0"/>
                  </a:lnTo>
                  <a:lnTo>
                    <a:pt x="0" y="331"/>
                  </a:lnTo>
                  <a:lnTo>
                    <a:pt x="120" y="291"/>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38828065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Windows Azure Drives</a:t>
            </a:r>
            <a:endParaRPr lang="en-US" dirty="0"/>
          </a:p>
        </p:txBody>
      </p:sp>
      <p:sp>
        <p:nvSpPr>
          <p:cNvPr id="3" name="Content Placeholder 2"/>
          <p:cNvSpPr>
            <a:spLocks noGrp="1"/>
          </p:cNvSpPr>
          <p:nvPr>
            <p:ph type="body" sz="quarter" idx="10"/>
          </p:nvPr>
        </p:nvSpPr>
        <p:spPr>
          <a:xfrm>
            <a:off x="519112" y="1366154"/>
            <a:ext cx="11149013" cy="4889031"/>
          </a:xfrm>
        </p:spPr>
        <p:txBody>
          <a:bodyPr/>
          <a:lstStyle/>
          <a:p>
            <a:r>
              <a:rPr lang="en-US" sz="3200" dirty="0" smtClean="0">
                <a:solidFill>
                  <a:schemeClr val="accent2">
                    <a:alpha val="99000"/>
                  </a:schemeClr>
                </a:solidFill>
              </a:rPr>
              <a:t>Durable NTFS volume for Windows Azure Instances</a:t>
            </a:r>
          </a:p>
          <a:p>
            <a:pPr lvl="1"/>
            <a:r>
              <a:rPr lang="en-US" sz="2400" dirty="0" smtClean="0"/>
              <a:t>Use existing NTFS APIs to access a network attached durable drive</a:t>
            </a:r>
          </a:p>
          <a:p>
            <a:pPr lvl="1"/>
            <a:r>
              <a:rPr lang="en-US" sz="2400" dirty="0" smtClean="0"/>
              <a:t>Use System.IO from .NET</a:t>
            </a:r>
          </a:p>
          <a:p>
            <a:pPr lvl="1"/>
            <a:endParaRPr lang="en-US" dirty="0" smtClean="0"/>
          </a:p>
          <a:p>
            <a:r>
              <a:rPr lang="en-US" sz="3200" dirty="0" smtClean="0">
                <a:solidFill>
                  <a:schemeClr val="accent2">
                    <a:alpha val="99000"/>
                  </a:schemeClr>
                </a:solidFill>
              </a:rPr>
              <a:t>Benefits</a:t>
            </a:r>
          </a:p>
          <a:p>
            <a:pPr lvl="1"/>
            <a:r>
              <a:rPr lang="en-US" sz="2400" dirty="0" smtClean="0"/>
              <a:t>Move existing apps using NTFS more easily to the cloud</a:t>
            </a:r>
          </a:p>
          <a:p>
            <a:pPr lvl="1"/>
            <a:r>
              <a:rPr lang="en-US" sz="2400" dirty="0" smtClean="0"/>
              <a:t>Durability and survival of data on instance recycle </a:t>
            </a:r>
            <a:endParaRPr lang="en-US" sz="2400" dirty="0" smtClean="0"/>
          </a:p>
          <a:p>
            <a:pPr lvl="1"/>
            <a:r>
              <a:rPr lang="en-US" sz="2400" dirty="0"/>
              <a:t>Drives can be up to </a:t>
            </a:r>
            <a:r>
              <a:rPr lang="en-US" sz="2400" dirty="0" smtClean="0"/>
              <a:t>1TB</a:t>
            </a:r>
            <a:endParaRPr lang="en-US" sz="2400" dirty="0" smtClean="0"/>
          </a:p>
          <a:p>
            <a:pPr lvl="1"/>
            <a:endParaRPr lang="en-US" dirty="0" smtClean="0"/>
          </a:p>
          <a:p>
            <a:r>
              <a:rPr lang="en-US" sz="3200" dirty="0" smtClean="0">
                <a:solidFill>
                  <a:schemeClr val="accent2">
                    <a:alpha val="99000"/>
                  </a:schemeClr>
                </a:solidFill>
              </a:rPr>
              <a:t>A Windows Azure Drive is an NTFS VHD Page Blob</a:t>
            </a:r>
          </a:p>
          <a:p>
            <a:pPr lvl="1"/>
            <a:r>
              <a:rPr lang="en-US" sz="2400" dirty="0" smtClean="0"/>
              <a:t>Mounts Page Blob over the network as an NTFS drive</a:t>
            </a:r>
          </a:p>
          <a:p>
            <a:pPr lvl="1"/>
            <a:r>
              <a:rPr lang="en-US" sz="2400" dirty="0" smtClean="0"/>
              <a:t>Local cache on instance for read operations</a:t>
            </a:r>
          </a:p>
          <a:p>
            <a:pPr lvl="1"/>
            <a:r>
              <a:rPr lang="en-US" sz="2400" dirty="0" smtClean="0"/>
              <a:t>All flushed and </a:t>
            </a:r>
            <a:r>
              <a:rPr lang="en-US" sz="2400" dirty="0" err="1" smtClean="0"/>
              <a:t>unbuffered</a:t>
            </a:r>
            <a:r>
              <a:rPr lang="en-US" sz="2400" dirty="0" smtClean="0"/>
              <a:t> writes to drive are made durable to the Page </a:t>
            </a:r>
            <a:r>
              <a:rPr lang="en-US" sz="2400" dirty="0" smtClean="0"/>
              <a:t>Blob</a:t>
            </a:r>
          </a:p>
        </p:txBody>
      </p:sp>
    </p:spTree>
    <p:extLst>
      <p:ext uri="{BB962C8B-B14F-4D97-AF65-F5344CB8AC3E}">
        <p14:creationId xmlns:p14="http://schemas.microsoft.com/office/powerpoint/2010/main" val="18286004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Windows Azure Drive Capabilities</a:t>
            </a:r>
            <a:endParaRPr lang="en-US" dirty="0"/>
          </a:p>
        </p:txBody>
      </p:sp>
      <p:sp>
        <p:nvSpPr>
          <p:cNvPr id="3" name="Content Placeholder 2"/>
          <p:cNvSpPr>
            <a:spLocks noGrp="1"/>
          </p:cNvSpPr>
          <p:nvPr>
            <p:ph type="body" sz="quarter" idx="10"/>
          </p:nvPr>
        </p:nvSpPr>
        <p:spPr>
          <a:xfrm>
            <a:off x="519113" y="1447799"/>
            <a:ext cx="9539288" cy="3554819"/>
          </a:xfrm>
        </p:spPr>
        <p:txBody>
          <a:bodyPr/>
          <a:lstStyle/>
          <a:p>
            <a:pPr lvl="0"/>
            <a:r>
              <a:rPr lang="en-US" sz="3200" dirty="0">
                <a:solidFill>
                  <a:schemeClr val="accent2">
                    <a:alpha val="99000"/>
                  </a:schemeClr>
                </a:solidFill>
              </a:rPr>
              <a:t>An instance can dynamically mount up </a:t>
            </a:r>
            <a:r>
              <a:rPr lang="en-US" sz="3200" dirty="0" smtClean="0">
                <a:solidFill>
                  <a:schemeClr val="accent2">
                    <a:alpha val="99000"/>
                  </a:schemeClr>
                </a:solidFill>
              </a:rPr>
              <a:t/>
            </a:r>
            <a:br>
              <a:rPr lang="en-US" sz="3200" dirty="0" smtClean="0">
                <a:solidFill>
                  <a:schemeClr val="accent2">
                    <a:alpha val="99000"/>
                  </a:schemeClr>
                </a:solidFill>
              </a:rPr>
            </a:br>
            <a:r>
              <a:rPr lang="en-US" sz="3200" dirty="0" smtClean="0">
                <a:solidFill>
                  <a:schemeClr val="accent2">
                    <a:alpha val="99000"/>
                  </a:schemeClr>
                </a:solidFill>
              </a:rPr>
              <a:t>to </a:t>
            </a:r>
            <a:r>
              <a:rPr lang="en-US" sz="3200" dirty="0">
                <a:solidFill>
                  <a:schemeClr val="accent2">
                    <a:alpha val="99000"/>
                  </a:schemeClr>
                </a:solidFill>
              </a:rPr>
              <a:t>16 drives</a:t>
            </a:r>
          </a:p>
          <a:p>
            <a:pPr lvl="0"/>
            <a:r>
              <a:rPr lang="en-US" sz="3200" dirty="0">
                <a:solidFill>
                  <a:schemeClr val="accent2">
                    <a:alpha val="99000"/>
                  </a:schemeClr>
                </a:solidFill>
              </a:rPr>
              <a:t>Remote Access via standard </a:t>
            </a:r>
            <a:r>
              <a:rPr lang="en-US" sz="3200" dirty="0" err="1">
                <a:solidFill>
                  <a:schemeClr val="accent2">
                    <a:alpha val="99000"/>
                  </a:schemeClr>
                </a:solidFill>
              </a:rPr>
              <a:t>BlobUI</a:t>
            </a:r>
            <a:endParaRPr lang="en-US" sz="3200" dirty="0">
              <a:solidFill>
                <a:schemeClr val="accent2">
                  <a:alpha val="99000"/>
                </a:schemeClr>
              </a:solidFill>
            </a:endParaRPr>
          </a:p>
          <a:p>
            <a:pPr lvl="1"/>
            <a:r>
              <a:rPr lang="en-US" sz="2400" dirty="0"/>
              <a:t>Can’t remotely mount </a:t>
            </a:r>
            <a:r>
              <a:rPr lang="en-US" sz="2400" dirty="0" smtClean="0"/>
              <a:t>drive</a:t>
            </a:r>
            <a:endParaRPr lang="en-US" sz="2400" dirty="0"/>
          </a:p>
          <a:p>
            <a:pPr lvl="1"/>
            <a:r>
              <a:rPr lang="en-US" sz="2400" dirty="0"/>
              <a:t>Can upload the VHD to a Page Blob using the blob interface, and then mount it as a Drive</a:t>
            </a:r>
          </a:p>
          <a:p>
            <a:pPr lvl="1"/>
            <a:r>
              <a:rPr lang="en-US" sz="2400" dirty="0"/>
              <a:t>Can download the VHD to a local file and mount </a:t>
            </a:r>
            <a:r>
              <a:rPr lang="en-US" sz="2400" dirty="0" smtClean="0"/>
              <a:t>locally</a:t>
            </a:r>
          </a:p>
          <a:p>
            <a:pPr lvl="1"/>
            <a:r>
              <a:rPr lang="en-US" sz="2400" dirty="0"/>
              <a:t>Only one instance at a time for read/write</a:t>
            </a:r>
          </a:p>
          <a:p>
            <a:pPr lvl="1"/>
            <a:r>
              <a:rPr lang="en-US" sz="2400" dirty="0"/>
              <a:t>Using read-only snapshots to multiple instances at </a:t>
            </a:r>
            <a:r>
              <a:rPr lang="en-US" sz="2400" dirty="0" smtClean="0"/>
              <a:t>once</a:t>
            </a:r>
            <a:endParaRPr lang="en-US" sz="2400" dirty="0"/>
          </a:p>
        </p:txBody>
      </p:sp>
    </p:spTree>
    <p:extLst>
      <p:ext uri="{BB962C8B-B14F-4D97-AF65-F5344CB8AC3E}">
        <p14:creationId xmlns:p14="http://schemas.microsoft.com/office/powerpoint/2010/main" val="30864003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Drive Details</a:t>
            </a:r>
            <a:endParaRPr lang="en-US" dirty="0"/>
          </a:p>
        </p:txBody>
      </p:sp>
      <p:sp>
        <p:nvSpPr>
          <p:cNvPr id="3" name="Content Placeholder 2"/>
          <p:cNvSpPr>
            <a:spLocks noGrp="1"/>
          </p:cNvSpPr>
          <p:nvPr>
            <p:ph type="body" sz="quarter" idx="10"/>
          </p:nvPr>
        </p:nvSpPr>
        <p:spPr>
          <a:xfrm>
            <a:off x="519112" y="1447799"/>
            <a:ext cx="11149013" cy="5069080"/>
          </a:xfrm>
        </p:spPr>
        <p:txBody>
          <a:bodyPr/>
          <a:lstStyle/>
          <a:p>
            <a:r>
              <a:rPr lang="en-US" dirty="0">
                <a:solidFill>
                  <a:schemeClr val="accent2">
                    <a:alpha val="99000"/>
                  </a:schemeClr>
                </a:solidFill>
              </a:rPr>
              <a:t>Operations performed via Drive API not REST Calls	</a:t>
            </a:r>
          </a:p>
          <a:p>
            <a:r>
              <a:rPr lang="en-US" dirty="0">
                <a:solidFill>
                  <a:schemeClr val="accent2">
                    <a:alpha val="99000"/>
                  </a:schemeClr>
                </a:solidFill>
              </a:rPr>
              <a:t>Operations on Drives</a:t>
            </a:r>
          </a:p>
          <a:p>
            <a:pPr lvl="1"/>
            <a:r>
              <a:rPr lang="en-US" dirty="0" err="1" smtClean="0"/>
              <a:t>CreateDrive</a:t>
            </a:r>
            <a:endParaRPr lang="en-US" dirty="0" smtClean="0"/>
          </a:p>
          <a:p>
            <a:pPr lvl="1"/>
            <a:r>
              <a:rPr lang="en-US" sz="1600" dirty="0" smtClean="0"/>
              <a:t>Creates a new NTFS formatted VHD in Blob storage</a:t>
            </a:r>
          </a:p>
          <a:p>
            <a:pPr lvl="1"/>
            <a:endParaRPr lang="en-US" dirty="0" smtClean="0"/>
          </a:p>
          <a:p>
            <a:pPr lvl="1"/>
            <a:r>
              <a:rPr lang="en-US" dirty="0" err="1" smtClean="0"/>
              <a:t>MountDrive</a:t>
            </a:r>
            <a:r>
              <a:rPr lang="en-US" dirty="0" smtClean="0"/>
              <a:t>/</a:t>
            </a:r>
            <a:r>
              <a:rPr lang="en-US" dirty="0" err="1" smtClean="0"/>
              <a:t>UnmountDrive</a:t>
            </a:r>
            <a:endParaRPr lang="en-US" dirty="0" smtClean="0"/>
          </a:p>
          <a:p>
            <a:pPr lvl="1">
              <a:spcAft>
                <a:spcPts val="600"/>
              </a:spcAft>
            </a:pPr>
            <a:r>
              <a:rPr lang="en-US" sz="1600" dirty="0" smtClean="0"/>
              <a:t>Mounts a drive into Instance at new drive letter</a:t>
            </a:r>
          </a:p>
          <a:p>
            <a:pPr lvl="1">
              <a:spcAft>
                <a:spcPts val="600"/>
              </a:spcAft>
            </a:pPr>
            <a:r>
              <a:rPr lang="en-US" sz="1600" dirty="0" smtClean="0"/>
              <a:t>Unmounts a drive freeing drive letter</a:t>
            </a:r>
          </a:p>
          <a:p>
            <a:pPr lvl="1"/>
            <a:endParaRPr lang="en-US" dirty="0" smtClean="0"/>
          </a:p>
          <a:p>
            <a:pPr lvl="1"/>
            <a:r>
              <a:rPr lang="en-US" dirty="0" smtClean="0"/>
              <a:t>Get Mounted Drives</a:t>
            </a:r>
          </a:p>
          <a:p>
            <a:pPr lvl="1"/>
            <a:r>
              <a:rPr lang="en-US" sz="1600" dirty="0" smtClean="0"/>
              <a:t>List mounted drives; underlying blob and drive letter</a:t>
            </a:r>
          </a:p>
          <a:p>
            <a:pPr lvl="1"/>
            <a:endParaRPr lang="en-US" dirty="0" smtClean="0"/>
          </a:p>
          <a:p>
            <a:pPr lvl="1"/>
            <a:r>
              <a:rPr lang="en-US" dirty="0" smtClean="0"/>
              <a:t>Snapshot Drive</a:t>
            </a:r>
          </a:p>
          <a:p>
            <a:pPr lvl="1"/>
            <a:r>
              <a:rPr lang="en-US" sz="1600" dirty="0" smtClean="0"/>
              <a:t>Create snapshot copy of the drive</a:t>
            </a:r>
          </a:p>
          <a:p>
            <a:pPr lvl="2"/>
            <a:endParaRPr lang="en-US" dirty="0"/>
          </a:p>
        </p:txBody>
      </p:sp>
    </p:spTree>
    <p:extLst>
      <p:ext uri="{BB962C8B-B14F-4D97-AF65-F5344CB8AC3E}">
        <p14:creationId xmlns:p14="http://schemas.microsoft.com/office/powerpoint/2010/main" val="3143921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bwMode="auto">
          <a:xfrm>
            <a:off x="798207" y="1446213"/>
            <a:ext cx="4983395" cy="3530390"/>
          </a:xfrm>
          <a:prstGeom prst="rect">
            <a:avLst/>
          </a:prstGeom>
          <a:solidFill>
            <a:schemeClr val="bg1">
              <a:lumMod val="95000"/>
            </a:schemeClr>
          </a:solidFill>
          <a:ln>
            <a:no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32" tIns="45716" rIns="91432" bIns="365760" numCol="1" rtlCol="0" anchor="t" anchorCtr="0" compatLnSpc="1">
            <a:prstTxWarp prst="textNoShape">
              <a:avLst/>
            </a:prstTxWarp>
          </a:bodyPr>
          <a:lstStyle/>
          <a:p>
            <a:pPr algn="ctr" defTabSz="914061" fontAlgn="base">
              <a:spcBef>
                <a:spcPct val="0"/>
              </a:spcBef>
              <a:spcAft>
                <a:spcPct val="0"/>
              </a:spcAft>
            </a:pPr>
            <a:r>
              <a:rPr lang="en-US" dirty="0">
                <a:solidFill>
                  <a:schemeClr val="accent4">
                    <a:alpha val="99000"/>
                  </a:schemeClr>
                </a:solidFill>
              </a:rPr>
              <a:t>VM</a:t>
            </a:r>
          </a:p>
          <a:p>
            <a:pPr algn="ctr" defTabSz="914061" fontAlgn="base">
              <a:spcBef>
                <a:spcPct val="0"/>
              </a:spcBef>
              <a:spcAft>
                <a:spcPct val="0"/>
              </a:spcAft>
            </a:pPr>
            <a:endParaRPr lang="en-US" sz="1500" dirty="0">
              <a:solidFill>
                <a:srgbClr val="595959">
                  <a:alpha val="99000"/>
                </a:srgbClr>
              </a:solidFill>
            </a:endParaRPr>
          </a:p>
          <a:p>
            <a:pPr algn="ctr" defTabSz="914061" fontAlgn="base">
              <a:spcBef>
                <a:spcPct val="0"/>
              </a:spcBef>
              <a:spcAft>
                <a:spcPct val="0"/>
              </a:spcAft>
            </a:pPr>
            <a:endParaRPr lang="en-US" sz="1500" dirty="0">
              <a:solidFill>
                <a:srgbClr val="595959">
                  <a:alpha val="99000"/>
                </a:srgbClr>
              </a:solidFill>
            </a:endParaRPr>
          </a:p>
          <a:p>
            <a:pPr algn="ctr" defTabSz="914061" fontAlgn="base">
              <a:spcBef>
                <a:spcPct val="0"/>
              </a:spcBef>
              <a:spcAft>
                <a:spcPct val="0"/>
              </a:spcAft>
            </a:pPr>
            <a:endParaRPr lang="en-US" sz="1500" dirty="0">
              <a:solidFill>
                <a:srgbClr val="595959">
                  <a:alpha val="99000"/>
                </a:srgbClr>
              </a:solidFill>
            </a:endParaRPr>
          </a:p>
          <a:p>
            <a:pPr algn="ctr" defTabSz="914061" fontAlgn="base">
              <a:spcBef>
                <a:spcPct val="0"/>
              </a:spcBef>
              <a:spcAft>
                <a:spcPct val="0"/>
              </a:spcAft>
            </a:pPr>
            <a:endParaRPr lang="en-US" sz="1500" dirty="0">
              <a:solidFill>
                <a:srgbClr val="595959">
                  <a:alpha val="99000"/>
                </a:srgbClr>
              </a:solidFill>
            </a:endParaRPr>
          </a:p>
          <a:p>
            <a:pPr algn="ctr" defTabSz="914061" fontAlgn="base">
              <a:spcBef>
                <a:spcPct val="0"/>
              </a:spcBef>
              <a:spcAft>
                <a:spcPct val="0"/>
              </a:spcAft>
            </a:pPr>
            <a:endParaRPr lang="en-US" sz="1500" dirty="0">
              <a:solidFill>
                <a:srgbClr val="595959">
                  <a:alpha val="99000"/>
                </a:srgbClr>
              </a:solidFill>
            </a:endParaRPr>
          </a:p>
          <a:p>
            <a:pPr algn="ctr" defTabSz="914061" fontAlgn="base">
              <a:spcBef>
                <a:spcPct val="0"/>
              </a:spcBef>
              <a:spcAft>
                <a:spcPct val="0"/>
              </a:spcAft>
            </a:pPr>
            <a:endParaRPr lang="en-US" sz="1500" dirty="0">
              <a:solidFill>
                <a:srgbClr val="595959">
                  <a:alpha val="99000"/>
                </a:srgbClr>
              </a:solidFill>
            </a:endParaRPr>
          </a:p>
          <a:p>
            <a:pPr algn="ctr" defTabSz="914061" fontAlgn="base">
              <a:spcBef>
                <a:spcPct val="0"/>
              </a:spcBef>
              <a:spcAft>
                <a:spcPct val="0"/>
              </a:spcAft>
            </a:pPr>
            <a:endParaRPr lang="en-US" sz="1500" dirty="0">
              <a:solidFill>
                <a:srgbClr val="595959">
                  <a:alpha val="99000"/>
                </a:srgbClr>
              </a:solidFill>
            </a:endParaRPr>
          </a:p>
          <a:p>
            <a:pPr algn="ctr" defTabSz="914061" fontAlgn="base">
              <a:spcBef>
                <a:spcPct val="0"/>
              </a:spcBef>
              <a:spcAft>
                <a:spcPct val="0"/>
              </a:spcAft>
            </a:pPr>
            <a:endParaRPr lang="en-US" sz="1500" dirty="0">
              <a:solidFill>
                <a:srgbClr val="595959">
                  <a:alpha val="99000"/>
                </a:srgbClr>
              </a:solidFill>
            </a:endParaRPr>
          </a:p>
        </p:txBody>
      </p:sp>
      <p:sp>
        <p:nvSpPr>
          <p:cNvPr id="7" name="Freeform 6"/>
          <p:cNvSpPr>
            <a:spLocks noEditPoints="1"/>
          </p:cNvSpPr>
          <p:nvPr/>
        </p:nvSpPr>
        <p:spPr bwMode="auto">
          <a:xfrm>
            <a:off x="5261141" y="4399662"/>
            <a:ext cx="833272" cy="867282"/>
          </a:xfrm>
          <a:custGeom>
            <a:avLst/>
            <a:gdLst>
              <a:gd name="T0" fmla="*/ 780 w 862"/>
              <a:gd name="T1" fmla="*/ 743 h 895"/>
              <a:gd name="T2" fmla="*/ 787 w 862"/>
              <a:gd name="T3" fmla="*/ 750 h 895"/>
              <a:gd name="T4" fmla="*/ 780 w 862"/>
              <a:gd name="T5" fmla="*/ 757 h 895"/>
              <a:gd name="T6" fmla="*/ 479 w 862"/>
              <a:gd name="T7" fmla="*/ 895 h 895"/>
              <a:gd name="T8" fmla="*/ 451 w 862"/>
              <a:gd name="T9" fmla="*/ 895 h 895"/>
              <a:gd name="T10" fmla="*/ 164 w 862"/>
              <a:gd name="T11" fmla="*/ 785 h 895"/>
              <a:gd name="T12" fmla="*/ 137 w 862"/>
              <a:gd name="T13" fmla="*/ 757 h 895"/>
              <a:gd name="T14" fmla="*/ 27 w 862"/>
              <a:gd name="T15" fmla="*/ 853 h 895"/>
              <a:gd name="T16" fmla="*/ 0 w 862"/>
              <a:gd name="T17" fmla="*/ 509 h 895"/>
              <a:gd name="T18" fmla="*/ 342 w 862"/>
              <a:gd name="T19" fmla="*/ 578 h 895"/>
              <a:gd name="T20" fmla="*/ 232 w 862"/>
              <a:gd name="T21" fmla="*/ 661 h 895"/>
              <a:gd name="T22" fmla="*/ 273 w 862"/>
              <a:gd name="T23" fmla="*/ 688 h 895"/>
              <a:gd name="T24" fmla="*/ 451 w 862"/>
              <a:gd name="T25" fmla="*/ 757 h 895"/>
              <a:gd name="T26" fmla="*/ 465 w 862"/>
              <a:gd name="T27" fmla="*/ 757 h 895"/>
              <a:gd name="T28" fmla="*/ 670 w 862"/>
              <a:gd name="T29" fmla="*/ 661 h 895"/>
              <a:gd name="T30" fmla="*/ 676 w 862"/>
              <a:gd name="T31" fmla="*/ 654 h 895"/>
              <a:gd name="T32" fmla="*/ 684 w 862"/>
              <a:gd name="T33" fmla="*/ 661 h 895"/>
              <a:gd name="T34" fmla="*/ 780 w 862"/>
              <a:gd name="T35" fmla="*/ 743 h 895"/>
              <a:gd name="T36" fmla="*/ 780 w 862"/>
              <a:gd name="T37" fmla="*/ 743 h 895"/>
              <a:gd name="T38" fmla="*/ 862 w 862"/>
              <a:gd name="T39" fmla="*/ 399 h 895"/>
              <a:gd name="T40" fmla="*/ 834 w 862"/>
              <a:gd name="T41" fmla="*/ 55 h 895"/>
              <a:gd name="T42" fmla="*/ 730 w 862"/>
              <a:gd name="T43" fmla="*/ 146 h 895"/>
              <a:gd name="T44" fmla="*/ 725 w 862"/>
              <a:gd name="T45" fmla="*/ 138 h 895"/>
              <a:gd name="T46" fmla="*/ 697 w 862"/>
              <a:gd name="T47" fmla="*/ 110 h 895"/>
              <a:gd name="T48" fmla="*/ 397 w 862"/>
              <a:gd name="T49" fmla="*/ 0 h 895"/>
              <a:gd name="T50" fmla="*/ 383 w 862"/>
              <a:gd name="T51" fmla="*/ 0 h 895"/>
              <a:gd name="T52" fmla="*/ 82 w 862"/>
              <a:gd name="T53" fmla="*/ 138 h 895"/>
              <a:gd name="T54" fmla="*/ 76 w 862"/>
              <a:gd name="T55" fmla="*/ 144 h 895"/>
              <a:gd name="T56" fmla="*/ 178 w 862"/>
              <a:gd name="T57" fmla="*/ 234 h 895"/>
              <a:gd name="T58" fmla="*/ 178 w 862"/>
              <a:gd name="T59" fmla="*/ 234 h 895"/>
              <a:gd name="T60" fmla="*/ 383 w 862"/>
              <a:gd name="T61" fmla="*/ 138 h 895"/>
              <a:gd name="T62" fmla="*/ 397 w 862"/>
              <a:gd name="T63" fmla="*/ 138 h 895"/>
              <a:gd name="T64" fmla="*/ 588 w 862"/>
              <a:gd name="T65" fmla="*/ 193 h 895"/>
              <a:gd name="T66" fmla="*/ 629 w 862"/>
              <a:gd name="T67" fmla="*/ 234 h 895"/>
              <a:gd name="T68" fmla="*/ 520 w 862"/>
              <a:gd name="T69" fmla="*/ 330 h 895"/>
              <a:gd name="T70" fmla="*/ 862 w 862"/>
              <a:gd name="T71" fmla="*/ 399 h 895"/>
              <a:gd name="T72" fmla="*/ 862 w 862"/>
              <a:gd name="T73" fmla="*/ 399 h 8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62" h="895">
                <a:moveTo>
                  <a:pt x="780" y="743"/>
                </a:moveTo>
                <a:cubicBezTo>
                  <a:pt x="787" y="750"/>
                  <a:pt x="787" y="750"/>
                  <a:pt x="787" y="750"/>
                </a:cubicBezTo>
                <a:cubicBezTo>
                  <a:pt x="780" y="757"/>
                  <a:pt x="780" y="757"/>
                  <a:pt x="780" y="757"/>
                </a:cubicBezTo>
                <a:cubicBezTo>
                  <a:pt x="697" y="840"/>
                  <a:pt x="588" y="881"/>
                  <a:pt x="479" y="895"/>
                </a:cubicBezTo>
                <a:cubicBezTo>
                  <a:pt x="465" y="895"/>
                  <a:pt x="465" y="895"/>
                  <a:pt x="451" y="895"/>
                </a:cubicBezTo>
                <a:cubicBezTo>
                  <a:pt x="356" y="895"/>
                  <a:pt x="246" y="853"/>
                  <a:pt x="164" y="785"/>
                </a:cubicBezTo>
                <a:cubicBezTo>
                  <a:pt x="137" y="757"/>
                  <a:pt x="137" y="757"/>
                  <a:pt x="137" y="757"/>
                </a:cubicBezTo>
                <a:cubicBezTo>
                  <a:pt x="27" y="853"/>
                  <a:pt x="27" y="853"/>
                  <a:pt x="27" y="853"/>
                </a:cubicBezTo>
                <a:cubicBezTo>
                  <a:pt x="0" y="509"/>
                  <a:pt x="0" y="509"/>
                  <a:pt x="0" y="509"/>
                </a:cubicBezTo>
                <a:cubicBezTo>
                  <a:pt x="342" y="578"/>
                  <a:pt x="342" y="578"/>
                  <a:pt x="342" y="578"/>
                </a:cubicBezTo>
                <a:cubicBezTo>
                  <a:pt x="232" y="661"/>
                  <a:pt x="232" y="661"/>
                  <a:pt x="232" y="661"/>
                </a:cubicBezTo>
                <a:cubicBezTo>
                  <a:pt x="273" y="688"/>
                  <a:pt x="273" y="688"/>
                  <a:pt x="273" y="688"/>
                </a:cubicBezTo>
                <a:cubicBezTo>
                  <a:pt x="328" y="729"/>
                  <a:pt x="397" y="757"/>
                  <a:pt x="451" y="757"/>
                </a:cubicBezTo>
                <a:cubicBezTo>
                  <a:pt x="465" y="757"/>
                  <a:pt x="465" y="757"/>
                  <a:pt x="465" y="757"/>
                </a:cubicBezTo>
                <a:cubicBezTo>
                  <a:pt x="547" y="743"/>
                  <a:pt x="615" y="716"/>
                  <a:pt x="670" y="661"/>
                </a:cubicBezTo>
                <a:cubicBezTo>
                  <a:pt x="676" y="654"/>
                  <a:pt x="676" y="654"/>
                  <a:pt x="676" y="654"/>
                </a:cubicBezTo>
                <a:cubicBezTo>
                  <a:pt x="684" y="661"/>
                  <a:pt x="684" y="661"/>
                  <a:pt x="684" y="661"/>
                </a:cubicBezTo>
                <a:cubicBezTo>
                  <a:pt x="780" y="743"/>
                  <a:pt x="780" y="743"/>
                  <a:pt x="780" y="743"/>
                </a:cubicBezTo>
                <a:cubicBezTo>
                  <a:pt x="780" y="743"/>
                  <a:pt x="780" y="743"/>
                  <a:pt x="780" y="743"/>
                </a:cubicBezTo>
                <a:close/>
                <a:moveTo>
                  <a:pt x="862" y="399"/>
                </a:moveTo>
                <a:cubicBezTo>
                  <a:pt x="834" y="55"/>
                  <a:pt x="834" y="55"/>
                  <a:pt x="834" y="55"/>
                </a:cubicBezTo>
                <a:cubicBezTo>
                  <a:pt x="730" y="146"/>
                  <a:pt x="730" y="146"/>
                  <a:pt x="730" y="146"/>
                </a:cubicBezTo>
                <a:cubicBezTo>
                  <a:pt x="725" y="138"/>
                  <a:pt x="725" y="138"/>
                  <a:pt x="725" y="138"/>
                </a:cubicBezTo>
                <a:cubicBezTo>
                  <a:pt x="697" y="110"/>
                  <a:pt x="697" y="110"/>
                  <a:pt x="697" y="110"/>
                </a:cubicBezTo>
                <a:cubicBezTo>
                  <a:pt x="615" y="41"/>
                  <a:pt x="506" y="0"/>
                  <a:pt x="397" y="0"/>
                </a:cubicBezTo>
                <a:cubicBezTo>
                  <a:pt x="383" y="0"/>
                  <a:pt x="383" y="0"/>
                  <a:pt x="383" y="0"/>
                </a:cubicBezTo>
                <a:cubicBezTo>
                  <a:pt x="273" y="0"/>
                  <a:pt x="166" y="57"/>
                  <a:pt x="82" y="138"/>
                </a:cubicBezTo>
                <a:cubicBezTo>
                  <a:pt x="77" y="142"/>
                  <a:pt x="76" y="144"/>
                  <a:pt x="76" y="144"/>
                </a:cubicBezTo>
                <a:cubicBezTo>
                  <a:pt x="186" y="241"/>
                  <a:pt x="178" y="234"/>
                  <a:pt x="178" y="234"/>
                </a:cubicBezTo>
                <a:cubicBezTo>
                  <a:pt x="178" y="234"/>
                  <a:pt x="178" y="234"/>
                  <a:pt x="178" y="234"/>
                </a:cubicBezTo>
                <a:cubicBezTo>
                  <a:pt x="232" y="179"/>
                  <a:pt x="315" y="138"/>
                  <a:pt x="383" y="138"/>
                </a:cubicBezTo>
                <a:cubicBezTo>
                  <a:pt x="397" y="138"/>
                  <a:pt x="397" y="138"/>
                  <a:pt x="397" y="138"/>
                </a:cubicBezTo>
                <a:cubicBezTo>
                  <a:pt x="465" y="138"/>
                  <a:pt x="533" y="165"/>
                  <a:pt x="588" y="193"/>
                </a:cubicBezTo>
                <a:cubicBezTo>
                  <a:pt x="629" y="234"/>
                  <a:pt x="629" y="234"/>
                  <a:pt x="629" y="234"/>
                </a:cubicBezTo>
                <a:cubicBezTo>
                  <a:pt x="520" y="330"/>
                  <a:pt x="520" y="330"/>
                  <a:pt x="520" y="330"/>
                </a:cubicBezTo>
                <a:cubicBezTo>
                  <a:pt x="862" y="399"/>
                  <a:pt x="862" y="399"/>
                  <a:pt x="862" y="399"/>
                </a:cubicBezTo>
                <a:cubicBezTo>
                  <a:pt x="862" y="399"/>
                  <a:pt x="862" y="399"/>
                  <a:pt x="862" y="399"/>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32" name="Freeform 6"/>
          <p:cNvSpPr>
            <a:spLocks/>
          </p:cNvSpPr>
          <p:nvPr/>
        </p:nvSpPr>
        <p:spPr bwMode="auto">
          <a:xfrm>
            <a:off x="6094413" y="4067503"/>
            <a:ext cx="3817592" cy="2558722"/>
          </a:xfrm>
          <a:custGeom>
            <a:avLst/>
            <a:gdLst>
              <a:gd name="T0" fmla="*/ 239 w 276"/>
              <a:gd name="T1" fmla="*/ 77 h 185"/>
              <a:gd name="T2" fmla="*/ 240 w 276"/>
              <a:gd name="T3" fmla="*/ 65 h 185"/>
              <a:gd name="T4" fmla="*/ 175 w 276"/>
              <a:gd name="T5" fmla="*/ 0 h 185"/>
              <a:gd name="T6" fmla="*/ 116 w 276"/>
              <a:gd name="T7" fmla="*/ 39 h 185"/>
              <a:gd name="T8" fmla="*/ 81 w 276"/>
              <a:gd name="T9" fmla="*/ 24 h 185"/>
              <a:gd name="T10" fmla="*/ 34 w 276"/>
              <a:gd name="T11" fmla="*/ 71 h 185"/>
              <a:gd name="T12" fmla="*/ 35 w 276"/>
              <a:gd name="T13" fmla="*/ 81 h 185"/>
              <a:gd name="T14" fmla="*/ 0 w 276"/>
              <a:gd name="T15" fmla="*/ 131 h 185"/>
              <a:gd name="T16" fmla="*/ 54 w 276"/>
              <a:gd name="T17" fmla="*/ 185 h 185"/>
              <a:gd name="T18" fmla="*/ 220 w 276"/>
              <a:gd name="T19" fmla="*/ 185 h 185"/>
              <a:gd name="T20" fmla="*/ 276 w 276"/>
              <a:gd name="T21" fmla="*/ 129 h 185"/>
              <a:gd name="T22" fmla="*/ 239 w 276"/>
              <a:gd name="T23" fmla="*/ 77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6" h="185">
                <a:moveTo>
                  <a:pt x="239" y="77"/>
                </a:moveTo>
                <a:cubicBezTo>
                  <a:pt x="239" y="73"/>
                  <a:pt x="240" y="69"/>
                  <a:pt x="240" y="65"/>
                </a:cubicBezTo>
                <a:cubicBezTo>
                  <a:pt x="240" y="29"/>
                  <a:pt x="211" y="0"/>
                  <a:pt x="175" y="0"/>
                </a:cubicBezTo>
                <a:cubicBezTo>
                  <a:pt x="148" y="0"/>
                  <a:pt x="126" y="16"/>
                  <a:pt x="116" y="39"/>
                </a:cubicBezTo>
                <a:cubicBezTo>
                  <a:pt x="107" y="30"/>
                  <a:pt x="95" y="24"/>
                  <a:pt x="81" y="24"/>
                </a:cubicBezTo>
                <a:cubicBezTo>
                  <a:pt x="55" y="24"/>
                  <a:pt x="34" y="45"/>
                  <a:pt x="34" y="71"/>
                </a:cubicBezTo>
                <a:cubicBezTo>
                  <a:pt x="34" y="74"/>
                  <a:pt x="34" y="78"/>
                  <a:pt x="35" y="81"/>
                </a:cubicBezTo>
                <a:cubicBezTo>
                  <a:pt x="14" y="88"/>
                  <a:pt x="0" y="108"/>
                  <a:pt x="0" y="131"/>
                </a:cubicBezTo>
                <a:cubicBezTo>
                  <a:pt x="0" y="161"/>
                  <a:pt x="24" y="185"/>
                  <a:pt x="54" y="185"/>
                </a:cubicBezTo>
                <a:cubicBezTo>
                  <a:pt x="220" y="185"/>
                  <a:pt x="220" y="185"/>
                  <a:pt x="220" y="185"/>
                </a:cubicBezTo>
                <a:cubicBezTo>
                  <a:pt x="251" y="185"/>
                  <a:pt x="276" y="160"/>
                  <a:pt x="276" y="129"/>
                </a:cubicBezTo>
                <a:cubicBezTo>
                  <a:pt x="276" y="105"/>
                  <a:pt x="260" y="84"/>
                  <a:pt x="239" y="77"/>
                </a:cubicBezTo>
                <a:close/>
              </a:path>
            </a:pathLst>
          </a:cu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4" tIns="45703" rIns="91404" bIns="45703" numCol="1" spcCol="0" rtlCol="0" anchor="t" anchorCtr="0" compatLnSpc="1">
            <a:prstTxWarp prst="textNoShape">
              <a:avLst/>
            </a:prstTxWarp>
          </a:bodyPr>
          <a:lstStyle/>
          <a:p>
            <a:pPr algn="ctr" defTabSz="913788" fontAlgn="base">
              <a:spcBef>
                <a:spcPct val="0"/>
              </a:spcBef>
              <a:spcAft>
                <a:spcPct val="0"/>
              </a:spcAft>
            </a:pPr>
            <a:endParaRPr lang="en-US" dirty="0">
              <a:ln>
                <a:solidFill>
                  <a:schemeClr val="bg1">
                    <a:alpha val="0"/>
                  </a:schemeClr>
                </a:solidFill>
              </a:ln>
              <a:solidFill>
                <a:srgbClr val="595959"/>
              </a:solidFill>
              <a:latin typeface="Segoe UI Light" pitchFamily="34" charset="0"/>
            </a:endParaRPr>
          </a:p>
        </p:txBody>
      </p:sp>
      <p:sp>
        <p:nvSpPr>
          <p:cNvPr id="2" name="Title 1"/>
          <p:cNvSpPr>
            <a:spLocks noGrp="1"/>
          </p:cNvSpPr>
          <p:nvPr>
            <p:ph type="title"/>
          </p:nvPr>
        </p:nvSpPr>
        <p:spPr/>
        <p:txBody>
          <a:bodyPr/>
          <a:lstStyle/>
          <a:p>
            <a:r>
              <a:rPr lang="en-US" smtClean="0"/>
              <a:t>How Windows Azure Drives Works</a:t>
            </a:r>
            <a:endParaRPr lang="en-US" dirty="0"/>
          </a:p>
        </p:txBody>
      </p:sp>
      <p:sp>
        <p:nvSpPr>
          <p:cNvPr id="17" name="Content Placeholder 2"/>
          <p:cNvSpPr>
            <a:spLocks noGrp="1"/>
          </p:cNvSpPr>
          <p:nvPr>
            <p:ph type="body" sz="quarter" idx="10"/>
          </p:nvPr>
        </p:nvSpPr>
        <p:spPr>
          <a:xfrm>
            <a:off x="6094413" y="1447799"/>
            <a:ext cx="5573712" cy="2400657"/>
          </a:xfrm>
        </p:spPr>
        <p:txBody>
          <a:bodyPr/>
          <a:lstStyle/>
          <a:p>
            <a:r>
              <a:rPr lang="en-US" sz="2000" dirty="0" smtClean="0">
                <a:latin typeface="+mj-lt"/>
              </a:rPr>
              <a:t>Drive is a formatted page blob stored in blob service</a:t>
            </a:r>
          </a:p>
          <a:p>
            <a:r>
              <a:rPr lang="en-US" sz="2000" dirty="0" smtClean="0">
                <a:latin typeface="+mj-lt"/>
              </a:rPr>
              <a:t>Mount obtains a blob lease </a:t>
            </a:r>
          </a:p>
          <a:p>
            <a:r>
              <a:rPr lang="en-US" sz="2000" dirty="0" smtClean="0">
                <a:latin typeface="+mj-lt"/>
              </a:rPr>
              <a:t>Mount specifies amount of local storage for cache</a:t>
            </a:r>
          </a:p>
          <a:p>
            <a:r>
              <a:rPr lang="en-US" sz="2000" dirty="0" smtClean="0">
                <a:latin typeface="+mj-lt"/>
              </a:rPr>
              <a:t>NTFS flushed/</a:t>
            </a:r>
            <a:r>
              <a:rPr lang="en-US" sz="2000" dirty="0" err="1" smtClean="0">
                <a:latin typeface="+mj-lt"/>
              </a:rPr>
              <a:t>unbuffered</a:t>
            </a:r>
            <a:r>
              <a:rPr lang="en-US" sz="2000" dirty="0" smtClean="0">
                <a:latin typeface="+mj-lt"/>
              </a:rPr>
              <a:t> writes commit to blob store before returning to app</a:t>
            </a:r>
          </a:p>
          <a:p>
            <a:r>
              <a:rPr lang="en-US" sz="2000" dirty="0" smtClean="0">
                <a:latin typeface="+mj-lt"/>
              </a:rPr>
              <a:t>NTFS reads can be served from local cache or from blob store (cache miss)</a:t>
            </a:r>
            <a:endParaRPr lang="en-US" sz="2000" dirty="0">
              <a:latin typeface="+mj-lt"/>
            </a:endParaRPr>
          </a:p>
        </p:txBody>
      </p:sp>
      <p:sp>
        <p:nvSpPr>
          <p:cNvPr id="6" name="Rectangle 5"/>
          <p:cNvSpPr/>
          <p:nvPr/>
        </p:nvSpPr>
        <p:spPr bwMode="auto">
          <a:xfrm>
            <a:off x="6905297" y="5360276"/>
            <a:ext cx="1471449" cy="1082565"/>
          </a:xfrm>
          <a:prstGeom prst="rect">
            <a:avLst/>
          </a:prstGeom>
          <a:solidFill>
            <a:schemeClr val="accent4"/>
          </a:solidFill>
          <a:ln>
            <a:no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5"/>
          </a:lnRef>
          <a:fillRef idx="3">
            <a:schemeClr val="accent5"/>
          </a:fillRef>
          <a:effectRef idx="3">
            <a:schemeClr val="accent5"/>
          </a:effectRef>
          <a:fontRef idx="minor">
            <a:schemeClr val="lt1"/>
          </a:fontRef>
        </p:style>
        <p:txBody>
          <a:bodyPr vert="horz" wrap="square" lIns="91432" tIns="45716" rIns="91432" bIns="45716" numCol="1" rtlCol="0" anchor="ctr" anchorCtr="0" compatLnSpc="1">
            <a:prstTxWarp prst="textNoShape">
              <a:avLst/>
            </a:prstTxWarp>
          </a:bodyPr>
          <a:lstStyle/>
          <a:p>
            <a:pPr algn="ctr" defTabSz="914061" fontAlgn="base">
              <a:spcBef>
                <a:spcPct val="0"/>
              </a:spcBef>
              <a:spcAft>
                <a:spcPct val="0"/>
              </a:spcAft>
            </a:pPr>
            <a:r>
              <a:rPr lang="en-US" sz="2000" dirty="0" smtClean="0">
                <a:gradFill>
                  <a:gsLst>
                    <a:gs pos="0">
                      <a:srgbClr val="FFFFFF"/>
                    </a:gs>
                    <a:gs pos="100000">
                      <a:srgbClr val="FFFFFF"/>
                    </a:gs>
                  </a:gsLst>
                  <a:lin ang="5400000" scaled="0"/>
                </a:gradFill>
              </a:rPr>
              <a:t>DemoBlob</a:t>
            </a:r>
          </a:p>
        </p:txBody>
      </p:sp>
      <p:cxnSp>
        <p:nvCxnSpPr>
          <p:cNvPr id="12" name="Straight Connector 11"/>
          <p:cNvCxnSpPr/>
          <p:nvPr/>
        </p:nvCxnSpPr>
        <p:spPr>
          <a:xfrm>
            <a:off x="916859" y="2929317"/>
            <a:ext cx="4702944"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5186528" y="2976526"/>
            <a:ext cx="395942" cy="369332"/>
          </a:xfrm>
          <a:prstGeom prst="rect">
            <a:avLst/>
          </a:prstGeom>
          <a:noFill/>
        </p:spPr>
        <p:txBody>
          <a:bodyPr wrap="none" lIns="0" tIns="0" rIns="0" bIns="0" rtlCol="0">
            <a:spAutoFit/>
          </a:bodyPr>
          <a:lstStyle/>
          <a:p>
            <a:r>
              <a:rPr lang="en-US" dirty="0" smtClean="0">
                <a:solidFill>
                  <a:schemeClr val="accent4">
                    <a:alpha val="99000"/>
                  </a:schemeClr>
                </a:solidFill>
              </a:rPr>
              <a:t>OS</a:t>
            </a:r>
          </a:p>
        </p:txBody>
      </p:sp>
      <p:sp>
        <p:nvSpPr>
          <p:cNvPr id="16" name="Rectangle 15"/>
          <p:cNvSpPr/>
          <p:nvPr/>
        </p:nvSpPr>
        <p:spPr bwMode="auto">
          <a:xfrm>
            <a:off x="2254391" y="1990642"/>
            <a:ext cx="2027877" cy="542167"/>
          </a:xfrm>
          <a:prstGeom prst="rect">
            <a:avLst/>
          </a:prstGeom>
          <a:solidFill>
            <a:schemeClr val="accent4"/>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5"/>
          </a:lnRef>
          <a:fillRef idx="3">
            <a:schemeClr val="accent5"/>
          </a:fillRef>
          <a:effectRef idx="3">
            <a:schemeClr val="accent5"/>
          </a:effectRef>
          <a:fontRef idx="minor">
            <a:schemeClr val="lt1"/>
          </a:fontRef>
        </p:style>
        <p:txBody>
          <a:bodyPr vert="horz" wrap="square" lIns="91432" tIns="45716" rIns="91432" bIns="45716" numCol="1" rtlCol="0" anchor="ctr" anchorCtr="0" compatLnSpc="1">
            <a:prstTxWarp prst="textNoShape">
              <a:avLst/>
            </a:prstTxWarp>
          </a:bodyPr>
          <a:lstStyle/>
          <a:p>
            <a:pPr algn="ctr" defTabSz="914061" fontAlgn="base">
              <a:spcBef>
                <a:spcPct val="0"/>
              </a:spcBef>
              <a:spcAft>
                <a:spcPct val="0"/>
              </a:spcAft>
            </a:pPr>
            <a:r>
              <a:rPr lang="en-US" dirty="0" smtClean="0">
                <a:solidFill>
                  <a:schemeClr val="bg1">
                    <a:alpha val="99000"/>
                  </a:schemeClr>
                </a:solidFill>
              </a:rPr>
              <a:t>Application</a:t>
            </a:r>
            <a:endParaRPr lang="en-US" dirty="0">
              <a:solidFill>
                <a:schemeClr val="bg1">
                  <a:alpha val="99000"/>
                </a:schemeClr>
              </a:solidFill>
            </a:endParaRPr>
          </a:p>
        </p:txBody>
      </p:sp>
      <p:sp>
        <p:nvSpPr>
          <p:cNvPr id="22" name="Flowchart: Magnetic Disk 21"/>
          <p:cNvSpPr/>
          <p:nvPr/>
        </p:nvSpPr>
        <p:spPr bwMode="auto">
          <a:xfrm>
            <a:off x="2470124" y="2751293"/>
            <a:ext cx="1639560" cy="962952"/>
          </a:xfrm>
          <a:prstGeom prst="flowChartMagneticDisk">
            <a:avLst/>
          </a:prstGeom>
          <a:ln>
            <a:solidFill>
              <a:schemeClr val="accent2"/>
            </a:solidFill>
            <a:headEnd type="none" w="med" len="med"/>
            <a:tailEnd type="none" w="med" len="med"/>
          </a:ln>
        </p:spPr>
        <p:style>
          <a:lnRef idx="2">
            <a:schemeClr val="accent5"/>
          </a:lnRef>
          <a:fillRef idx="1">
            <a:schemeClr val="lt1"/>
          </a:fillRef>
          <a:effectRef idx="0">
            <a:schemeClr val="accent5"/>
          </a:effectRef>
          <a:fontRef idx="minor">
            <a:schemeClr val="dk1"/>
          </a:fontRef>
        </p:style>
        <p:txBody>
          <a:bodyPr vert="horz" wrap="square" lIns="91432" tIns="45716" rIns="91432" bIns="45716" numCol="1" rtlCol="0" anchor="ctr" anchorCtr="0" compatLnSpc="1">
            <a:prstTxWarp prst="textNoShape">
              <a:avLst/>
            </a:prstTxWarp>
          </a:bodyPr>
          <a:lstStyle/>
          <a:p>
            <a:pPr algn="ctr" defTabSz="914061" fontAlgn="base">
              <a:spcBef>
                <a:spcPct val="0"/>
              </a:spcBef>
              <a:spcAft>
                <a:spcPct val="0"/>
              </a:spcAft>
            </a:pPr>
            <a:r>
              <a:rPr lang="en-US" dirty="0" smtClean="0">
                <a:solidFill>
                  <a:srgbClr val="595959">
                    <a:alpha val="99000"/>
                  </a:srgbClr>
                </a:solidFill>
              </a:rPr>
              <a:t>Drive X:</a:t>
            </a:r>
            <a:endParaRPr lang="en-US" sz="1600" dirty="0">
              <a:solidFill>
                <a:srgbClr val="595959">
                  <a:alpha val="99000"/>
                </a:srgbClr>
              </a:solidFill>
            </a:endParaRPr>
          </a:p>
        </p:txBody>
      </p:sp>
      <p:cxnSp>
        <p:nvCxnSpPr>
          <p:cNvPr id="25" name="Straight Arrow Connector 24"/>
          <p:cNvCxnSpPr/>
          <p:nvPr/>
        </p:nvCxnSpPr>
        <p:spPr>
          <a:xfrm flipH="1">
            <a:off x="3107592" y="2533601"/>
            <a:ext cx="1" cy="431055"/>
          </a:xfrm>
          <a:prstGeom prst="straightConnector1">
            <a:avLst/>
          </a:prstGeom>
          <a:ln w="28575">
            <a:solidFill>
              <a:schemeClr val="bg2">
                <a:lumMod val="50000"/>
              </a:schemeClr>
            </a:solidFill>
            <a:tailEnd type="triangle"/>
          </a:ln>
          <a:effectLst/>
        </p:spPr>
        <p:style>
          <a:lnRef idx="1">
            <a:schemeClr val="accent1"/>
          </a:lnRef>
          <a:fillRef idx="0">
            <a:schemeClr val="accent1"/>
          </a:fillRef>
          <a:effectRef idx="0">
            <a:schemeClr val="accent1"/>
          </a:effectRef>
          <a:fontRef idx="minor">
            <a:schemeClr val="tx1"/>
          </a:fontRef>
        </p:style>
      </p:cxnSp>
      <p:grpSp>
        <p:nvGrpSpPr>
          <p:cNvPr id="10" name="Group 32"/>
          <p:cNvGrpSpPr/>
          <p:nvPr/>
        </p:nvGrpSpPr>
        <p:grpSpPr>
          <a:xfrm>
            <a:off x="2157317" y="3626069"/>
            <a:ext cx="4611344" cy="2175641"/>
            <a:chOff x="1618410" y="3626068"/>
            <a:chExt cx="3459408" cy="2175641"/>
          </a:xfrm>
          <a:effectLst/>
        </p:grpSpPr>
        <p:cxnSp>
          <p:nvCxnSpPr>
            <p:cNvPr id="27" name="Straight Arrow Connector 26"/>
            <p:cNvCxnSpPr/>
            <p:nvPr/>
          </p:nvCxnSpPr>
          <p:spPr>
            <a:xfrm flipH="1">
              <a:off x="1618410" y="3626068"/>
              <a:ext cx="202983" cy="185283"/>
            </a:xfrm>
            <a:prstGeom prst="straightConnector1">
              <a:avLst/>
            </a:prstGeom>
            <a:ln w="28575">
              <a:solidFill>
                <a:schemeClr val="accent4"/>
              </a:solidFill>
              <a:tailEnd type="triangle"/>
            </a:ln>
            <a:effectLst/>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a:off x="2960069" y="3750468"/>
              <a:ext cx="2117749" cy="2051241"/>
            </a:xfrm>
            <a:prstGeom prst="straightConnector1">
              <a:avLst/>
            </a:prstGeom>
            <a:ln w="28575">
              <a:solidFill>
                <a:schemeClr val="accent4"/>
              </a:solidFill>
              <a:tailEnd type="triangle"/>
            </a:ln>
            <a:effectLst/>
          </p:spPr>
          <p:style>
            <a:lnRef idx="1">
              <a:schemeClr val="accent1"/>
            </a:lnRef>
            <a:fillRef idx="0">
              <a:schemeClr val="accent1"/>
            </a:fillRef>
            <a:effectRef idx="0">
              <a:schemeClr val="accent1"/>
            </a:effectRef>
            <a:fontRef idx="minor">
              <a:schemeClr val="tx1"/>
            </a:fontRef>
          </p:style>
        </p:cxnSp>
      </p:grpSp>
      <p:cxnSp>
        <p:nvCxnSpPr>
          <p:cNvPr id="36" name="Straight Arrow Connector 35"/>
          <p:cNvCxnSpPr/>
          <p:nvPr/>
        </p:nvCxnSpPr>
        <p:spPr>
          <a:xfrm flipH="1">
            <a:off x="2124956" y="3520966"/>
            <a:ext cx="365996" cy="266109"/>
          </a:xfrm>
          <a:prstGeom prst="straightConnector1">
            <a:avLst/>
          </a:prstGeom>
          <a:ln w="28575">
            <a:solidFill>
              <a:schemeClr val="accent4"/>
            </a:solidFill>
            <a:prstDash val="sysDash"/>
            <a:tailEnd type="triangle"/>
          </a:ln>
          <a:effectLst/>
        </p:spPr>
        <p:style>
          <a:lnRef idx="1">
            <a:schemeClr val="accent1"/>
          </a:lnRef>
          <a:fillRef idx="0">
            <a:schemeClr val="accent1"/>
          </a:fillRef>
          <a:effectRef idx="0">
            <a:schemeClr val="accent1"/>
          </a:effectRef>
          <a:fontRef idx="minor">
            <a:schemeClr val="tx1"/>
          </a:fontRef>
        </p:style>
      </p:cxnSp>
      <p:sp>
        <p:nvSpPr>
          <p:cNvPr id="41" name="Freeform 40"/>
          <p:cNvSpPr/>
          <p:nvPr/>
        </p:nvSpPr>
        <p:spPr>
          <a:xfrm>
            <a:off x="2024281" y="2540900"/>
            <a:ext cx="618430" cy="1213805"/>
          </a:xfrm>
          <a:custGeom>
            <a:avLst/>
            <a:gdLst>
              <a:gd name="connsiteX0" fmla="*/ 59341 w 590718"/>
              <a:gd name="connsiteY0" fmla="*/ 1635939 h 1635939"/>
              <a:gd name="connsiteX1" fmla="*/ 75526 w 590718"/>
              <a:gd name="connsiteY1" fmla="*/ 705355 h 1635939"/>
              <a:gd name="connsiteX2" fmla="*/ 512495 w 590718"/>
              <a:gd name="connsiteY2" fmla="*/ 106545 h 1635939"/>
              <a:gd name="connsiteX3" fmla="*/ 544864 w 590718"/>
              <a:gd name="connsiteY3" fmla="*/ 66085 h 1635939"/>
            </a:gdLst>
            <a:ahLst/>
            <a:cxnLst>
              <a:cxn ang="0">
                <a:pos x="connsiteX0" y="connsiteY0"/>
              </a:cxn>
              <a:cxn ang="0">
                <a:pos x="connsiteX1" y="connsiteY1"/>
              </a:cxn>
              <a:cxn ang="0">
                <a:pos x="connsiteX2" y="connsiteY2"/>
              </a:cxn>
              <a:cxn ang="0">
                <a:pos x="connsiteX3" y="connsiteY3"/>
              </a:cxn>
            </a:cxnLst>
            <a:rect l="l" t="t" r="r" b="b"/>
            <a:pathLst>
              <a:path w="590718" h="1635939">
                <a:moveTo>
                  <a:pt x="59341" y="1635939"/>
                </a:moveTo>
                <a:cubicBezTo>
                  <a:pt x="29670" y="1298096"/>
                  <a:pt x="0" y="960254"/>
                  <a:pt x="75526" y="705355"/>
                </a:cubicBezTo>
                <a:cubicBezTo>
                  <a:pt x="151052" y="450456"/>
                  <a:pt x="434272" y="213090"/>
                  <a:pt x="512495" y="106545"/>
                </a:cubicBezTo>
                <a:cubicBezTo>
                  <a:pt x="590718" y="0"/>
                  <a:pt x="567791" y="33042"/>
                  <a:pt x="544864" y="66085"/>
                </a:cubicBezTo>
              </a:path>
            </a:pathLst>
          </a:custGeom>
          <a:ln w="28575">
            <a:solidFill>
              <a:schemeClr val="bg2">
                <a:lumMod val="50000"/>
              </a:schemeClr>
            </a:solidFill>
            <a:tailEnd type="triangle"/>
          </a:ln>
          <a:effectLst/>
        </p:spPr>
        <p:style>
          <a:lnRef idx="1">
            <a:schemeClr val="accent1"/>
          </a:lnRef>
          <a:fillRef idx="0">
            <a:schemeClr val="accent1"/>
          </a:fillRef>
          <a:effectRef idx="0">
            <a:schemeClr val="accent1"/>
          </a:effectRef>
          <a:fontRef idx="minor">
            <a:schemeClr val="tx1"/>
          </a:fontRef>
        </p:style>
        <p:txBody>
          <a:bodyPr lIns="91436" tIns="45719" rIns="91436" bIns="45719" rtlCol="0" anchor="ctr"/>
          <a:lstStyle/>
          <a:p>
            <a:pPr algn="ctr"/>
            <a:endParaRPr lang="en-US" dirty="0"/>
          </a:p>
        </p:txBody>
      </p:sp>
      <p:cxnSp>
        <p:nvCxnSpPr>
          <p:cNvPr id="43" name="Straight Arrow Connector 42"/>
          <p:cNvCxnSpPr/>
          <p:nvPr/>
        </p:nvCxnSpPr>
        <p:spPr>
          <a:xfrm>
            <a:off x="3678621" y="3752193"/>
            <a:ext cx="3121572" cy="2312276"/>
          </a:xfrm>
          <a:prstGeom prst="straightConnector1">
            <a:avLst/>
          </a:prstGeom>
          <a:ln w="28575">
            <a:solidFill>
              <a:schemeClr val="accent4"/>
            </a:solidFill>
            <a:prstDash val="sysDash"/>
            <a:tailEnd type="triangle"/>
          </a:ln>
          <a:effectLst/>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flipH="1">
            <a:off x="3019503" y="2540345"/>
            <a:ext cx="1" cy="457649"/>
          </a:xfrm>
          <a:prstGeom prst="straightConnector1">
            <a:avLst/>
          </a:prstGeom>
          <a:ln w="28575">
            <a:solidFill>
              <a:schemeClr val="bg2">
                <a:lumMod val="50000"/>
              </a:schemeClr>
            </a:solidFill>
            <a:prstDash val="sysDash"/>
            <a:tailEnd type="triangle"/>
          </a:ln>
          <a:effectLst/>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p:nvPr/>
        </p:nvCxnSpPr>
        <p:spPr>
          <a:xfrm flipH="1" flipV="1">
            <a:off x="3878317" y="3531476"/>
            <a:ext cx="2890346" cy="2028496"/>
          </a:xfrm>
          <a:prstGeom prst="straightConnector1">
            <a:avLst/>
          </a:prstGeom>
          <a:ln w="28575">
            <a:solidFill>
              <a:schemeClr val="accent4"/>
            </a:solidFill>
            <a:tailEnd type="triangle"/>
          </a:ln>
          <a:effectLst/>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p:nvPr/>
        </p:nvCxnSpPr>
        <p:spPr>
          <a:xfrm flipH="1">
            <a:off x="2211247" y="3752193"/>
            <a:ext cx="531953" cy="374749"/>
          </a:xfrm>
          <a:prstGeom prst="straightConnector1">
            <a:avLst/>
          </a:prstGeom>
          <a:ln w="28575">
            <a:solidFill>
              <a:schemeClr val="accent4"/>
            </a:solidFill>
            <a:tailEnd type="triangle"/>
          </a:ln>
          <a:effectLst/>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flipH="1" flipV="1">
            <a:off x="3426372" y="2575034"/>
            <a:ext cx="9435" cy="370492"/>
          </a:xfrm>
          <a:prstGeom prst="straightConnector1">
            <a:avLst/>
          </a:prstGeom>
          <a:ln w="28575">
            <a:solidFill>
              <a:schemeClr val="bg2">
                <a:lumMod val="50000"/>
              </a:schemeClr>
            </a:solidFill>
            <a:tailEnd type="triangle"/>
          </a:ln>
          <a:effectLst/>
        </p:spPr>
        <p:style>
          <a:lnRef idx="1">
            <a:schemeClr val="accent1"/>
          </a:lnRef>
          <a:fillRef idx="0">
            <a:schemeClr val="accent1"/>
          </a:fillRef>
          <a:effectRef idx="0">
            <a:schemeClr val="accent1"/>
          </a:effectRef>
          <a:fontRef idx="minor">
            <a:schemeClr val="tx1"/>
          </a:fontRef>
        </p:style>
      </p:cxnSp>
      <p:sp>
        <p:nvSpPr>
          <p:cNvPr id="15" name="Rectangle 14"/>
          <p:cNvSpPr/>
          <p:nvPr/>
        </p:nvSpPr>
        <p:spPr>
          <a:xfrm>
            <a:off x="9603282" y="4385873"/>
            <a:ext cx="1979120" cy="707886"/>
          </a:xfrm>
          <a:prstGeom prst="rect">
            <a:avLst/>
          </a:prstGeom>
        </p:spPr>
        <p:txBody>
          <a:bodyPr wrap="square">
            <a:spAutoFit/>
          </a:bodyPr>
          <a:lstStyle/>
          <a:p>
            <a:pPr defTabSz="914061" fontAlgn="base">
              <a:spcBef>
                <a:spcPct val="0"/>
              </a:spcBef>
              <a:spcAft>
                <a:spcPct val="0"/>
              </a:spcAft>
            </a:pPr>
            <a:r>
              <a:rPr lang="en-US" sz="2000" spc="-51" dirty="0" smtClean="0">
                <a:gradFill>
                  <a:gsLst>
                    <a:gs pos="0">
                      <a:srgbClr val="595959"/>
                    </a:gs>
                    <a:gs pos="86000">
                      <a:srgbClr val="595959"/>
                    </a:gs>
                  </a:gsLst>
                  <a:lin ang="5400000" scaled="0"/>
                </a:gradFill>
                <a:latin typeface="+mj-lt"/>
              </a:rPr>
              <a:t>Windows </a:t>
            </a:r>
            <a:r>
              <a:rPr lang="en-US" sz="2000" spc="-51" dirty="0">
                <a:gradFill>
                  <a:gsLst>
                    <a:gs pos="0">
                      <a:srgbClr val="595959"/>
                    </a:gs>
                    <a:gs pos="86000">
                      <a:srgbClr val="595959"/>
                    </a:gs>
                  </a:gsLst>
                  <a:lin ang="5400000" scaled="0"/>
                </a:gradFill>
                <a:latin typeface="+mj-lt"/>
              </a:rPr>
              <a:t>Azure </a:t>
            </a:r>
            <a:r>
              <a:rPr lang="en-US" sz="2000" spc="-51" dirty="0" smtClean="0">
                <a:gradFill>
                  <a:gsLst>
                    <a:gs pos="0">
                      <a:srgbClr val="595959"/>
                    </a:gs>
                    <a:gs pos="86000">
                      <a:srgbClr val="595959"/>
                    </a:gs>
                  </a:gsLst>
                  <a:lin ang="5400000" scaled="0"/>
                </a:gradFill>
                <a:latin typeface="+mj-lt"/>
              </a:rPr>
              <a:t/>
            </a:r>
            <a:br>
              <a:rPr lang="en-US" sz="2000" spc="-51" dirty="0" smtClean="0">
                <a:gradFill>
                  <a:gsLst>
                    <a:gs pos="0">
                      <a:srgbClr val="595959"/>
                    </a:gs>
                    <a:gs pos="86000">
                      <a:srgbClr val="595959"/>
                    </a:gs>
                  </a:gsLst>
                  <a:lin ang="5400000" scaled="0"/>
                </a:gradFill>
                <a:latin typeface="+mj-lt"/>
              </a:rPr>
            </a:br>
            <a:r>
              <a:rPr lang="en-US" sz="2000" spc="-51" dirty="0" smtClean="0">
                <a:gradFill>
                  <a:gsLst>
                    <a:gs pos="0">
                      <a:srgbClr val="595959"/>
                    </a:gs>
                    <a:gs pos="86000">
                      <a:srgbClr val="595959"/>
                    </a:gs>
                  </a:gsLst>
                  <a:lin ang="5400000" scaled="0"/>
                </a:gradFill>
                <a:latin typeface="+mj-lt"/>
              </a:rPr>
              <a:t>Blob </a:t>
            </a:r>
            <a:r>
              <a:rPr lang="en-US" sz="2000" spc="-51" dirty="0">
                <a:gradFill>
                  <a:gsLst>
                    <a:gs pos="0">
                      <a:srgbClr val="595959"/>
                    </a:gs>
                    <a:gs pos="86000">
                      <a:srgbClr val="595959"/>
                    </a:gs>
                  </a:gsLst>
                  <a:lin ang="5400000" scaled="0"/>
                </a:gradFill>
                <a:latin typeface="+mj-lt"/>
              </a:rPr>
              <a:t>Service</a:t>
            </a:r>
          </a:p>
        </p:txBody>
      </p:sp>
      <p:grpSp>
        <p:nvGrpSpPr>
          <p:cNvPr id="28" name="Group 27"/>
          <p:cNvGrpSpPr/>
          <p:nvPr/>
        </p:nvGrpSpPr>
        <p:grpSpPr>
          <a:xfrm>
            <a:off x="1263964" y="3775333"/>
            <a:ext cx="1163929" cy="1035665"/>
            <a:chOff x="3996654" y="5236271"/>
            <a:chExt cx="1163929" cy="1035665"/>
          </a:xfrm>
        </p:grpSpPr>
        <p:sp>
          <p:nvSpPr>
            <p:cNvPr id="39" name="TextBox 38"/>
            <p:cNvSpPr txBox="1"/>
            <p:nvPr/>
          </p:nvSpPr>
          <p:spPr>
            <a:xfrm>
              <a:off x="3996654" y="6025715"/>
              <a:ext cx="1163929" cy="246221"/>
            </a:xfrm>
            <a:prstGeom prst="rect">
              <a:avLst/>
            </a:prstGeom>
            <a:noFill/>
          </p:spPr>
          <p:txBody>
            <a:bodyPr wrap="square" lIns="0" tIns="0" rIns="0" bIns="0" rtlCol="0">
              <a:spAutoFit/>
            </a:bodyPr>
            <a:lstStyle/>
            <a:p>
              <a:pPr algn="ctr"/>
              <a:r>
                <a:rPr lang="en-US" sz="1600" dirty="0">
                  <a:gradFill>
                    <a:gsLst>
                      <a:gs pos="0">
                        <a:schemeClr val="tx1"/>
                      </a:gs>
                      <a:gs pos="86000">
                        <a:schemeClr val="tx1"/>
                      </a:gs>
                    </a:gsLst>
                    <a:lin ang="5400000" scaled="0"/>
                  </a:gradFill>
                </a:rPr>
                <a:t>Local Cache</a:t>
              </a:r>
            </a:p>
          </p:txBody>
        </p:sp>
        <p:sp>
          <p:nvSpPr>
            <p:cNvPr id="40" name="Freeform 34"/>
            <p:cNvSpPr>
              <a:spLocks noEditPoints="1"/>
            </p:cNvSpPr>
            <p:nvPr/>
          </p:nvSpPr>
          <p:spPr bwMode="auto">
            <a:xfrm>
              <a:off x="4201020" y="5236271"/>
              <a:ext cx="743008" cy="729114"/>
            </a:xfrm>
            <a:custGeom>
              <a:avLst/>
              <a:gdLst>
                <a:gd name="T0" fmla="*/ 1691 w 1811"/>
                <a:gd name="T1" fmla="*/ 192 h 1777"/>
                <a:gd name="T2" fmla="*/ 907 w 1811"/>
                <a:gd name="T3" fmla="*/ 0 h 1777"/>
                <a:gd name="T4" fmla="*/ 330 w 1811"/>
                <a:gd name="T5" fmla="*/ 83 h 1777"/>
                <a:gd name="T6" fmla="*/ 120 w 1811"/>
                <a:gd name="T7" fmla="*/ 192 h 1777"/>
                <a:gd name="T8" fmla="*/ 0 w 1811"/>
                <a:gd name="T9" fmla="*/ 419 h 1777"/>
                <a:gd name="T10" fmla="*/ 0 w 1811"/>
                <a:gd name="T11" fmla="*/ 1306 h 1777"/>
                <a:gd name="T12" fmla="*/ 108 w 1811"/>
                <a:gd name="T13" fmla="*/ 1543 h 1777"/>
                <a:gd name="T14" fmla="*/ 907 w 1811"/>
                <a:gd name="T15" fmla="*/ 1777 h 1777"/>
                <a:gd name="T16" fmla="*/ 1150 w 1811"/>
                <a:gd name="T17" fmla="*/ 1762 h 1777"/>
                <a:gd name="T18" fmla="*/ 1700 w 1811"/>
                <a:gd name="T19" fmla="*/ 1547 h 1777"/>
                <a:gd name="T20" fmla="*/ 1703 w 1811"/>
                <a:gd name="T21" fmla="*/ 1547 h 1777"/>
                <a:gd name="T22" fmla="*/ 1811 w 1811"/>
                <a:gd name="T23" fmla="*/ 1310 h 1777"/>
                <a:gd name="T24" fmla="*/ 1811 w 1811"/>
                <a:gd name="T25" fmla="*/ 832 h 1777"/>
                <a:gd name="T26" fmla="*/ 1811 w 1811"/>
                <a:gd name="T27" fmla="*/ 832 h 1777"/>
                <a:gd name="T28" fmla="*/ 1811 w 1811"/>
                <a:gd name="T29" fmla="*/ 419 h 1777"/>
                <a:gd name="T30" fmla="*/ 1691 w 1811"/>
                <a:gd name="T31" fmla="*/ 192 h 1777"/>
                <a:gd name="T32" fmla="*/ 907 w 1811"/>
                <a:gd name="T33" fmla="*/ 167 h 1777"/>
                <a:gd name="T34" fmla="*/ 1646 w 1811"/>
                <a:gd name="T35" fmla="*/ 419 h 1777"/>
                <a:gd name="T36" fmla="*/ 907 w 1811"/>
                <a:gd name="T37" fmla="*/ 672 h 1777"/>
                <a:gd name="T38" fmla="*/ 167 w 1811"/>
                <a:gd name="T39" fmla="*/ 419 h 1777"/>
                <a:gd name="T40" fmla="*/ 907 w 1811"/>
                <a:gd name="T41" fmla="*/ 167 h 1777"/>
                <a:gd name="T42" fmla="*/ 167 w 1811"/>
                <a:gd name="T43" fmla="*/ 593 h 1777"/>
                <a:gd name="T44" fmla="*/ 232 w 1811"/>
                <a:gd name="T45" fmla="*/ 638 h 1777"/>
                <a:gd name="T46" fmla="*/ 907 w 1811"/>
                <a:gd name="T47" fmla="*/ 771 h 1777"/>
                <a:gd name="T48" fmla="*/ 1455 w 1811"/>
                <a:gd name="T49" fmla="*/ 692 h 1777"/>
                <a:gd name="T50" fmla="*/ 1641 w 1811"/>
                <a:gd name="T51" fmla="*/ 598 h 1777"/>
                <a:gd name="T52" fmla="*/ 1646 w 1811"/>
                <a:gd name="T53" fmla="*/ 593 h 1777"/>
                <a:gd name="T54" fmla="*/ 1646 w 1811"/>
                <a:gd name="T55" fmla="*/ 774 h 1777"/>
                <a:gd name="T56" fmla="*/ 1646 w 1811"/>
                <a:gd name="T57" fmla="*/ 822 h 1777"/>
                <a:gd name="T58" fmla="*/ 1245 w 1811"/>
                <a:gd name="T59" fmla="*/ 932 h 1777"/>
                <a:gd name="T60" fmla="*/ 901 w 1811"/>
                <a:gd name="T61" fmla="*/ 962 h 1777"/>
                <a:gd name="T62" fmla="*/ 167 w 1811"/>
                <a:gd name="T63" fmla="*/ 722 h 1777"/>
                <a:gd name="T64" fmla="*/ 167 w 1811"/>
                <a:gd name="T65" fmla="*/ 593 h 1777"/>
                <a:gd name="T66" fmla="*/ 167 w 1811"/>
                <a:gd name="T67" fmla="*/ 1049 h 1777"/>
                <a:gd name="T68" fmla="*/ 167 w 1811"/>
                <a:gd name="T69" fmla="*/ 884 h 1777"/>
                <a:gd name="T70" fmla="*/ 232 w 1811"/>
                <a:gd name="T71" fmla="*/ 929 h 1777"/>
                <a:gd name="T72" fmla="*/ 901 w 1811"/>
                <a:gd name="T73" fmla="*/ 1058 h 1777"/>
                <a:gd name="T74" fmla="*/ 1183 w 1811"/>
                <a:gd name="T75" fmla="*/ 1040 h 1777"/>
                <a:gd name="T76" fmla="*/ 1646 w 1811"/>
                <a:gd name="T77" fmla="*/ 934 h 1777"/>
                <a:gd name="T78" fmla="*/ 1646 w 1811"/>
                <a:gd name="T79" fmla="*/ 1138 h 1777"/>
                <a:gd name="T80" fmla="*/ 1159 w 1811"/>
                <a:gd name="T81" fmla="*/ 1252 h 1777"/>
                <a:gd name="T82" fmla="*/ 901 w 1811"/>
                <a:gd name="T83" fmla="*/ 1268 h 1777"/>
                <a:gd name="T84" fmla="*/ 167 w 1811"/>
                <a:gd name="T85" fmla="*/ 1053 h 1777"/>
                <a:gd name="T86" fmla="*/ 167 w 1811"/>
                <a:gd name="T87" fmla="*/ 1049 h 1777"/>
                <a:gd name="T88" fmla="*/ 907 w 1811"/>
                <a:gd name="T89" fmla="*/ 1611 h 1777"/>
                <a:gd name="T90" fmla="*/ 167 w 1811"/>
                <a:gd name="T91" fmla="*/ 1306 h 1777"/>
                <a:gd name="T92" fmla="*/ 167 w 1811"/>
                <a:gd name="T93" fmla="*/ 1196 h 1777"/>
                <a:gd name="T94" fmla="*/ 226 w 1811"/>
                <a:gd name="T95" fmla="*/ 1233 h 1777"/>
                <a:gd name="T96" fmla="*/ 901 w 1811"/>
                <a:gd name="T97" fmla="*/ 1365 h 1777"/>
                <a:gd name="T98" fmla="*/ 1157 w 1811"/>
                <a:gd name="T99" fmla="*/ 1350 h 1777"/>
                <a:gd name="T100" fmla="*/ 1646 w 1811"/>
                <a:gd name="T101" fmla="*/ 1241 h 1777"/>
                <a:gd name="T102" fmla="*/ 1646 w 1811"/>
                <a:gd name="T103" fmla="*/ 1394 h 1777"/>
                <a:gd name="T104" fmla="*/ 1517 w 1811"/>
                <a:gd name="T105" fmla="*/ 1510 h 1777"/>
                <a:gd name="T106" fmla="*/ 1153 w 1811"/>
                <a:gd name="T107" fmla="*/ 1594 h 1777"/>
                <a:gd name="T108" fmla="*/ 907 w 1811"/>
                <a:gd name="T109" fmla="*/ 1611 h 1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11" h="1777">
                  <a:moveTo>
                    <a:pt x="1691" y="192"/>
                  </a:moveTo>
                  <a:cubicBezTo>
                    <a:pt x="1512" y="56"/>
                    <a:pt x="1237" y="5"/>
                    <a:pt x="907" y="0"/>
                  </a:cubicBezTo>
                  <a:cubicBezTo>
                    <a:pt x="686" y="0"/>
                    <a:pt x="486" y="30"/>
                    <a:pt x="330" y="83"/>
                  </a:cubicBezTo>
                  <a:cubicBezTo>
                    <a:pt x="250" y="111"/>
                    <a:pt x="181" y="143"/>
                    <a:pt x="120" y="192"/>
                  </a:cubicBezTo>
                  <a:cubicBezTo>
                    <a:pt x="61" y="237"/>
                    <a:pt x="0" y="315"/>
                    <a:pt x="0" y="419"/>
                  </a:cubicBezTo>
                  <a:cubicBezTo>
                    <a:pt x="0" y="1306"/>
                    <a:pt x="0" y="1306"/>
                    <a:pt x="0" y="1306"/>
                  </a:cubicBezTo>
                  <a:cubicBezTo>
                    <a:pt x="0" y="1405"/>
                    <a:pt x="49" y="1488"/>
                    <a:pt x="108" y="1543"/>
                  </a:cubicBezTo>
                  <a:cubicBezTo>
                    <a:pt x="286" y="1707"/>
                    <a:pt x="571" y="1772"/>
                    <a:pt x="907" y="1777"/>
                  </a:cubicBezTo>
                  <a:cubicBezTo>
                    <a:pt x="989" y="1777"/>
                    <a:pt x="1074" y="1772"/>
                    <a:pt x="1150" y="1762"/>
                  </a:cubicBezTo>
                  <a:cubicBezTo>
                    <a:pt x="1150" y="1762"/>
                    <a:pt x="1560" y="1688"/>
                    <a:pt x="1700" y="1547"/>
                  </a:cubicBezTo>
                  <a:cubicBezTo>
                    <a:pt x="1703" y="1547"/>
                    <a:pt x="1703" y="1547"/>
                    <a:pt x="1703" y="1547"/>
                  </a:cubicBezTo>
                  <a:cubicBezTo>
                    <a:pt x="1762" y="1492"/>
                    <a:pt x="1811" y="1409"/>
                    <a:pt x="1811" y="1310"/>
                  </a:cubicBezTo>
                  <a:cubicBezTo>
                    <a:pt x="1811" y="1310"/>
                    <a:pt x="1811" y="1310"/>
                    <a:pt x="1811" y="832"/>
                  </a:cubicBezTo>
                  <a:cubicBezTo>
                    <a:pt x="1811" y="832"/>
                    <a:pt x="1811" y="832"/>
                    <a:pt x="1811" y="832"/>
                  </a:cubicBezTo>
                  <a:cubicBezTo>
                    <a:pt x="1811" y="419"/>
                    <a:pt x="1811" y="419"/>
                    <a:pt x="1811" y="419"/>
                  </a:cubicBezTo>
                  <a:cubicBezTo>
                    <a:pt x="1811" y="315"/>
                    <a:pt x="1750" y="237"/>
                    <a:pt x="1691" y="192"/>
                  </a:cubicBezTo>
                  <a:close/>
                  <a:moveTo>
                    <a:pt x="907" y="167"/>
                  </a:moveTo>
                  <a:cubicBezTo>
                    <a:pt x="1313" y="167"/>
                    <a:pt x="1646" y="280"/>
                    <a:pt x="1646" y="419"/>
                  </a:cubicBezTo>
                  <a:cubicBezTo>
                    <a:pt x="1646" y="559"/>
                    <a:pt x="1313" y="672"/>
                    <a:pt x="907" y="672"/>
                  </a:cubicBezTo>
                  <a:cubicBezTo>
                    <a:pt x="498" y="672"/>
                    <a:pt x="167" y="559"/>
                    <a:pt x="167" y="419"/>
                  </a:cubicBezTo>
                  <a:cubicBezTo>
                    <a:pt x="167" y="280"/>
                    <a:pt x="498" y="167"/>
                    <a:pt x="907" y="167"/>
                  </a:cubicBezTo>
                  <a:close/>
                  <a:moveTo>
                    <a:pt x="167" y="593"/>
                  </a:moveTo>
                  <a:cubicBezTo>
                    <a:pt x="186" y="609"/>
                    <a:pt x="208" y="625"/>
                    <a:pt x="232" y="638"/>
                  </a:cubicBezTo>
                  <a:cubicBezTo>
                    <a:pt x="385" y="722"/>
                    <a:pt x="626" y="769"/>
                    <a:pt x="907" y="771"/>
                  </a:cubicBezTo>
                  <a:cubicBezTo>
                    <a:pt x="1117" y="771"/>
                    <a:pt x="1310" y="742"/>
                    <a:pt x="1455" y="692"/>
                  </a:cubicBezTo>
                  <a:cubicBezTo>
                    <a:pt x="1529" y="667"/>
                    <a:pt x="1590" y="636"/>
                    <a:pt x="1641" y="598"/>
                  </a:cubicBezTo>
                  <a:cubicBezTo>
                    <a:pt x="1642" y="596"/>
                    <a:pt x="1644" y="594"/>
                    <a:pt x="1646" y="593"/>
                  </a:cubicBezTo>
                  <a:cubicBezTo>
                    <a:pt x="1646" y="774"/>
                    <a:pt x="1646" y="774"/>
                    <a:pt x="1646" y="774"/>
                  </a:cubicBezTo>
                  <a:cubicBezTo>
                    <a:pt x="1646" y="822"/>
                    <a:pt x="1646" y="822"/>
                    <a:pt x="1646" y="822"/>
                  </a:cubicBezTo>
                  <a:cubicBezTo>
                    <a:pt x="1472" y="895"/>
                    <a:pt x="1245" y="932"/>
                    <a:pt x="1245" y="932"/>
                  </a:cubicBezTo>
                  <a:cubicBezTo>
                    <a:pt x="1143" y="950"/>
                    <a:pt x="1025" y="962"/>
                    <a:pt x="901" y="962"/>
                  </a:cubicBezTo>
                  <a:cubicBezTo>
                    <a:pt x="505" y="962"/>
                    <a:pt x="182" y="854"/>
                    <a:pt x="167" y="722"/>
                  </a:cubicBezTo>
                  <a:cubicBezTo>
                    <a:pt x="167" y="593"/>
                    <a:pt x="167" y="593"/>
                    <a:pt x="167" y="593"/>
                  </a:cubicBezTo>
                  <a:close/>
                  <a:moveTo>
                    <a:pt x="167" y="1049"/>
                  </a:moveTo>
                  <a:cubicBezTo>
                    <a:pt x="167" y="940"/>
                    <a:pt x="167" y="899"/>
                    <a:pt x="167" y="884"/>
                  </a:cubicBezTo>
                  <a:cubicBezTo>
                    <a:pt x="187" y="901"/>
                    <a:pt x="209" y="914"/>
                    <a:pt x="232" y="929"/>
                  </a:cubicBezTo>
                  <a:cubicBezTo>
                    <a:pt x="385" y="1012"/>
                    <a:pt x="625" y="1058"/>
                    <a:pt x="901" y="1058"/>
                  </a:cubicBezTo>
                  <a:cubicBezTo>
                    <a:pt x="1000" y="1058"/>
                    <a:pt x="1096" y="1048"/>
                    <a:pt x="1183" y="1040"/>
                  </a:cubicBezTo>
                  <a:cubicBezTo>
                    <a:pt x="1381" y="1022"/>
                    <a:pt x="1569" y="961"/>
                    <a:pt x="1646" y="934"/>
                  </a:cubicBezTo>
                  <a:cubicBezTo>
                    <a:pt x="1646" y="1138"/>
                    <a:pt x="1646" y="1138"/>
                    <a:pt x="1646" y="1138"/>
                  </a:cubicBezTo>
                  <a:cubicBezTo>
                    <a:pt x="1283" y="1244"/>
                    <a:pt x="1159" y="1252"/>
                    <a:pt x="1159" y="1252"/>
                  </a:cubicBezTo>
                  <a:cubicBezTo>
                    <a:pt x="1079" y="1262"/>
                    <a:pt x="991" y="1268"/>
                    <a:pt x="901" y="1268"/>
                  </a:cubicBezTo>
                  <a:cubicBezTo>
                    <a:pt x="527" y="1268"/>
                    <a:pt x="218" y="1174"/>
                    <a:pt x="167" y="1053"/>
                  </a:cubicBezTo>
                  <a:cubicBezTo>
                    <a:pt x="167" y="1049"/>
                    <a:pt x="167" y="1049"/>
                    <a:pt x="167" y="1049"/>
                  </a:cubicBezTo>
                  <a:close/>
                  <a:moveTo>
                    <a:pt x="907" y="1611"/>
                  </a:moveTo>
                  <a:cubicBezTo>
                    <a:pt x="498" y="1611"/>
                    <a:pt x="167" y="1474"/>
                    <a:pt x="167" y="1306"/>
                  </a:cubicBezTo>
                  <a:cubicBezTo>
                    <a:pt x="167" y="1262"/>
                    <a:pt x="167" y="1226"/>
                    <a:pt x="167" y="1196"/>
                  </a:cubicBezTo>
                  <a:cubicBezTo>
                    <a:pt x="186" y="1210"/>
                    <a:pt x="205" y="1221"/>
                    <a:pt x="226" y="1233"/>
                  </a:cubicBezTo>
                  <a:cubicBezTo>
                    <a:pt x="378" y="1318"/>
                    <a:pt x="622" y="1365"/>
                    <a:pt x="901" y="1365"/>
                  </a:cubicBezTo>
                  <a:cubicBezTo>
                    <a:pt x="991" y="1365"/>
                    <a:pt x="1076" y="1359"/>
                    <a:pt x="1157" y="1350"/>
                  </a:cubicBezTo>
                  <a:cubicBezTo>
                    <a:pt x="1346" y="1327"/>
                    <a:pt x="1544" y="1272"/>
                    <a:pt x="1646" y="1241"/>
                  </a:cubicBezTo>
                  <a:cubicBezTo>
                    <a:pt x="1646" y="1394"/>
                    <a:pt x="1646" y="1394"/>
                    <a:pt x="1646" y="1394"/>
                  </a:cubicBezTo>
                  <a:cubicBezTo>
                    <a:pt x="1636" y="1419"/>
                    <a:pt x="1607" y="1462"/>
                    <a:pt x="1517" y="1510"/>
                  </a:cubicBezTo>
                  <a:cubicBezTo>
                    <a:pt x="1291" y="1579"/>
                    <a:pt x="1153" y="1594"/>
                    <a:pt x="1153" y="1594"/>
                  </a:cubicBezTo>
                  <a:cubicBezTo>
                    <a:pt x="1077" y="1606"/>
                    <a:pt x="991" y="1611"/>
                    <a:pt x="907" y="1611"/>
                  </a:cubicBezTo>
                  <a:close/>
                </a:path>
              </a:pathLst>
            </a:custGeom>
            <a:solidFill>
              <a:schemeClr val="accent4"/>
            </a:solidFill>
            <a:ln>
              <a:no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5"/>
            </a:lnRef>
            <a:fillRef idx="3">
              <a:schemeClr val="accent5"/>
            </a:fillRef>
            <a:effectRef idx="3">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61" fontAlgn="base">
                <a:spcBef>
                  <a:spcPct val="0"/>
                </a:spcBef>
                <a:spcAft>
                  <a:spcPct val="0"/>
                </a:spcAft>
              </a:pPr>
              <a:endParaRPr lang="en-US">
                <a:gradFill>
                  <a:gsLst>
                    <a:gs pos="0">
                      <a:srgbClr val="FFFFFF"/>
                    </a:gs>
                    <a:gs pos="100000">
                      <a:srgbClr val="FFFFFF"/>
                    </a:gs>
                  </a:gsLst>
                  <a:lin ang="5400000" scaled="0"/>
                </a:gradFill>
              </a:endParaRPr>
            </a:p>
          </p:txBody>
        </p:sp>
      </p:grpSp>
    </p:spTree>
    <p:extLst>
      <p:ext uri="{BB962C8B-B14F-4D97-AF65-F5344CB8AC3E}">
        <p14:creationId xmlns:p14="http://schemas.microsoft.com/office/powerpoint/2010/main" val="5839322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
                                            <p:txEl>
                                              <p:pRg st="1" end="1"/>
                                            </p:txEl>
                                          </p:spTgt>
                                        </p:tgtEl>
                                        <p:attrNameLst>
                                          <p:attrName>style.visibility</p:attrName>
                                        </p:attrNameLst>
                                      </p:cBhvr>
                                      <p:to>
                                        <p:strVal val="visible"/>
                                      </p:to>
                                    </p:set>
                                    <p:animEffect transition="in" filter="fade">
                                      <p:cBhvr>
                                        <p:cTn id="7" dur="500"/>
                                        <p:tgtEl>
                                          <p:spTgt spid="1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500"/>
                                        <p:tgtEl>
                                          <p:spTgt spid="2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7">
                                            <p:txEl>
                                              <p:pRg st="2" end="2"/>
                                            </p:txEl>
                                          </p:spTgt>
                                        </p:tgtEl>
                                        <p:attrNameLst>
                                          <p:attrName>style.visibility</p:attrName>
                                        </p:attrNameLst>
                                      </p:cBhvr>
                                      <p:to>
                                        <p:strVal val="visible"/>
                                      </p:to>
                                    </p:set>
                                    <p:animEffect transition="in" filter="fade">
                                      <p:cBhvr>
                                        <p:cTn id="22" dur="500"/>
                                        <p:tgtEl>
                                          <p:spTgt spid="17">
                                            <p:txEl>
                                              <p:pRg st="2" end="2"/>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fade">
                                      <p:cBhvr>
                                        <p:cTn id="25" dur="500"/>
                                        <p:tgtEl>
                                          <p:spTgt spid="28"/>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17">
                                            <p:txEl>
                                              <p:pRg st="3" end="3"/>
                                            </p:txEl>
                                          </p:spTgt>
                                        </p:tgtEl>
                                        <p:attrNameLst>
                                          <p:attrName>style.visibility</p:attrName>
                                        </p:attrNameLst>
                                      </p:cBhvr>
                                      <p:to>
                                        <p:strVal val="visible"/>
                                      </p:to>
                                    </p:set>
                                    <p:animEffect transition="in" filter="fade">
                                      <p:cBhvr>
                                        <p:cTn id="30" dur="500"/>
                                        <p:tgtEl>
                                          <p:spTgt spid="17">
                                            <p:txEl>
                                              <p:pRg st="3" end="3"/>
                                            </p:txEl>
                                          </p:spTgt>
                                        </p:tgtEl>
                                      </p:cBhvr>
                                    </p:animEffect>
                                  </p:childTnLst>
                                </p:cTn>
                              </p:par>
                            </p:childTnLst>
                          </p:cTn>
                        </p:par>
                        <p:par>
                          <p:cTn id="31" fill="hold">
                            <p:stCondLst>
                              <p:cond delay="500"/>
                            </p:stCondLst>
                            <p:childTnLst>
                              <p:par>
                                <p:cTn id="32" presetID="17" presetClass="entr" presetSubtype="1" fill="hold" nodeType="afterEffect">
                                  <p:stCondLst>
                                    <p:cond delay="0"/>
                                  </p:stCondLst>
                                  <p:childTnLst>
                                    <p:set>
                                      <p:cBhvr>
                                        <p:cTn id="33" dur="1" fill="hold">
                                          <p:stCondLst>
                                            <p:cond delay="0"/>
                                          </p:stCondLst>
                                        </p:cTn>
                                        <p:tgtEl>
                                          <p:spTgt spid="25"/>
                                        </p:tgtEl>
                                        <p:attrNameLst>
                                          <p:attrName>style.visibility</p:attrName>
                                        </p:attrNameLst>
                                      </p:cBhvr>
                                      <p:to>
                                        <p:strVal val="visible"/>
                                      </p:to>
                                    </p:set>
                                    <p:anim calcmode="lin" valueType="num">
                                      <p:cBhvr>
                                        <p:cTn id="34" dur="500" fill="hold"/>
                                        <p:tgtEl>
                                          <p:spTgt spid="25"/>
                                        </p:tgtEl>
                                        <p:attrNameLst>
                                          <p:attrName>ppt_x</p:attrName>
                                        </p:attrNameLst>
                                      </p:cBhvr>
                                      <p:tavLst>
                                        <p:tav tm="0">
                                          <p:val>
                                            <p:strVal val="#ppt_x"/>
                                          </p:val>
                                        </p:tav>
                                        <p:tav tm="100000">
                                          <p:val>
                                            <p:strVal val="#ppt_x"/>
                                          </p:val>
                                        </p:tav>
                                      </p:tavLst>
                                    </p:anim>
                                    <p:anim calcmode="lin" valueType="num">
                                      <p:cBhvr>
                                        <p:cTn id="35" dur="500" fill="hold"/>
                                        <p:tgtEl>
                                          <p:spTgt spid="25"/>
                                        </p:tgtEl>
                                        <p:attrNameLst>
                                          <p:attrName>ppt_y</p:attrName>
                                        </p:attrNameLst>
                                      </p:cBhvr>
                                      <p:tavLst>
                                        <p:tav tm="0">
                                          <p:val>
                                            <p:strVal val="#ppt_y-#ppt_h/2"/>
                                          </p:val>
                                        </p:tav>
                                        <p:tav tm="100000">
                                          <p:val>
                                            <p:strVal val="#ppt_y"/>
                                          </p:val>
                                        </p:tav>
                                      </p:tavLst>
                                    </p:anim>
                                    <p:anim calcmode="lin" valueType="num">
                                      <p:cBhvr>
                                        <p:cTn id="36" dur="500" fill="hold"/>
                                        <p:tgtEl>
                                          <p:spTgt spid="25"/>
                                        </p:tgtEl>
                                        <p:attrNameLst>
                                          <p:attrName>ppt_w</p:attrName>
                                        </p:attrNameLst>
                                      </p:cBhvr>
                                      <p:tavLst>
                                        <p:tav tm="0">
                                          <p:val>
                                            <p:strVal val="#ppt_w"/>
                                          </p:val>
                                        </p:tav>
                                        <p:tav tm="100000">
                                          <p:val>
                                            <p:strVal val="#ppt_w"/>
                                          </p:val>
                                        </p:tav>
                                      </p:tavLst>
                                    </p:anim>
                                    <p:anim calcmode="lin" valueType="num">
                                      <p:cBhvr>
                                        <p:cTn id="37" dur="500" fill="hold"/>
                                        <p:tgtEl>
                                          <p:spTgt spid="25"/>
                                        </p:tgtEl>
                                        <p:attrNameLst>
                                          <p:attrName>ppt_h</p:attrName>
                                        </p:attrNameLst>
                                      </p:cBhvr>
                                      <p:tavLst>
                                        <p:tav tm="0">
                                          <p:val>
                                            <p:fltVal val="0"/>
                                          </p:val>
                                        </p:tav>
                                        <p:tav tm="100000">
                                          <p:val>
                                            <p:strVal val="#ppt_h"/>
                                          </p:val>
                                        </p:tav>
                                      </p:tavLst>
                                    </p:anim>
                                  </p:childTnLst>
                                </p:cTn>
                              </p:par>
                            </p:childTnLst>
                          </p:cTn>
                        </p:par>
                        <p:par>
                          <p:cTn id="38" fill="hold">
                            <p:stCondLst>
                              <p:cond delay="1000"/>
                            </p:stCondLst>
                            <p:childTnLst>
                              <p:par>
                                <p:cTn id="39" presetID="22" presetClass="entr" presetSubtype="1" fill="hold" nodeType="after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wipe(up)">
                                      <p:cBhvr>
                                        <p:cTn id="41" dur="500"/>
                                        <p:tgtEl>
                                          <p:spTgt spid="10"/>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17">
                                            <p:txEl>
                                              <p:pRg st="4" end="4"/>
                                            </p:txEl>
                                          </p:spTgt>
                                        </p:tgtEl>
                                        <p:attrNameLst>
                                          <p:attrName>style.visibility</p:attrName>
                                        </p:attrNameLst>
                                      </p:cBhvr>
                                      <p:to>
                                        <p:strVal val="visible"/>
                                      </p:to>
                                    </p:set>
                                    <p:animEffect transition="in" filter="fade">
                                      <p:cBhvr>
                                        <p:cTn id="46" dur="500"/>
                                        <p:tgtEl>
                                          <p:spTgt spid="17">
                                            <p:txEl>
                                              <p:pRg st="4" end="4"/>
                                            </p:txEl>
                                          </p:spTgt>
                                        </p:tgtEl>
                                      </p:cBhvr>
                                    </p:animEffect>
                                  </p:childTnLst>
                                </p:cTn>
                              </p:par>
                              <p:par>
                                <p:cTn id="47" presetID="1" presetClass="exit" presetSubtype="0" fill="hold" nodeType="withEffect">
                                  <p:stCondLst>
                                    <p:cond delay="0"/>
                                  </p:stCondLst>
                                  <p:childTnLst>
                                    <p:set>
                                      <p:cBhvr>
                                        <p:cTn id="48" dur="1" fill="hold">
                                          <p:stCondLst>
                                            <p:cond delay="0"/>
                                          </p:stCondLst>
                                        </p:cTn>
                                        <p:tgtEl>
                                          <p:spTgt spid="10"/>
                                        </p:tgtEl>
                                        <p:attrNameLst>
                                          <p:attrName>style.visibility</p:attrName>
                                        </p:attrNameLst>
                                      </p:cBhvr>
                                      <p:to>
                                        <p:strVal val="hidden"/>
                                      </p:to>
                                    </p:set>
                                  </p:childTnLst>
                                </p:cTn>
                              </p:par>
                              <p:par>
                                <p:cTn id="49" presetID="1" presetClass="exit" presetSubtype="0" fill="hold" nodeType="withEffect">
                                  <p:stCondLst>
                                    <p:cond delay="0"/>
                                  </p:stCondLst>
                                  <p:childTnLst>
                                    <p:set>
                                      <p:cBhvr>
                                        <p:cTn id="50" dur="1" fill="hold">
                                          <p:stCondLst>
                                            <p:cond delay="0"/>
                                          </p:stCondLst>
                                        </p:cTn>
                                        <p:tgtEl>
                                          <p:spTgt spid="25"/>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22" presetClass="entr" presetSubtype="1" fill="hold" nodeType="clickEffect">
                                  <p:stCondLst>
                                    <p:cond delay="0"/>
                                  </p:stCondLst>
                                  <p:childTnLst>
                                    <p:set>
                                      <p:cBhvr>
                                        <p:cTn id="54" dur="1" fill="hold">
                                          <p:stCondLst>
                                            <p:cond delay="0"/>
                                          </p:stCondLst>
                                        </p:cTn>
                                        <p:tgtEl>
                                          <p:spTgt spid="31"/>
                                        </p:tgtEl>
                                        <p:attrNameLst>
                                          <p:attrName>style.visibility</p:attrName>
                                        </p:attrNameLst>
                                      </p:cBhvr>
                                      <p:to>
                                        <p:strVal val="visible"/>
                                      </p:to>
                                    </p:set>
                                    <p:animEffect transition="in" filter="wipe(up)">
                                      <p:cBhvr>
                                        <p:cTn id="55" dur="500"/>
                                        <p:tgtEl>
                                          <p:spTgt spid="31"/>
                                        </p:tgtEl>
                                      </p:cBhvr>
                                    </p:animEffect>
                                  </p:childTnLst>
                                </p:cTn>
                              </p:par>
                            </p:childTnLst>
                          </p:cTn>
                        </p:par>
                        <p:par>
                          <p:cTn id="56" fill="hold">
                            <p:stCondLst>
                              <p:cond delay="500"/>
                            </p:stCondLst>
                            <p:childTnLst>
                              <p:par>
                                <p:cTn id="57" presetID="22" presetClass="entr" presetSubtype="2" fill="hold" nodeType="afterEffect">
                                  <p:stCondLst>
                                    <p:cond delay="0"/>
                                  </p:stCondLst>
                                  <p:childTnLst>
                                    <p:set>
                                      <p:cBhvr>
                                        <p:cTn id="58" dur="1" fill="hold">
                                          <p:stCondLst>
                                            <p:cond delay="0"/>
                                          </p:stCondLst>
                                        </p:cTn>
                                        <p:tgtEl>
                                          <p:spTgt spid="36"/>
                                        </p:tgtEl>
                                        <p:attrNameLst>
                                          <p:attrName>style.visibility</p:attrName>
                                        </p:attrNameLst>
                                      </p:cBhvr>
                                      <p:to>
                                        <p:strVal val="visible"/>
                                      </p:to>
                                    </p:set>
                                    <p:animEffect transition="in" filter="wipe(right)">
                                      <p:cBhvr>
                                        <p:cTn id="59" dur="500"/>
                                        <p:tgtEl>
                                          <p:spTgt spid="36"/>
                                        </p:tgtEl>
                                      </p:cBhvr>
                                    </p:animEffect>
                                  </p:childTnLst>
                                </p:cTn>
                              </p:par>
                            </p:childTnLst>
                          </p:cTn>
                        </p:par>
                        <p:par>
                          <p:cTn id="60" fill="hold">
                            <p:stCondLst>
                              <p:cond delay="1000"/>
                            </p:stCondLst>
                            <p:childTnLst>
                              <p:par>
                                <p:cTn id="61" presetID="26" presetClass="emph" presetSubtype="0" fill="hold" nodeType="afterEffect">
                                  <p:stCondLst>
                                    <p:cond delay="0"/>
                                  </p:stCondLst>
                                  <p:childTnLst>
                                    <p:animEffect transition="out" filter="fade">
                                      <p:cBhvr>
                                        <p:cTn id="62" dur="500" tmFilter="0, 0; .2, .5; .8, .5; 1, 0"/>
                                        <p:tgtEl>
                                          <p:spTgt spid="28"/>
                                        </p:tgtEl>
                                      </p:cBhvr>
                                    </p:animEffect>
                                    <p:animScale>
                                      <p:cBhvr>
                                        <p:cTn id="63" dur="250" autoRev="1" fill="hold"/>
                                        <p:tgtEl>
                                          <p:spTgt spid="28"/>
                                        </p:tgtEl>
                                      </p:cBhvr>
                                      <p:by x="105000" y="105000"/>
                                    </p:animScale>
                                  </p:childTnLst>
                                </p:cTn>
                              </p:par>
                            </p:childTnLst>
                          </p:cTn>
                        </p:par>
                      </p:childTnLst>
                    </p:cTn>
                  </p:par>
                  <p:par>
                    <p:cTn id="64" fill="hold">
                      <p:stCondLst>
                        <p:cond delay="indefinite"/>
                      </p:stCondLst>
                      <p:childTnLst>
                        <p:par>
                          <p:cTn id="65" fill="hold">
                            <p:stCondLst>
                              <p:cond delay="0"/>
                            </p:stCondLst>
                            <p:childTnLst>
                              <p:par>
                                <p:cTn id="66" presetID="22" presetClass="entr" presetSubtype="8" fill="hold" nodeType="clickEffect">
                                  <p:stCondLst>
                                    <p:cond delay="0"/>
                                  </p:stCondLst>
                                  <p:childTnLst>
                                    <p:set>
                                      <p:cBhvr>
                                        <p:cTn id="67" dur="1" fill="hold">
                                          <p:stCondLst>
                                            <p:cond delay="0"/>
                                          </p:stCondLst>
                                        </p:cTn>
                                        <p:tgtEl>
                                          <p:spTgt spid="43"/>
                                        </p:tgtEl>
                                        <p:attrNameLst>
                                          <p:attrName>style.visibility</p:attrName>
                                        </p:attrNameLst>
                                      </p:cBhvr>
                                      <p:to>
                                        <p:strVal val="visible"/>
                                      </p:to>
                                    </p:set>
                                    <p:animEffect transition="in" filter="wipe(left)">
                                      <p:cBhvr>
                                        <p:cTn id="68" dur="500"/>
                                        <p:tgtEl>
                                          <p:spTgt spid="43"/>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2" fill="hold" nodeType="clickEffect">
                                  <p:stCondLst>
                                    <p:cond delay="0"/>
                                  </p:stCondLst>
                                  <p:childTnLst>
                                    <p:set>
                                      <p:cBhvr>
                                        <p:cTn id="72" dur="1" fill="hold">
                                          <p:stCondLst>
                                            <p:cond delay="0"/>
                                          </p:stCondLst>
                                        </p:cTn>
                                        <p:tgtEl>
                                          <p:spTgt spid="34"/>
                                        </p:tgtEl>
                                        <p:attrNameLst>
                                          <p:attrName>style.visibility</p:attrName>
                                        </p:attrNameLst>
                                      </p:cBhvr>
                                      <p:to>
                                        <p:strVal val="visible"/>
                                      </p:to>
                                    </p:set>
                                    <p:animEffect transition="in" filter="wipe(right)">
                                      <p:cBhvr>
                                        <p:cTn id="73" dur="500"/>
                                        <p:tgtEl>
                                          <p:spTgt spid="34"/>
                                        </p:tgtEl>
                                      </p:cBhvr>
                                    </p:animEffect>
                                  </p:childTnLst>
                                </p:cTn>
                              </p:par>
                            </p:childTnLst>
                          </p:cTn>
                        </p:par>
                        <p:par>
                          <p:cTn id="74" fill="hold">
                            <p:stCondLst>
                              <p:cond delay="500"/>
                            </p:stCondLst>
                            <p:childTnLst>
                              <p:par>
                                <p:cTn id="75" presetID="22" presetClass="entr" presetSubtype="2" fill="hold" nodeType="afterEffect">
                                  <p:stCondLst>
                                    <p:cond delay="500"/>
                                  </p:stCondLst>
                                  <p:childTnLst>
                                    <p:set>
                                      <p:cBhvr>
                                        <p:cTn id="76" dur="1" fill="hold">
                                          <p:stCondLst>
                                            <p:cond delay="0"/>
                                          </p:stCondLst>
                                        </p:cTn>
                                        <p:tgtEl>
                                          <p:spTgt spid="38"/>
                                        </p:tgtEl>
                                        <p:attrNameLst>
                                          <p:attrName>style.visibility</p:attrName>
                                        </p:attrNameLst>
                                      </p:cBhvr>
                                      <p:to>
                                        <p:strVal val="visible"/>
                                      </p:to>
                                    </p:set>
                                    <p:animEffect transition="in" filter="wipe(right)">
                                      <p:cBhvr>
                                        <p:cTn id="77" dur="500"/>
                                        <p:tgtEl>
                                          <p:spTgt spid="38"/>
                                        </p:tgtEl>
                                      </p:cBhvr>
                                    </p:animEffect>
                                  </p:childTnLst>
                                </p:cTn>
                              </p:par>
                              <p:par>
                                <p:cTn id="78" presetID="22" presetClass="entr" presetSubtype="4" fill="hold" nodeType="withEffect">
                                  <p:stCondLst>
                                    <p:cond delay="500"/>
                                  </p:stCondLst>
                                  <p:childTnLst>
                                    <p:set>
                                      <p:cBhvr>
                                        <p:cTn id="79" dur="1" fill="hold">
                                          <p:stCondLst>
                                            <p:cond delay="0"/>
                                          </p:stCondLst>
                                        </p:cTn>
                                        <p:tgtEl>
                                          <p:spTgt spid="35"/>
                                        </p:tgtEl>
                                        <p:attrNameLst>
                                          <p:attrName>style.visibility</p:attrName>
                                        </p:attrNameLst>
                                      </p:cBhvr>
                                      <p:to>
                                        <p:strVal val="visible"/>
                                      </p:to>
                                    </p:set>
                                    <p:animEffect transition="in" filter="wipe(down)">
                                      <p:cBhvr>
                                        <p:cTn id="80" dur="500"/>
                                        <p:tgtEl>
                                          <p:spTgt spid="35"/>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1" fill="hold" nodeType="clickEffect">
                                  <p:stCondLst>
                                    <p:cond delay="0"/>
                                  </p:stCondLst>
                                  <p:childTnLst>
                                    <p:set>
                                      <p:cBhvr>
                                        <p:cTn id="84" dur="1" fill="hold">
                                          <p:stCondLst>
                                            <p:cond delay="0"/>
                                          </p:stCondLst>
                                        </p:cTn>
                                        <p:tgtEl>
                                          <p:spTgt spid="31"/>
                                        </p:tgtEl>
                                        <p:attrNameLst>
                                          <p:attrName>style.visibility</p:attrName>
                                        </p:attrNameLst>
                                      </p:cBhvr>
                                      <p:to>
                                        <p:strVal val="visible"/>
                                      </p:to>
                                    </p:set>
                                    <p:animEffect transition="in" filter="wipe(up)">
                                      <p:cBhvr>
                                        <p:cTn id="85" dur="500"/>
                                        <p:tgtEl>
                                          <p:spTgt spid="31"/>
                                        </p:tgtEl>
                                      </p:cBhvr>
                                    </p:animEffect>
                                  </p:childTnLst>
                                </p:cTn>
                              </p:par>
                              <p:par>
                                <p:cTn id="86" presetID="1" presetClass="exit" presetSubtype="0" fill="hold" nodeType="withEffect">
                                  <p:stCondLst>
                                    <p:cond delay="0"/>
                                  </p:stCondLst>
                                  <p:childTnLst>
                                    <p:set>
                                      <p:cBhvr>
                                        <p:cTn id="87" dur="1" fill="hold">
                                          <p:stCondLst>
                                            <p:cond delay="0"/>
                                          </p:stCondLst>
                                        </p:cTn>
                                        <p:tgtEl>
                                          <p:spTgt spid="34"/>
                                        </p:tgtEl>
                                        <p:attrNameLst>
                                          <p:attrName>style.visibility</p:attrName>
                                        </p:attrNameLst>
                                      </p:cBhvr>
                                      <p:to>
                                        <p:strVal val="hidden"/>
                                      </p:to>
                                    </p:set>
                                  </p:childTnLst>
                                </p:cTn>
                              </p:par>
                              <p:par>
                                <p:cTn id="88" presetID="1" presetClass="exit" presetSubtype="0" fill="hold" nodeType="withEffect">
                                  <p:stCondLst>
                                    <p:cond delay="0"/>
                                  </p:stCondLst>
                                  <p:childTnLst>
                                    <p:set>
                                      <p:cBhvr>
                                        <p:cTn id="89" dur="1" fill="hold">
                                          <p:stCondLst>
                                            <p:cond delay="0"/>
                                          </p:stCondLst>
                                        </p:cTn>
                                        <p:tgtEl>
                                          <p:spTgt spid="43"/>
                                        </p:tgtEl>
                                        <p:attrNameLst>
                                          <p:attrName>style.visibility</p:attrName>
                                        </p:attrNameLst>
                                      </p:cBhvr>
                                      <p:to>
                                        <p:strVal val="hidden"/>
                                      </p:to>
                                    </p:set>
                                  </p:childTnLst>
                                </p:cTn>
                              </p:par>
                              <p:par>
                                <p:cTn id="90" presetID="10" presetClass="exit" presetSubtype="0" fill="hold" nodeType="withEffect">
                                  <p:stCondLst>
                                    <p:cond delay="0"/>
                                  </p:stCondLst>
                                  <p:childTnLst>
                                    <p:animEffect transition="out" filter="fade">
                                      <p:cBhvr>
                                        <p:cTn id="91" dur="500"/>
                                        <p:tgtEl>
                                          <p:spTgt spid="36"/>
                                        </p:tgtEl>
                                      </p:cBhvr>
                                    </p:animEffect>
                                    <p:set>
                                      <p:cBhvr>
                                        <p:cTn id="92" dur="1" fill="hold">
                                          <p:stCondLst>
                                            <p:cond delay="499"/>
                                          </p:stCondLst>
                                        </p:cTn>
                                        <p:tgtEl>
                                          <p:spTgt spid="36"/>
                                        </p:tgtEl>
                                        <p:attrNameLst>
                                          <p:attrName>style.visibility</p:attrName>
                                        </p:attrNameLst>
                                      </p:cBhvr>
                                      <p:to>
                                        <p:strVal val="hidden"/>
                                      </p:to>
                                    </p:set>
                                  </p:childTnLst>
                                </p:cTn>
                              </p:par>
                              <p:par>
                                <p:cTn id="93" presetID="1" presetClass="exit" presetSubtype="0" fill="hold" nodeType="withEffect">
                                  <p:stCondLst>
                                    <p:cond delay="0"/>
                                  </p:stCondLst>
                                  <p:childTnLst>
                                    <p:set>
                                      <p:cBhvr>
                                        <p:cTn id="94" dur="1" fill="hold">
                                          <p:stCondLst>
                                            <p:cond delay="0"/>
                                          </p:stCondLst>
                                        </p:cTn>
                                        <p:tgtEl>
                                          <p:spTgt spid="38"/>
                                        </p:tgtEl>
                                        <p:attrNameLst>
                                          <p:attrName>style.visibility</p:attrName>
                                        </p:attrNameLst>
                                      </p:cBhvr>
                                      <p:to>
                                        <p:strVal val="hidden"/>
                                      </p:to>
                                    </p:set>
                                  </p:childTnLst>
                                </p:cTn>
                              </p:par>
                              <p:par>
                                <p:cTn id="95" presetID="1" presetClass="exit" presetSubtype="0" fill="hold" nodeType="withEffect">
                                  <p:stCondLst>
                                    <p:cond delay="0"/>
                                  </p:stCondLst>
                                  <p:childTnLst>
                                    <p:set>
                                      <p:cBhvr>
                                        <p:cTn id="96" dur="1" fill="hold">
                                          <p:stCondLst>
                                            <p:cond delay="0"/>
                                          </p:stCondLst>
                                        </p:cTn>
                                        <p:tgtEl>
                                          <p:spTgt spid="35"/>
                                        </p:tgtEl>
                                        <p:attrNameLst>
                                          <p:attrName>style.visibility</p:attrName>
                                        </p:attrNameLst>
                                      </p:cBhvr>
                                      <p:to>
                                        <p:strVal val="hidden"/>
                                      </p:to>
                                    </p:set>
                                  </p:childTnLst>
                                </p:cTn>
                              </p:par>
                            </p:childTnLst>
                          </p:cTn>
                        </p:par>
                        <p:par>
                          <p:cTn id="97" fill="hold">
                            <p:stCondLst>
                              <p:cond delay="500"/>
                            </p:stCondLst>
                            <p:childTnLst>
                              <p:par>
                                <p:cTn id="98" presetID="22" presetClass="entr" presetSubtype="2" fill="hold" nodeType="afterEffect">
                                  <p:stCondLst>
                                    <p:cond delay="0"/>
                                  </p:stCondLst>
                                  <p:childTnLst>
                                    <p:set>
                                      <p:cBhvr>
                                        <p:cTn id="99" dur="1" fill="hold">
                                          <p:stCondLst>
                                            <p:cond delay="0"/>
                                          </p:stCondLst>
                                        </p:cTn>
                                        <p:tgtEl>
                                          <p:spTgt spid="36"/>
                                        </p:tgtEl>
                                        <p:attrNameLst>
                                          <p:attrName>style.visibility</p:attrName>
                                        </p:attrNameLst>
                                      </p:cBhvr>
                                      <p:to>
                                        <p:strVal val="visible"/>
                                      </p:to>
                                    </p:set>
                                    <p:animEffect transition="in" filter="wipe(right)">
                                      <p:cBhvr>
                                        <p:cTn id="100" dur="500"/>
                                        <p:tgtEl>
                                          <p:spTgt spid="36"/>
                                        </p:tgtEl>
                                      </p:cBhvr>
                                    </p:animEffect>
                                  </p:childTnLst>
                                </p:cTn>
                              </p:par>
                            </p:childTnLst>
                          </p:cTn>
                        </p:par>
                        <p:par>
                          <p:cTn id="101" fill="hold">
                            <p:stCondLst>
                              <p:cond delay="1000"/>
                            </p:stCondLst>
                            <p:childTnLst>
                              <p:par>
                                <p:cTn id="102" presetID="26" presetClass="emph" presetSubtype="0" fill="hold" nodeType="afterEffect">
                                  <p:stCondLst>
                                    <p:cond delay="0"/>
                                  </p:stCondLst>
                                  <p:childTnLst>
                                    <p:animEffect transition="out" filter="fade">
                                      <p:cBhvr>
                                        <p:cTn id="103" dur="500" tmFilter="0, 0; .2, .5; .8, .5; 1, 0"/>
                                        <p:tgtEl>
                                          <p:spTgt spid="28"/>
                                        </p:tgtEl>
                                      </p:cBhvr>
                                    </p:animEffect>
                                    <p:animScale>
                                      <p:cBhvr>
                                        <p:cTn id="104" dur="250" autoRev="1" fill="hold"/>
                                        <p:tgtEl>
                                          <p:spTgt spid="28"/>
                                        </p:tgtEl>
                                      </p:cBhvr>
                                      <p:by x="105000" y="105000"/>
                                    </p:animScale>
                                  </p:childTnLst>
                                </p:cTn>
                              </p:par>
                            </p:childTnLst>
                          </p:cTn>
                        </p:par>
                      </p:childTnLst>
                    </p:cTn>
                  </p:par>
                  <p:par>
                    <p:cTn id="105" fill="hold">
                      <p:stCondLst>
                        <p:cond delay="indefinite"/>
                      </p:stCondLst>
                      <p:childTnLst>
                        <p:par>
                          <p:cTn id="106" fill="hold">
                            <p:stCondLst>
                              <p:cond delay="0"/>
                            </p:stCondLst>
                            <p:childTnLst>
                              <p:par>
                                <p:cTn id="107" presetID="22" presetClass="entr" presetSubtype="4" fill="hold" grpId="0" nodeType="clickEffect">
                                  <p:stCondLst>
                                    <p:cond delay="0"/>
                                  </p:stCondLst>
                                  <p:childTnLst>
                                    <p:set>
                                      <p:cBhvr>
                                        <p:cTn id="108" dur="1" fill="hold">
                                          <p:stCondLst>
                                            <p:cond delay="0"/>
                                          </p:stCondLst>
                                        </p:cTn>
                                        <p:tgtEl>
                                          <p:spTgt spid="41"/>
                                        </p:tgtEl>
                                        <p:attrNameLst>
                                          <p:attrName>style.visibility</p:attrName>
                                        </p:attrNameLst>
                                      </p:cBhvr>
                                      <p:to>
                                        <p:strVal val="visible"/>
                                      </p:to>
                                    </p:set>
                                    <p:animEffect transition="in" filter="wipe(down)">
                                      <p:cBhvr>
                                        <p:cTn id="109"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2" grpId="0" animBg="1"/>
      <p:bldP spid="41"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Cloud Drive Client Library Sample</a:t>
            </a:r>
            <a:endParaRPr lang="en-US" dirty="0"/>
          </a:p>
        </p:txBody>
      </p:sp>
      <p:sp>
        <p:nvSpPr>
          <p:cNvPr id="3" name="Content Placeholder 2"/>
          <p:cNvSpPr>
            <a:spLocks noGrp="1"/>
          </p:cNvSpPr>
          <p:nvPr>
            <p:ph type="body" sz="quarter" idx="10"/>
          </p:nvPr>
        </p:nvSpPr>
        <p:spPr>
          <a:xfrm>
            <a:off x="522288" y="1507998"/>
            <a:ext cx="11149012" cy="5078313"/>
          </a:xfrm>
        </p:spPr>
        <p:txBody>
          <a:bodyPr/>
          <a:lstStyle/>
          <a:p>
            <a:pPr lvl="0">
              <a:lnSpc>
                <a:spcPct val="100000"/>
              </a:lnSpc>
              <a:spcBef>
                <a:spcPts val="0"/>
              </a:spcBef>
              <a:spcAft>
                <a:spcPts val="1800"/>
              </a:spcAft>
              <a:buSzPct val="80000"/>
            </a:pPr>
            <a:r>
              <a:rPr lang="en-US" sz="1500" dirty="0" err="1">
                <a:solidFill>
                  <a:srgbClr val="2B91AF"/>
                </a:solidFill>
              </a:rPr>
              <a:t>CloudStorageAccount</a:t>
            </a:r>
            <a:r>
              <a:rPr lang="en-US" sz="1500" dirty="0">
                <a:solidFill>
                  <a:srgbClr val="2B91AF"/>
                </a:solidFill>
              </a:rPr>
              <a:t> </a:t>
            </a:r>
            <a:r>
              <a:rPr lang="en-US" sz="1500" dirty="0">
                <a:solidFill>
                  <a:srgbClr val="FFFFFF"/>
                </a:solidFill>
              </a:rPr>
              <a:t>account =       </a:t>
            </a:r>
            <a:r>
              <a:rPr lang="en-US" sz="1500" dirty="0" smtClean="0">
                <a:solidFill>
                  <a:srgbClr val="FFFFFF"/>
                </a:solidFill>
              </a:rPr>
              <a:t/>
            </a:r>
            <a:br>
              <a:rPr lang="en-US" sz="1500" dirty="0" smtClean="0">
                <a:solidFill>
                  <a:srgbClr val="FFFFFF"/>
                </a:solidFill>
              </a:rPr>
            </a:br>
            <a:r>
              <a:rPr lang="en-US" sz="1500" dirty="0" smtClean="0">
                <a:solidFill>
                  <a:srgbClr val="FFFFFF"/>
                </a:solidFill>
              </a:rPr>
              <a:t>	</a:t>
            </a:r>
            <a:r>
              <a:rPr lang="en-US" sz="1500" dirty="0" err="1" smtClean="0">
                <a:solidFill>
                  <a:srgbClr val="2B91AF"/>
                </a:solidFill>
              </a:rPr>
              <a:t>CloudStorageAccount</a:t>
            </a:r>
            <a:r>
              <a:rPr lang="en-US" sz="1500" dirty="0" err="1" smtClean="0">
                <a:solidFill>
                  <a:prstClr val="black"/>
                </a:solidFill>
              </a:rPr>
              <a:t>.FromConfigurationSetting</a:t>
            </a:r>
            <a:r>
              <a:rPr lang="en-US" sz="1500" dirty="0">
                <a:solidFill>
                  <a:prstClr val="black"/>
                </a:solidFill>
              </a:rPr>
              <a:t>(</a:t>
            </a:r>
            <a:r>
              <a:rPr lang="en-US" sz="1500" dirty="0">
                <a:solidFill>
                  <a:srgbClr val="A31515"/>
                </a:solidFill>
              </a:rPr>
              <a:t>"</a:t>
            </a:r>
            <a:r>
              <a:rPr lang="en-US" sz="1500" dirty="0" err="1">
                <a:solidFill>
                  <a:srgbClr val="A31515"/>
                </a:solidFill>
              </a:rPr>
              <a:t>CloudStorageAccount</a:t>
            </a:r>
            <a:r>
              <a:rPr lang="en-US" sz="1500" dirty="0" smtClean="0">
                <a:solidFill>
                  <a:srgbClr val="A31515"/>
                </a:solidFill>
              </a:rPr>
              <a:t>"</a:t>
            </a:r>
            <a:r>
              <a:rPr lang="en-US" sz="1500" dirty="0" smtClean="0">
                <a:solidFill>
                  <a:prstClr val="black"/>
                </a:solidFill>
              </a:rPr>
              <a:t>);</a:t>
            </a:r>
          </a:p>
          <a:p>
            <a:pPr lvl="0">
              <a:lnSpc>
                <a:spcPct val="100000"/>
              </a:lnSpc>
              <a:spcBef>
                <a:spcPts val="0"/>
              </a:spcBef>
              <a:spcAft>
                <a:spcPts val="1800"/>
              </a:spcAft>
              <a:buSzPct val="80000"/>
            </a:pPr>
            <a:r>
              <a:rPr lang="en-US" sz="1500" dirty="0" smtClean="0">
                <a:solidFill>
                  <a:srgbClr val="008000"/>
                </a:solidFill>
              </a:rPr>
              <a:t>//</a:t>
            </a:r>
            <a:r>
              <a:rPr lang="en-US" sz="1500" dirty="0">
                <a:solidFill>
                  <a:srgbClr val="008000"/>
                </a:solidFill>
              </a:rPr>
              <a:t>Initialize the local cache for drives mounted by this role </a:t>
            </a:r>
            <a:r>
              <a:rPr lang="en-US" sz="1500" dirty="0" smtClean="0">
                <a:solidFill>
                  <a:srgbClr val="008000"/>
                </a:solidFill>
              </a:rPr>
              <a:t>instance</a:t>
            </a:r>
            <a:br>
              <a:rPr lang="en-US" sz="1500" dirty="0" smtClean="0">
                <a:solidFill>
                  <a:srgbClr val="008000"/>
                </a:solidFill>
              </a:rPr>
            </a:br>
            <a:r>
              <a:rPr lang="en-US" sz="1500" dirty="0" err="1" smtClean="0">
                <a:solidFill>
                  <a:srgbClr val="2B91AF"/>
                </a:solidFill>
              </a:rPr>
              <a:t>CloudDrive</a:t>
            </a:r>
            <a:r>
              <a:rPr lang="en-US" sz="1500" dirty="0" err="1" smtClean="0">
                <a:solidFill>
                  <a:prstClr val="black"/>
                </a:solidFill>
              </a:rPr>
              <a:t>.InitializeCache</a:t>
            </a:r>
            <a:r>
              <a:rPr lang="en-US" sz="1500" dirty="0" smtClean="0">
                <a:solidFill>
                  <a:prstClr val="black"/>
                </a:solidFill>
              </a:rPr>
              <a:t>(</a:t>
            </a:r>
            <a:r>
              <a:rPr lang="en-US" sz="1500" dirty="0" err="1" smtClean="0">
                <a:solidFill>
                  <a:prstClr val="black"/>
                </a:solidFill>
              </a:rPr>
              <a:t>localCacheDir</a:t>
            </a:r>
            <a:r>
              <a:rPr lang="en-US" sz="1500" dirty="0">
                <a:solidFill>
                  <a:prstClr val="black"/>
                </a:solidFill>
              </a:rPr>
              <a:t>, </a:t>
            </a:r>
            <a:r>
              <a:rPr lang="en-US" sz="1500" dirty="0" err="1">
                <a:solidFill>
                  <a:prstClr val="black"/>
                </a:solidFill>
              </a:rPr>
              <a:t>cacheSizeInMB</a:t>
            </a:r>
            <a:r>
              <a:rPr lang="en-US" sz="1500" dirty="0" smtClean="0">
                <a:solidFill>
                  <a:prstClr val="black"/>
                </a:solidFill>
              </a:rPr>
              <a:t>);</a:t>
            </a:r>
            <a:endParaRPr lang="en-US" sz="1500" dirty="0" smtClean="0">
              <a:solidFill>
                <a:srgbClr val="2B91AF"/>
              </a:solidFill>
            </a:endParaRPr>
          </a:p>
          <a:p>
            <a:pPr lvl="0">
              <a:lnSpc>
                <a:spcPct val="100000"/>
              </a:lnSpc>
              <a:spcBef>
                <a:spcPts val="0"/>
              </a:spcBef>
              <a:spcAft>
                <a:spcPts val="1800"/>
              </a:spcAft>
              <a:buSzPct val="80000"/>
            </a:pPr>
            <a:r>
              <a:rPr lang="en-US" sz="1500" dirty="0" smtClean="0">
                <a:solidFill>
                  <a:srgbClr val="008000"/>
                </a:solidFill>
              </a:rPr>
              <a:t>//</a:t>
            </a:r>
            <a:r>
              <a:rPr lang="en-US" sz="1500" dirty="0">
                <a:solidFill>
                  <a:srgbClr val="008000"/>
                </a:solidFill>
              </a:rPr>
              <a:t>Create a cloud drive (</a:t>
            </a:r>
            <a:r>
              <a:rPr lang="en-US" sz="1500" dirty="0" err="1" smtClean="0">
                <a:solidFill>
                  <a:srgbClr val="008000"/>
                </a:solidFill>
              </a:rPr>
              <a:t>PageBlob</a:t>
            </a:r>
            <a:r>
              <a:rPr lang="en-US" sz="1500" dirty="0" smtClean="0">
                <a:solidFill>
                  <a:srgbClr val="008000"/>
                </a:solidFill>
              </a:rPr>
              <a:t>)</a:t>
            </a:r>
            <a:br>
              <a:rPr lang="en-US" sz="1500" dirty="0" smtClean="0">
                <a:solidFill>
                  <a:srgbClr val="008000"/>
                </a:solidFill>
              </a:rPr>
            </a:br>
            <a:r>
              <a:rPr lang="en-US" sz="1500" dirty="0" err="1" smtClean="0">
                <a:solidFill>
                  <a:srgbClr val="2B91AF"/>
                </a:solidFill>
              </a:rPr>
              <a:t>CloudDrive</a:t>
            </a:r>
            <a:r>
              <a:rPr lang="en-US" sz="1500" dirty="0" smtClean="0">
                <a:solidFill>
                  <a:prstClr val="black"/>
                </a:solidFill>
              </a:rPr>
              <a:t> </a:t>
            </a:r>
            <a:r>
              <a:rPr lang="en-US" sz="1500" dirty="0">
                <a:solidFill>
                  <a:prstClr val="black"/>
                </a:solidFill>
              </a:rPr>
              <a:t>drive = </a:t>
            </a:r>
            <a:r>
              <a:rPr lang="en-US" sz="1500" dirty="0" err="1">
                <a:solidFill>
                  <a:srgbClr val="292929"/>
                </a:solidFill>
              </a:rPr>
              <a:t>account.CreateCloudDrive</a:t>
            </a:r>
            <a:r>
              <a:rPr lang="en-US" sz="1500" dirty="0">
                <a:solidFill>
                  <a:srgbClr val="292929"/>
                </a:solidFill>
              </a:rPr>
              <a:t>(</a:t>
            </a:r>
            <a:r>
              <a:rPr lang="en-US" sz="1500" dirty="0" err="1">
                <a:solidFill>
                  <a:srgbClr val="292929"/>
                </a:solidFill>
              </a:rPr>
              <a:t>pageBlobUri</a:t>
            </a:r>
            <a:r>
              <a:rPr lang="en-US" sz="1500" dirty="0" smtClean="0">
                <a:solidFill>
                  <a:prstClr val="black"/>
                </a:solidFill>
              </a:rPr>
              <a:t>);</a:t>
            </a:r>
            <a:br>
              <a:rPr lang="en-US" sz="1500" dirty="0" smtClean="0">
                <a:solidFill>
                  <a:prstClr val="black"/>
                </a:solidFill>
              </a:rPr>
            </a:br>
            <a:r>
              <a:rPr lang="en-US" sz="1500" dirty="0" err="1" smtClean="0">
                <a:solidFill>
                  <a:srgbClr val="292929"/>
                </a:solidFill>
              </a:rPr>
              <a:t>drive.Create</a:t>
            </a:r>
            <a:r>
              <a:rPr lang="en-US" sz="1500" dirty="0" smtClean="0">
                <a:solidFill>
                  <a:srgbClr val="292929"/>
                </a:solidFill>
              </a:rPr>
              <a:t>(1000 </a:t>
            </a:r>
            <a:r>
              <a:rPr lang="en-US" sz="1500" dirty="0">
                <a:solidFill>
                  <a:srgbClr val="008000"/>
                </a:solidFill>
              </a:rPr>
              <a:t>/* </a:t>
            </a:r>
            <a:r>
              <a:rPr lang="en-US" sz="1500" dirty="0" err="1">
                <a:solidFill>
                  <a:srgbClr val="008000"/>
                </a:solidFill>
              </a:rPr>
              <a:t>sizeInMB</a:t>
            </a:r>
            <a:r>
              <a:rPr lang="en-US" sz="1500" dirty="0">
                <a:solidFill>
                  <a:srgbClr val="008000"/>
                </a:solidFill>
              </a:rPr>
              <a:t> </a:t>
            </a:r>
            <a:r>
              <a:rPr lang="en-US" sz="1500" dirty="0" smtClean="0">
                <a:solidFill>
                  <a:srgbClr val="008000"/>
                </a:solidFill>
              </a:rPr>
              <a:t>*/</a:t>
            </a:r>
            <a:r>
              <a:rPr lang="en-US" sz="1500" dirty="0" smtClean="0">
                <a:solidFill>
                  <a:prstClr val="black"/>
                </a:solidFill>
              </a:rPr>
              <a:t>);</a:t>
            </a:r>
          </a:p>
          <a:p>
            <a:pPr lvl="0">
              <a:lnSpc>
                <a:spcPct val="100000"/>
              </a:lnSpc>
              <a:spcBef>
                <a:spcPts val="0"/>
              </a:spcBef>
              <a:spcAft>
                <a:spcPts val="1800"/>
              </a:spcAft>
              <a:buSzPct val="80000"/>
            </a:pPr>
            <a:r>
              <a:rPr lang="en-US" sz="1500" dirty="0" smtClean="0">
                <a:solidFill>
                  <a:srgbClr val="008000"/>
                </a:solidFill>
              </a:rPr>
              <a:t>//</a:t>
            </a:r>
            <a:r>
              <a:rPr lang="en-US" sz="1500" dirty="0">
                <a:solidFill>
                  <a:srgbClr val="008000"/>
                </a:solidFill>
              </a:rPr>
              <a:t>Mount the network attached drive on the local file </a:t>
            </a:r>
            <a:r>
              <a:rPr lang="en-US" sz="1500" dirty="0" smtClean="0">
                <a:solidFill>
                  <a:srgbClr val="008000"/>
                </a:solidFill>
              </a:rPr>
              <a:t>system</a:t>
            </a:r>
            <a:br>
              <a:rPr lang="en-US" sz="1500" dirty="0" smtClean="0">
                <a:solidFill>
                  <a:srgbClr val="008000"/>
                </a:solidFill>
              </a:rPr>
            </a:br>
            <a:r>
              <a:rPr lang="en-US" sz="1500" dirty="0" smtClean="0">
                <a:solidFill>
                  <a:srgbClr val="0000FF"/>
                </a:solidFill>
              </a:rPr>
              <a:t>string</a:t>
            </a:r>
            <a:r>
              <a:rPr lang="en-US" sz="1500" dirty="0" smtClean="0">
                <a:solidFill>
                  <a:prstClr val="black"/>
                </a:solidFill>
              </a:rPr>
              <a:t> </a:t>
            </a:r>
            <a:r>
              <a:rPr lang="en-US" sz="1500" dirty="0" err="1">
                <a:solidFill>
                  <a:prstClr val="black"/>
                </a:solidFill>
              </a:rPr>
              <a:t>pathOnLocalFS</a:t>
            </a:r>
            <a:r>
              <a:rPr lang="en-US" sz="1500" dirty="0">
                <a:solidFill>
                  <a:prstClr val="black"/>
                </a:solidFill>
              </a:rPr>
              <a:t> = </a:t>
            </a:r>
            <a:r>
              <a:rPr lang="en-US" sz="1500" dirty="0" err="1">
                <a:solidFill>
                  <a:prstClr val="black"/>
                </a:solidFill>
              </a:rPr>
              <a:t>drive.Mount</a:t>
            </a:r>
            <a:r>
              <a:rPr lang="en-US" sz="1500" dirty="0">
                <a:solidFill>
                  <a:prstClr val="black"/>
                </a:solidFill>
              </a:rPr>
              <a:t>(</a:t>
            </a:r>
            <a:r>
              <a:rPr lang="en-US" sz="1500" dirty="0" err="1">
                <a:solidFill>
                  <a:srgbClr val="292929"/>
                </a:solidFill>
              </a:rPr>
              <a:t>cacheSizeInMB</a:t>
            </a:r>
            <a:r>
              <a:rPr lang="en-US" sz="1500" dirty="0">
                <a:solidFill>
                  <a:prstClr val="black"/>
                </a:solidFill>
              </a:rPr>
              <a:t>, </a:t>
            </a:r>
            <a:r>
              <a:rPr lang="en-US" sz="1500" dirty="0" err="1">
                <a:solidFill>
                  <a:srgbClr val="2B91AF"/>
                </a:solidFill>
              </a:rPr>
              <a:t>DriveMountOptions</a:t>
            </a:r>
            <a:r>
              <a:rPr lang="en-US" sz="1500" dirty="0" err="1">
                <a:solidFill>
                  <a:prstClr val="black"/>
                </a:solidFill>
              </a:rPr>
              <a:t>.None</a:t>
            </a:r>
            <a:r>
              <a:rPr lang="en-US" sz="1500" dirty="0" smtClean="0">
                <a:solidFill>
                  <a:prstClr val="black"/>
                </a:solidFill>
              </a:rPr>
              <a:t>);</a:t>
            </a:r>
          </a:p>
          <a:p>
            <a:pPr lvl="0">
              <a:lnSpc>
                <a:spcPct val="100000"/>
              </a:lnSpc>
              <a:spcBef>
                <a:spcPts val="0"/>
              </a:spcBef>
              <a:spcAft>
                <a:spcPts val="1800"/>
              </a:spcAft>
              <a:buSzPct val="80000"/>
            </a:pPr>
            <a:r>
              <a:rPr lang="en-US" sz="1500" dirty="0" smtClean="0">
                <a:solidFill>
                  <a:srgbClr val="008000"/>
                </a:solidFill>
              </a:rPr>
              <a:t>//</a:t>
            </a:r>
            <a:r>
              <a:rPr lang="en-US" sz="1500" dirty="0">
                <a:solidFill>
                  <a:srgbClr val="008000"/>
                </a:solidFill>
              </a:rPr>
              <a:t>Use NTFS APIs to Read/Write files to drive</a:t>
            </a:r>
            <a:endParaRPr lang="en-US" sz="1500" dirty="0">
              <a:solidFill>
                <a:srgbClr val="FFFFFF"/>
              </a:solidFill>
            </a:endParaRPr>
          </a:p>
          <a:p>
            <a:pPr lvl="0">
              <a:lnSpc>
                <a:spcPct val="100000"/>
              </a:lnSpc>
              <a:spcBef>
                <a:spcPts val="0"/>
              </a:spcBef>
              <a:spcAft>
                <a:spcPts val="1800"/>
              </a:spcAft>
              <a:buSzPct val="80000"/>
            </a:pPr>
            <a:r>
              <a:rPr lang="en-US" sz="1500" dirty="0" smtClean="0">
                <a:solidFill>
                  <a:srgbClr val="292929"/>
                </a:solidFill>
              </a:rPr>
              <a:t>…</a:t>
            </a:r>
          </a:p>
          <a:p>
            <a:pPr lvl="0">
              <a:lnSpc>
                <a:spcPct val="100000"/>
              </a:lnSpc>
              <a:spcBef>
                <a:spcPts val="0"/>
              </a:spcBef>
              <a:spcAft>
                <a:spcPts val="1800"/>
              </a:spcAft>
              <a:buSzPct val="80000"/>
            </a:pPr>
            <a:r>
              <a:rPr lang="en-US" sz="1500" dirty="0" smtClean="0">
                <a:solidFill>
                  <a:srgbClr val="008000"/>
                </a:solidFill>
              </a:rPr>
              <a:t>//</a:t>
            </a:r>
            <a:r>
              <a:rPr lang="en-US" sz="1500" dirty="0">
                <a:solidFill>
                  <a:srgbClr val="008000"/>
                </a:solidFill>
              </a:rPr>
              <a:t>Snapshot drive while mounted to create </a:t>
            </a:r>
            <a:r>
              <a:rPr lang="en-US" sz="1500" dirty="0" smtClean="0">
                <a:solidFill>
                  <a:srgbClr val="008000"/>
                </a:solidFill>
              </a:rPr>
              <a:t>backups</a:t>
            </a:r>
            <a:br>
              <a:rPr lang="en-US" sz="1500" dirty="0" smtClean="0">
                <a:solidFill>
                  <a:srgbClr val="008000"/>
                </a:solidFill>
              </a:rPr>
            </a:br>
            <a:r>
              <a:rPr lang="en-US" sz="1500" dirty="0" smtClean="0">
                <a:solidFill>
                  <a:srgbClr val="0000FF"/>
                </a:solidFill>
              </a:rPr>
              <a:t>Uri</a:t>
            </a:r>
            <a:r>
              <a:rPr lang="en-US" sz="1500" dirty="0" smtClean="0">
                <a:solidFill>
                  <a:prstClr val="black"/>
                </a:solidFill>
              </a:rPr>
              <a:t> </a:t>
            </a:r>
            <a:r>
              <a:rPr lang="en-US" sz="1500" dirty="0" err="1">
                <a:solidFill>
                  <a:prstClr val="black"/>
                </a:solidFill>
              </a:rPr>
              <a:t>snapshotUri</a:t>
            </a:r>
            <a:r>
              <a:rPr lang="en-US" sz="1500" dirty="0">
                <a:solidFill>
                  <a:prstClr val="black"/>
                </a:solidFill>
              </a:rPr>
              <a:t> = </a:t>
            </a:r>
            <a:r>
              <a:rPr lang="en-US" sz="1500" dirty="0" err="1">
                <a:solidFill>
                  <a:prstClr val="black"/>
                </a:solidFill>
              </a:rPr>
              <a:t>drive.Snapshot</a:t>
            </a:r>
            <a:r>
              <a:rPr lang="en-US" sz="1500" dirty="0" smtClean="0">
                <a:solidFill>
                  <a:prstClr val="black"/>
                </a:solidFill>
              </a:rPr>
              <a:t>();</a:t>
            </a:r>
          </a:p>
          <a:p>
            <a:pPr lvl="0">
              <a:lnSpc>
                <a:spcPct val="100000"/>
              </a:lnSpc>
              <a:spcBef>
                <a:spcPts val="0"/>
              </a:spcBef>
              <a:spcAft>
                <a:spcPts val="1800"/>
              </a:spcAft>
              <a:buSzPct val="80000"/>
            </a:pPr>
            <a:r>
              <a:rPr lang="en-US" sz="1500" dirty="0" smtClean="0">
                <a:solidFill>
                  <a:srgbClr val="008000"/>
                </a:solidFill>
              </a:rPr>
              <a:t>//</a:t>
            </a:r>
            <a:r>
              <a:rPr lang="en-US" sz="1500" dirty="0" err="1">
                <a:solidFill>
                  <a:srgbClr val="008000"/>
                </a:solidFill>
              </a:rPr>
              <a:t>Unmount</a:t>
            </a:r>
            <a:r>
              <a:rPr lang="en-US" sz="1500" dirty="0">
                <a:solidFill>
                  <a:srgbClr val="008000"/>
                </a:solidFill>
              </a:rPr>
              <a:t> the </a:t>
            </a:r>
            <a:r>
              <a:rPr lang="en-US" sz="1500" dirty="0" smtClean="0">
                <a:solidFill>
                  <a:srgbClr val="008000"/>
                </a:solidFill>
              </a:rPr>
              <a:t>drive</a:t>
            </a:r>
            <a:br>
              <a:rPr lang="en-US" sz="1500" dirty="0" smtClean="0">
                <a:solidFill>
                  <a:srgbClr val="008000"/>
                </a:solidFill>
              </a:rPr>
            </a:br>
            <a:r>
              <a:rPr lang="en-US" sz="1500" dirty="0" err="1" smtClean="0">
                <a:solidFill>
                  <a:prstClr val="black"/>
                </a:solidFill>
              </a:rPr>
              <a:t>drive.Unmount</a:t>
            </a:r>
            <a:r>
              <a:rPr lang="en-US" sz="1500" dirty="0" smtClean="0">
                <a:solidFill>
                  <a:prstClr val="black"/>
                </a:solidFill>
              </a:rPr>
              <a:t>();</a:t>
            </a:r>
            <a:endParaRPr lang="en-US" sz="1500" dirty="0">
              <a:solidFill>
                <a:prstClr val="black"/>
              </a:solidFill>
            </a:endParaRPr>
          </a:p>
        </p:txBody>
      </p:sp>
    </p:spTree>
    <p:extLst>
      <p:ext uri="{BB962C8B-B14F-4D97-AF65-F5344CB8AC3E}">
        <p14:creationId xmlns:p14="http://schemas.microsoft.com/office/powerpoint/2010/main" val="22838514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smtClean="0"/>
              <a:t>Failover with Drives</a:t>
            </a:r>
            <a:endParaRPr lang="en-NZ" dirty="0"/>
          </a:p>
        </p:txBody>
      </p:sp>
      <p:sp>
        <p:nvSpPr>
          <p:cNvPr id="3" name="Text Placeholder 2"/>
          <p:cNvSpPr>
            <a:spLocks noGrp="1"/>
          </p:cNvSpPr>
          <p:nvPr>
            <p:ph type="body" sz="quarter" idx="10"/>
          </p:nvPr>
        </p:nvSpPr>
        <p:spPr>
          <a:xfrm>
            <a:off x="3646311" y="1447799"/>
            <a:ext cx="8024989" cy="4778231"/>
          </a:xfrm>
        </p:spPr>
        <p:txBody>
          <a:bodyPr/>
          <a:lstStyle/>
          <a:p>
            <a:r>
              <a:rPr lang="en-NZ" dirty="0" smtClean="0">
                <a:solidFill>
                  <a:schemeClr val="accent2">
                    <a:alpha val="99000"/>
                  </a:schemeClr>
                </a:solidFill>
              </a:rPr>
              <a:t>Must issue NTFS Flush command </a:t>
            </a:r>
            <a:br>
              <a:rPr lang="en-NZ" dirty="0" smtClean="0">
                <a:solidFill>
                  <a:schemeClr val="accent2">
                    <a:alpha val="99000"/>
                  </a:schemeClr>
                </a:solidFill>
              </a:rPr>
            </a:br>
            <a:r>
              <a:rPr lang="en-NZ" dirty="0" smtClean="0">
                <a:solidFill>
                  <a:schemeClr val="accent2">
                    <a:alpha val="99000"/>
                  </a:schemeClr>
                </a:solidFill>
              </a:rPr>
              <a:t>to persist data</a:t>
            </a:r>
          </a:p>
          <a:p>
            <a:pPr lvl="1"/>
            <a:r>
              <a:rPr lang="en-NZ" dirty="0" smtClean="0"/>
              <a:t>Use </a:t>
            </a:r>
            <a:r>
              <a:rPr lang="en-NZ" dirty="0" err="1" smtClean="0"/>
              <a:t>System.IO.Stream.Flush</a:t>
            </a:r>
            <a:r>
              <a:rPr lang="en-NZ" dirty="0" smtClean="0"/>
              <a:t>()</a:t>
            </a:r>
          </a:p>
          <a:p>
            <a:pPr lvl="1"/>
            <a:endParaRPr lang="en-NZ" dirty="0" smtClean="0"/>
          </a:p>
          <a:p>
            <a:r>
              <a:rPr lang="en-NZ" dirty="0" smtClean="0">
                <a:solidFill>
                  <a:schemeClr val="accent2">
                    <a:alpha val="99000"/>
                  </a:schemeClr>
                </a:solidFill>
              </a:rPr>
              <a:t>Read/Write Drives protected with leases</a:t>
            </a:r>
          </a:p>
          <a:p>
            <a:pPr lvl="1"/>
            <a:r>
              <a:rPr lang="en-NZ" dirty="0" smtClean="0"/>
              <a:t>1 Minute lease expiry</a:t>
            </a:r>
          </a:p>
          <a:p>
            <a:pPr lvl="1"/>
            <a:r>
              <a:rPr lang="en-NZ" dirty="0" smtClean="0"/>
              <a:t>Maintained  by Windows Azure OS Driver</a:t>
            </a:r>
          </a:p>
          <a:p>
            <a:pPr lvl="1"/>
            <a:r>
              <a:rPr lang="en-NZ" dirty="0" err="1" smtClean="0"/>
              <a:t>Unmount</a:t>
            </a:r>
            <a:r>
              <a:rPr lang="en-NZ" dirty="0" smtClean="0"/>
              <a:t> on </a:t>
            </a:r>
            <a:r>
              <a:rPr lang="en-NZ" dirty="0" err="1" smtClean="0"/>
              <a:t>RoleEntryPoint.OnStop</a:t>
            </a:r>
            <a:endParaRPr lang="en-NZ" dirty="0" smtClean="0"/>
          </a:p>
          <a:p>
            <a:pPr lvl="1"/>
            <a:endParaRPr lang="en-NZ" dirty="0" smtClean="0"/>
          </a:p>
          <a:p>
            <a:r>
              <a:rPr lang="en-NZ" dirty="0" smtClean="0">
                <a:solidFill>
                  <a:schemeClr val="accent2">
                    <a:alpha val="99000"/>
                  </a:schemeClr>
                </a:solidFill>
              </a:rPr>
              <a:t>On failure</a:t>
            </a:r>
          </a:p>
          <a:p>
            <a:pPr lvl="1"/>
            <a:r>
              <a:rPr lang="en-NZ" dirty="0" smtClean="0"/>
              <a:t>Lease will timeout after 1 minute</a:t>
            </a:r>
          </a:p>
          <a:p>
            <a:pPr lvl="1"/>
            <a:r>
              <a:rPr lang="en-NZ" dirty="0" smtClean="0"/>
              <a:t>Re-mount drive on new instance</a:t>
            </a:r>
            <a:endParaRPr lang="en-NZ" dirty="0"/>
          </a:p>
        </p:txBody>
      </p:sp>
      <p:sp>
        <p:nvSpPr>
          <p:cNvPr id="6" name="Freeform 79"/>
          <p:cNvSpPr>
            <a:spLocks noEditPoints="1"/>
          </p:cNvSpPr>
          <p:nvPr/>
        </p:nvSpPr>
        <p:spPr bwMode="black">
          <a:xfrm>
            <a:off x="882969" y="2070518"/>
            <a:ext cx="2210186" cy="2987898"/>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595959"/>
          </a:solidFill>
          <a:ln>
            <a:noFill/>
          </a:ln>
        </p:spPr>
        <p:txBody>
          <a:bodyPr vert="horz" wrap="square" lIns="82305" tIns="41153" rIns="82305" bIns="41153" numCol="1" anchor="t" anchorCtr="0" compatLnSpc="1">
            <a:prstTxWarp prst="textNoShape">
              <a:avLst/>
            </a:prstTxWarp>
          </a:bodyPr>
          <a:lstStyle/>
          <a:p>
            <a:endParaRPr lang="en-US" sz="1600"/>
          </a:p>
        </p:txBody>
      </p:sp>
    </p:spTree>
    <p:extLst>
      <p:ext uri="{BB962C8B-B14F-4D97-AF65-F5344CB8AC3E}">
        <p14:creationId xmlns:p14="http://schemas.microsoft.com/office/powerpoint/2010/main" val="14966773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smtClean="0"/>
              <a:t>Tables</a:t>
            </a:r>
            <a:endParaRPr lang="en-US" dirty="0"/>
          </a:p>
        </p:txBody>
      </p:sp>
    </p:spTree>
    <p:extLst>
      <p:ext uri="{BB962C8B-B14F-4D97-AF65-F5344CB8AC3E}">
        <p14:creationId xmlns:p14="http://schemas.microsoft.com/office/powerpoint/2010/main" val="1699355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Table Storage Concepts</a:t>
            </a:r>
            <a:br>
              <a:rPr lang="en-US" smtClean="0"/>
            </a:br>
            <a:endParaRPr lang="en-US" dirty="0"/>
          </a:p>
        </p:txBody>
      </p:sp>
      <p:grpSp>
        <p:nvGrpSpPr>
          <p:cNvPr id="45" name="Group 4"/>
          <p:cNvGrpSpPr/>
          <p:nvPr/>
        </p:nvGrpSpPr>
        <p:grpSpPr>
          <a:xfrm>
            <a:off x="5597591" y="1446213"/>
            <a:ext cx="2200710" cy="4297680"/>
            <a:chOff x="5685541" y="393698"/>
            <a:chExt cx="2303725" cy="4297680"/>
          </a:xfrm>
        </p:grpSpPr>
        <p:sp>
          <p:nvSpPr>
            <p:cNvPr id="46" name="Rounded Rectangle 65"/>
            <p:cNvSpPr/>
            <p:nvPr/>
          </p:nvSpPr>
          <p:spPr>
            <a:xfrm>
              <a:off x="5685541" y="393698"/>
              <a:ext cx="2303725" cy="429768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sp>
        <p:sp>
          <p:nvSpPr>
            <p:cNvPr id="47" name="Rounded Rectangle 4"/>
            <p:cNvSpPr/>
            <p:nvPr/>
          </p:nvSpPr>
          <p:spPr>
            <a:xfrm>
              <a:off x="5685541" y="393698"/>
              <a:ext cx="2303725" cy="1440180"/>
            </a:xfrm>
            <a:prstGeom prst="rect">
              <a:avLst/>
            </a:prstGeom>
            <a:noFill/>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1440" tIns="248920" rIns="248920" bIns="248920" numCol="1" spcCol="1270" anchor="t" anchorCtr="0">
              <a:noAutofit/>
            </a:bodyPr>
            <a:lstStyle/>
            <a:p>
              <a:pPr defTabSz="1555685">
                <a:lnSpc>
                  <a:spcPct val="90000"/>
                </a:lnSpc>
                <a:spcBef>
                  <a:spcPct val="0"/>
                </a:spcBef>
                <a:spcAft>
                  <a:spcPct val="35000"/>
                </a:spcAft>
              </a:pPr>
              <a:r>
                <a:rPr lang="en-US" sz="2800" dirty="0" smtClean="0">
                  <a:solidFill>
                    <a:srgbClr val="595959">
                      <a:alpha val="98824"/>
                    </a:srgbClr>
                  </a:solidFill>
                  <a:latin typeface="Segoe UI Light" pitchFamily="34" charset="0"/>
                </a:rPr>
                <a:t>Entity</a:t>
              </a:r>
              <a:endParaRPr lang="en-US" sz="2800" dirty="0">
                <a:solidFill>
                  <a:srgbClr val="595959">
                    <a:alpha val="98824"/>
                  </a:srgbClr>
                </a:solidFill>
                <a:latin typeface="Segoe UI Light" pitchFamily="34" charset="0"/>
              </a:endParaRPr>
            </a:p>
          </p:txBody>
        </p:sp>
      </p:grpSp>
      <p:grpSp>
        <p:nvGrpSpPr>
          <p:cNvPr id="48" name="Group 5"/>
          <p:cNvGrpSpPr/>
          <p:nvPr/>
        </p:nvGrpSpPr>
        <p:grpSpPr>
          <a:xfrm>
            <a:off x="3008886" y="1446214"/>
            <a:ext cx="2460078" cy="4297680"/>
            <a:chOff x="2983350" y="355599"/>
            <a:chExt cx="2318237" cy="4297680"/>
          </a:xfrm>
        </p:grpSpPr>
        <p:sp>
          <p:nvSpPr>
            <p:cNvPr id="49" name="Rounded Rectangle 68"/>
            <p:cNvSpPr/>
            <p:nvPr/>
          </p:nvSpPr>
          <p:spPr>
            <a:xfrm>
              <a:off x="2997862" y="355599"/>
              <a:ext cx="2303725" cy="429768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sp>
        <p:sp>
          <p:nvSpPr>
            <p:cNvPr id="50" name="Rounded Rectangle 6"/>
            <p:cNvSpPr/>
            <p:nvPr/>
          </p:nvSpPr>
          <p:spPr>
            <a:xfrm>
              <a:off x="2983350" y="355599"/>
              <a:ext cx="2299995" cy="1440180"/>
            </a:xfrm>
            <a:prstGeom prst="rect">
              <a:avLst/>
            </a:prstGeom>
            <a:noFill/>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1440" tIns="248920" rIns="248920" bIns="248920" numCol="1" spcCol="1270" anchor="t" anchorCtr="0">
              <a:noAutofit/>
            </a:bodyPr>
            <a:lstStyle/>
            <a:p>
              <a:pPr defTabSz="1555685">
                <a:lnSpc>
                  <a:spcPct val="90000"/>
                </a:lnSpc>
                <a:spcBef>
                  <a:spcPct val="0"/>
                </a:spcBef>
                <a:spcAft>
                  <a:spcPct val="35000"/>
                </a:spcAft>
              </a:pPr>
              <a:r>
                <a:rPr lang="en-US" sz="2800" dirty="0" smtClean="0">
                  <a:solidFill>
                    <a:srgbClr val="595959">
                      <a:alpha val="98824"/>
                    </a:srgbClr>
                  </a:solidFill>
                  <a:latin typeface="Segoe UI Light" pitchFamily="34" charset="0"/>
                </a:rPr>
                <a:t>Table</a:t>
              </a:r>
              <a:endParaRPr lang="en-US" sz="2800" dirty="0">
                <a:solidFill>
                  <a:srgbClr val="595959">
                    <a:alpha val="98824"/>
                  </a:srgbClr>
                </a:solidFill>
                <a:latin typeface="Segoe UI Light" pitchFamily="34" charset="0"/>
              </a:endParaRPr>
            </a:p>
          </p:txBody>
        </p:sp>
      </p:grpSp>
      <p:grpSp>
        <p:nvGrpSpPr>
          <p:cNvPr id="51" name="Group 6"/>
          <p:cNvGrpSpPr/>
          <p:nvPr/>
        </p:nvGrpSpPr>
        <p:grpSpPr>
          <a:xfrm>
            <a:off x="519113" y="1446214"/>
            <a:ext cx="2361146" cy="4297680"/>
            <a:chOff x="222249" y="355599"/>
            <a:chExt cx="2303725" cy="4297680"/>
          </a:xfrm>
        </p:grpSpPr>
        <p:sp>
          <p:nvSpPr>
            <p:cNvPr id="52" name="Rounded Rectangle 71"/>
            <p:cNvSpPr/>
            <p:nvPr/>
          </p:nvSpPr>
          <p:spPr>
            <a:xfrm>
              <a:off x="222249" y="355599"/>
              <a:ext cx="2303725" cy="429768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sp>
        <p:sp>
          <p:nvSpPr>
            <p:cNvPr id="53" name="Rounded Rectangle 8"/>
            <p:cNvSpPr/>
            <p:nvPr/>
          </p:nvSpPr>
          <p:spPr>
            <a:xfrm>
              <a:off x="222249" y="355599"/>
              <a:ext cx="2303725" cy="1440180"/>
            </a:xfrm>
            <a:prstGeom prst="rect">
              <a:avLst/>
            </a:prstGeom>
            <a:noFill/>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1440" tIns="248920" rIns="248920" bIns="248920" numCol="1" spcCol="1270" anchor="t" anchorCtr="0">
              <a:noAutofit/>
            </a:bodyPr>
            <a:lstStyle/>
            <a:p>
              <a:pPr defTabSz="1555685">
                <a:lnSpc>
                  <a:spcPct val="90000"/>
                </a:lnSpc>
                <a:spcBef>
                  <a:spcPct val="0"/>
                </a:spcBef>
                <a:spcAft>
                  <a:spcPct val="35000"/>
                </a:spcAft>
              </a:pPr>
              <a:r>
                <a:rPr lang="en-US" sz="2800" dirty="0">
                  <a:solidFill>
                    <a:srgbClr val="595959">
                      <a:alpha val="98824"/>
                    </a:srgbClr>
                  </a:solidFill>
                  <a:latin typeface="Segoe UI Light" pitchFamily="34" charset="0"/>
                </a:rPr>
                <a:t>Account</a:t>
              </a:r>
              <a:endParaRPr lang="en-US" sz="3100" dirty="0">
                <a:solidFill>
                  <a:srgbClr val="595959">
                    <a:alpha val="98824"/>
                  </a:srgbClr>
                </a:solidFill>
                <a:latin typeface="Segoe UI Light" pitchFamily="34" charset="0"/>
              </a:endParaRPr>
            </a:p>
          </p:txBody>
        </p:sp>
      </p:grpSp>
      <p:cxnSp>
        <p:nvCxnSpPr>
          <p:cNvPr id="57" name="Straight Connector 56"/>
          <p:cNvCxnSpPr/>
          <p:nvPr/>
        </p:nvCxnSpPr>
        <p:spPr>
          <a:xfrm>
            <a:off x="2261286" y="3867665"/>
            <a:ext cx="1482811" cy="1087394"/>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flipV="1">
            <a:off x="2335427" y="3039762"/>
            <a:ext cx="1322173" cy="1000897"/>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59" name="Rectangle 58"/>
          <p:cNvSpPr/>
          <p:nvPr/>
        </p:nvSpPr>
        <p:spPr>
          <a:xfrm>
            <a:off x="956708" y="3602527"/>
            <a:ext cx="1485956" cy="746592"/>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anchor="ctr"/>
          <a:lstStyle/>
          <a:p>
            <a:r>
              <a:rPr lang="en-US" sz="2000" dirty="0" err="1" smtClean="0">
                <a:solidFill>
                  <a:schemeClr val="lt1">
                    <a:alpha val="99000"/>
                  </a:schemeClr>
                </a:solidFill>
              </a:rPr>
              <a:t>contoso</a:t>
            </a:r>
            <a:endParaRPr lang="en-US" sz="2000" dirty="0">
              <a:solidFill>
                <a:schemeClr val="lt1">
                  <a:alpha val="99000"/>
                </a:schemeClr>
              </a:solidFill>
            </a:endParaRPr>
          </a:p>
        </p:txBody>
      </p:sp>
      <p:cxnSp>
        <p:nvCxnSpPr>
          <p:cNvPr id="61" name="Straight Connector 60"/>
          <p:cNvCxnSpPr/>
          <p:nvPr/>
        </p:nvCxnSpPr>
        <p:spPr>
          <a:xfrm>
            <a:off x="4806778" y="3101546"/>
            <a:ext cx="1287635" cy="49427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flipV="1">
            <a:off x="4843849" y="2656704"/>
            <a:ext cx="1250564" cy="531339"/>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65" name="Rectangle 64"/>
          <p:cNvSpPr/>
          <p:nvPr/>
        </p:nvSpPr>
        <p:spPr>
          <a:xfrm>
            <a:off x="5905004" y="2360613"/>
            <a:ext cx="1585884" cy="746592"/>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anchor="ctr"/>
          <a:lstStyle/>
          <a:p>
            <a:r>
              <a:rPr lang="en-US" sz="1800" dirty="0">
                <a:solidFill>
                  <a:schemeClr val="lt1">
                    <a:alpha val="99000"/>
                  </a:schemeClr>
                </a:solidFill>
              </a:rPr>
              <a:t>Name =…</a:t>
            </a:r>
          </a:p>
          <a:p>
            <a:r>
              <a:rPr lang="en-US" sz="1800" dirty="0">
                <a:solidFill>
                  <a:schemeClr val="lt1">
                    <a:alpha val="99000"/>
                  </a:schemeClr>
                </a:solidFill>
              </a:rPr>
              <a:t>Email = …</a:t>
            </a:r>
          </a:p>
        </p:txBody>
      </p:sp>
      <p:sp>
        <p:nvSpPr>
          <p:cNvPr id="68" name="Rectangle 67"/>
          <p:cNvSpPr/>
          <p:nvPr/>
        </p:nvSpPr>
        <p:spPr>
          <a:xfrm>
            <a:off x="5905003" y="3188556"/>
            <a:ext cx="1585886" cy="746592"/>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anchor="ctr"/>
          <a:lstStyle/>
          <a:p>
            <a:r>
              <a:rPr lang="en-US" sz="1800" dirty="0">
                <a:solidFill>
                  <a:schemeClr val="lt1">
                    <a:alpha val="99000"/>
                  </a:schemeClr>
                </a:solidFill>
              </a:rPr>
              <a:t>Name =…</a:t>
            </a:r>
          </a:p>
          <a:p>
            <a:r>
              <a:rPr lang="en-US" sz="1800" dirty="0" err="1">
                <a:solidFill>
                  <a:schemeClr val="lt1">
                    <a:alpha val="99000"/>
                  </a:schemeClr>
                </a:solidFill>
              </a:rPr>
              <a:t>EMailAdd</a:t>
            </a:r>
            <a:r>
              <a:rPr lang="en-US" sz="1800" dirty="0">
                <a:solidFill>
                  <a:schemeClr val="lt1">
                    <a:alpha val="99000"/>
                  </a:schemeClr>
                </a:solidFill>
              </a:rPr>
              <a:t>= </a:t>
            </a:r>
          </a:p>
        </p:txBody>
      </p:sp>
      <p:sp>
        <p:nvSpPr>
          <p:cNvPr id="69" name="Rectangle 68"/>
          <p:cNvSpPr/>
          <p:nvPr/>
        </p:nvSpPr>
        <p:spPr>
          <a:xfrm>
            <a:off x="3520220" y="2774584"/>
            <a:ext cx="1437410" cy="746592"/>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anchor="ctr"/>
          <a:lstStyle/>
          <a:p>
            <a:r>
              <a:rPr lang="en-US" sz="2000" dirty="0" smtClean="0">
                <a:solidFill>
                  <a:schemeClr val="lt1">
                    <a:alpha val="99000"/>
                  </a:schemeClr>
                </a:solidFill>
              </a:rPr>
              <a:t>customers</a:t>
            </a:r>
            <a:endParaRPr lang="en-US" sz="2000" dirty="0">
              <a:solidFill>
                <a:schemeClr val="lt1">
                  <a:alpha val="99000"/>
                </a:schemeClr>
              </a:solidFill>
            </a:endParaRPr>
          </a:p>
        </p:txBody>
      </p:sp>
      <p:cxnSp>
        <p:nvCxnSpPr>
          <p:cNvPr id="74" name="Straight Connector 73"/>
          <p:cNvCxnSpPr/>
          <p:nvPr/>
        </p:nvCxnSpPr>
        <p:spPr>
          <a:xfrm>
            <a:off x="4806778" y="4769708"/>
            <a:ext cx="1287635" cy="49427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flipV="1">
            <a:off x="4843849" y="4324866"/>
            <a:ext cx="1250564" cy="531339"/>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70" name="Rounded Rectangle 97"/>
          <p:cNvSpPr/>
          <p:nvPr/>
        </p:nvSpPr>
        <p:spPr>
          <a:xfrm>
            <a:off x="5905004" y="4844441"/>
            <a:ext cx="1585884" cy="746592"/>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anchor="ctr"/>
          <a:lstStyle/>
          <a:p>
            <a:r>
              <a:rPr lang="en-US" sz="1800" dirty="0">
                <a:solidFill>
                  <a:schemeClr val="lt1">
                    <a:alpha val="99000"/>
                  </a:schemeClr>
                </a:solidFill>
              </a:rPr>
              <a:t>Photo ID =…</a:t>
            </a:r>
          </a:p>
          <a:p>
            <a:r>
              <a:rPr lang="en-US" sz="1800" dirty="0">
                <a:solidFill>
                  <a:schemeClr val="lt1">
                    <a:alpha val="99000"/>
                  </a:schemeClr>
                </a:solidFill>
              </a:rPr>
              <a:t>Date =…</a:t>
            </a:r>
          </a:p>
        </p:txBody>
      </p:sp>
      <p:sp>
        <p:nvSpPr>
          <p:cNvPr id="71" name="Rectangle 70"/>
          <p:cNvSpPr/>
          <p:nvPr/>
        </p:nvSpPr>
        <p:spPr>
          <a:xfrm>
            <a:off x="3520220" y="4430470"/>
            <a:ext cx="1437411" cy="746592"/>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anchor="ctr"/>
          <a:lstStyle/>
          <a:p>
            <a:r>
              <a:rPr lang="en-US" sz="2000" dirty="0" smtClean="0">
                <a:solidFill>
                  <a:schemeClr val="lt1">
                    <a:alpha val="99000"/>
                  </a:schemeClr>
                </a:solidFill>
              </a:rPr>
              <a:t>photos</a:t>
            </a:r>
            <a:endParaRPr lang="en-US" sz="2000" dirty="0">
              <a:solidFill>
                <a:schemeClr val="lt1">
                  <a:alpha val="99000"/>
                </a:schemeClr>
              </a:solidFill>
            </a:endParaRPr>
          </a:p>
        </p:txBody>
      </p:sp>
      <p:sp>
        <p:nvSpPr>
          <p:cNvPr id="72" name="Rounded Rectangle 97"/>
          <p:cNvSpPr/>
          <p:nvPr/>
        </p:nvSpPr>
        <p:spPr>
          <a:xfrm>
            <a:off x="5905004" y="4016499"/>
            <a:ext cx="1585884" cy="746592"/>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anchor="ctr"/>
          <a:lstStyle/>
          <a:p>
            <a:r>
              <a:rPr lang="en-US" sz="1800" dirty="0">
                <a:solidFill>
                  <a:schemeClr val="lt1">
                    <a:alpha val="99000"/>
                  </a:schemeClr>
                </a:solidFill>
              </a:rPr>
              <a:t>Photo ID =…</a:t>
            </a:r>
          </a:p>
          <a:p>
            <a:r>
              <a:rPr lang="en-US" sz="1800" dirty="0">
                <a:solidFill>
                  <a:schemeClr val="lt1">
                    <a:alpha val="99000"/>
                  </a:schemeClr>
                </a:solidFill>
              </a:rPr>
              <a:t>Date =…</a:t>
            </a:r>
          </a:p>
        </p:txBody>
      </p:sp>
    </p:spTree>
    <p:extLst>
      <p:ext uri="{BB962C8B-B14F-4D97-AF65-F5344CB8AC3E}">
        <p14:creationId xmlns:p14="http://schemas.microsoft.com/office/powerpoint/2010/main" val="30203040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bg1"/>
                </a:solidFill>
              </a:rPr>
              <a:t>Table</a:t>
            </a:r>
            <a:r>
              <a:rPr lang="en-US" dirty="0" smtClean="0"/>
              <a:t> </a:t>
            </a:r>
            <a:r>
              <a:rPr lang="en-US" dirty="0" smtClean="0">
                <a:solidFill>
                  <a:schemeClr val="bg1"/>
                </a:solidFill>
              </a:rPr>
              <a:t>Details</a:t>
            </a:r>
            <a:endParaRPr lang="en-US" dirty="0">
              <a:solidFill>
                <a:schemeClr val="bg1"/>
              </a:solidFill>
            </a:endParaRPr>
          </a:p>
        </p:txBody>
      </p:sp>
      <p:pic>
        <p:nvPicPr>
          <p:cNvPr id="5" name="Picture 4"/>
          <p:cNvPicPr>
            <a:picLocks noChangeAspect="1"/>
          </p:cNvPicPr>
          <p:nvPr/>
        </p:nvPicPr>
        <p:blipFill>
          <a:blip r:embed="rId3" cstate="print">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
        <p:nvSpPr>
          <p:cNvPr id="14" name="Content Placeholder 2"/>
          <p:cNvSpPr txBox="1">
            <a:spLocks/>
          </p:cNvSpPr>
          <p:nvPr/>
        </p:nvSpPr>
        <p:spPr>
          <a:xfrm>
            <a:off x="4863829" y="3028950"/>
            <a:ext cx="6811597" cy="3597275"/>
          </a:xfrm>
          <a:prstGeom prst="rect">
            <a:avLst/>
          </a:prstGeom>
        </p:spPr>
        <p:txBody>
          <a:bodyPr vert="horz" lIns="121899" tIns="60949" rIns="121899" bIns="60949" rtlCol="0" anchor="ctr" anchorCtr="0">
            <a:noAutofit/>
          </a:bodyPr>
          <a:lstStyle>
            <a:lvl1pPr marL="342900" indent="-342900" algn="l" defTabSz="914400" rtl="0" eaLnBrk="1" latinLnBrk="0" hangingPunct="1">
              <a:spcBef>
                <a:spcPct val="20000"/>
              </a:spcBef>
              <a:buFont typeface="Arial" pitchFamily="34" charset="0"/>
              <a:buChar char="•"/>
              <a:defRPr sz="3200" b="0" i="0" kern="1200">
                <a:solidFill>
                  <a:schemeClr val="tx1">
                    <a:lumMod val="65000"/>
                    <a:lumOff val="35000"/>
                  </a:schemeClr>
                </a:solidFill>
                <a:latin typeface="Segoe"/>
                <a:ea typeface="+mn-ea"/>
                <a:cs typeface="Segoe"/>
              </a:defRPr>
            </a:lvl1pPr>
            <a:lvl2pPr marL="742950" indent="-285750" algn="l" defTabSz="914400" rtl="0" eaLnBrk="1" latinLnBrk="0" hangingPunct="1">
              <a:spcBef>
                <a:spcPct val="20000"/>
              </a:spcBef>
              <a:buFont typeface="Arial" pitchFamily="34" charset="0"/>
              <a:buChar char="–"/>
              <a:defRPr sz="2800" b="0" i="0" kern="1200">
                <a:solidFill>
                  <a:schemeClr val="tx1">
                    <a:lumMod val="65000"/>
                    <a:lumOff val="35000"/>
                  </a:schemeClr>
                </a:solidFill>
                <a:latin typeface="Segoe"/>
                <a:ea typeface="+mn-ea"/>
                <a:cs typeface="Segoe"/>
              </a:defRPr>
            </a:lvl2pPr>
            <a:lvl3pPr marL="1143000" indent="-228600" algn="l" defTabSz="914400" rtl="0" eaLnBrk="1" latinLnBrk="0" hangingPunct="1">
              <a:spcBef>
                <a:spcPct val="20000"/>
              </a:spcBef>
              <a:buFont typeface="Arial" pitchFamily="34" charset="0"/>
              <a:buChar char="•"/>
              <a:defRPr sz="2400" b="0" i="0" kern="1200">
                <a:solidFill>
                  <a:schemeClr val="tx1">
                    <a:lumMod val="65000"/>
                    <a:lumOff val="35000"/>
                  </a:schemeClr>
                </a:solidFill>
                <a:latin typeface="Segoe"/>
                <a:ea typeface="+mn-ea"/>
                <a:cs typeface="Segoe"/>
              </a:defRPr>
            </a:lvl3pPr>
            <a:lvl4pPr marL="1600200" indent="-228600" algn="l" defTabSz="914400" rtl="0" eaLnBrk="1" latinLnBrk="0" hangingPunct="1">
              <a:spcBef>
                <a:spcPct val="20000"/>
              </a:spcBef>
              <a:buFont typeface="Arial" pitchFamily="34" charset="0"/>
              <a:buChar char="–"/>
              <a:defRPr sz="2000" b="0" i="0" kern="1200">
                <a:solidFill>
                  <a:schemeClr val="tx1">
                    <a:lumMod val="65000"/>
                    <a:lumOff val="35000"/>
                  </a:schemeClr>
                </a:solidFill>
                <a:latin typeface="Segoe"/>
                <a:ea typeface="+mn-ea"/>
                <a:cs typeface="Segoe"/>
              </a:defRPr>
            </a:lvl4pPr>
            <a:lvl5pPr marL="2057400" indent="-228600" algn="l" defTabSz="914400" rtl="0" eaLnBrk="1" latinLnBrk="0" hangingPunct="1">
              <a:spcBef>
                <a:spcPct val="20000"/>
              </a:spcBef>
              <a:buFont typeface="Arial" pitchFamily="34" charset="0"/>
              <a:buChar char="»"/>
              <a:defRPr sz="2000" b="0" i="0" kern="1200">
                <a:solidFill>
                  <a:schemeClr val="tx1">
                    <a:lumMod val="65000"/>
                    <a:lumOff val="35000"/>
                  </a:schemeClr>
                </a:solidFill>
                <a:latin typeface="Segoe"/>
                <a:ea typeface="+mn-ea"/>
                <a:cs typeface="Segoe"/>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175" lvl="1" indent="0" defTabSz="914325">
              <a:lnSpc>
                <a:spcPct val="90000"/>
              </a:lnSpc>
              <a:spcBef>
                <a:spcPts val="0"/>
              </a:spcBef>
              <a:spcAft>
                <a:spcPts val="600"/>
              </a:spcAft>
              <a:buSzPct val="80000"/>
              <a:buNone/>
            </a:pPr>
            <a:r>
              <a:rPr lang="en-US" sz="2000" b="1" spc="-51" dirty="0">
                <a:solidFill>
                  <a:schemeClr val="bg1">
                    <a:alpha val="99000"/>
                  </a:schemeClr>
                </a:solidFill>
                <a:latin typeface="+mn-lt"/>
                <a:cs typeface="Segoe UI" pitchFamily="34" charset="0"/>
              </a:rPr>
              <a:t>Insert</a:t>
            </a:r>
          </a:p>
          <a:p>
            <a:pPr marL="3175" lvl="1" indent="0" defTabSz="914325">
              <a:lnSpc>
                <a:spcPct val="90000"/>
              </a:lnSpc>
              <a:spcBef>
                <a:spcPts val="0"/>
              </a:spcBef>
              <a:spcAft>
                <a:spcPts val="600"/>
              </a:spcAft>
              <a:buSzPct val="80000"/>
              <a:buNone/>
            </a:pPr>
            <a:r>
              <a:rPr lang="en-US" sz="2000" b="1" spc="-51" dirty="0">
                <a:solidFill>
                  <a:schemeClr val="bg1">
                    <a:alpha val="99000"/>
                  </a:schemeClr>
                </a:solidFill>
                <a:latin typeface="+mn-lt"/>
                <a:cs typeface="Segoe UI" pitchFamily="34" charset="0"/>
              </a:rPr>
              <a:t>Update </a:t>
            </a:r>
          </a:p>
          <a:p>
            <a:pPr marL="3175" lvl="1" indent="0" defTabSz="914325">
              <a:lnSpc>
                <a:spcPct val="90000"/>
              </a:lnSpc>
              <a:spcBef>
                <a:spcPts val="0"/>
              </a:spcBef>
              <a:spcAft>
                <a:spcPts val="600"/>
              </a:spcAft>
              <a:buSzPct val="80000"/>
              <a:buNone/>
            </a:pPr>
            <a:r>
              <a:rPr lang="en-US" sz="1600" spc="-51" dirty="0">
                <a:solidFill>
                  <a:schemeClr val="bg1">
                    <a:alpha val="99000"/>
                  </a:schemeClr>
                </a:solidFill>
                <a:latin typeface="+mn-lt"/>
                <a:cs typeface="Segoe UI" pitchFamily="34" charset="0"/>
              </a:rPr>
              <a:t>Merge – Partial update</a:t>
            </a:r>
          </a:p>
          <a:p>
            <a:pPr marL="3175" lvl="1" indent="0" defTabSz="914325">
              <a:lnSpc>
                <a:spcPct val="90000"/>
              </a:lnSpc>
              <a:spcBef>
                <a:spcPts val="0"/>
              </a:spcBef>
              <a:spcAft>
                <a:spcPts val="600"/>
              </a:spcAft>
              <a:buSzPct val="80000"/>
              <a:buNone/>
            </a:pPr>
            <a:r>
              <a:rPr lang="en-US" sz="1600" spc="-51" dirty="0">
                <a:solidFill>
                  <a:schemeClr val="bg1">
                    <a:alpha val="99000"/>
                  </a:schemeClr>
                </a:solidFill>
                <a:latin typeface="+mn-lt"/>
                <a:cs typeface="Segoe UI" pitchFamily="34" charset="0"/>
              </a:rPr>
              <a:t>Replace – Update entire </a:t>
            </a:r>
            <a:r>
              <a:rPr lang="en-US" sz="1600" spc="-51" dirty="0" smtClean="0">
                <a:solidFill>
                  <a:schemeClr val="bg1">
                    <a:alpha val="99000"/>
                  </a:schemeClr>
                </a:solidFill>
                <a:latin typeface="+mn-lt"/>
                <a:cs typeface="Segoe UI" pitchFamily="34" charset="0"/>
              </a:rPr>
              <a:t>entity</a:t>
            </a:r>
            <a:endParaRPr lang="en-US" sz="1600" b="1" spc="-51" dirty="0">
              <a:solidFill>
                <a:schemeClr val="bg1">
                  <a:alpha val="99000"/>
                </a:schemeClr>
              </a:solidFill>
              <a:latin typeface="+mn-lt"/>
              <a:cs typeface="Segoe UI" pitchFamily="34" charset="0"/>
            </a:endParaRPr>
          </a:p>
          <a:p>
            <a:pPr marL="3175" lvl="1" indent="0" defTabSz="914325">
              <a:lnSpc>
                <a:spcPct val="90000"/>
              </a:lnSpc>
              <a:spcBef>
                <a:spcPts val="0"/>
              </a:spcBef>
              <a:spcAft>
                <a:spcPts val="600"/>
              </a:spcAft>
              <a:buSzPct val="80000"/>
              <a:buNone/>
            </a:pPr>
            <a:r>
              <a:rPr lang="en-US" sz="2000" b="1" spc="-51" dirty="0" err="1">
                <a:solidFill>
                  <a:schemeClr val="bg1">
                    <a:alpha val="99000"/>
                  </a:schemeClr>
                </a:solidFill>
                <a:latin typeface="+mn-lt"/>
                <a:cs typeface="Segoe UI" pitchFamily="34" charset="0"/>
              </a:rPr>
              <a:t>Upsert</a:t>
            </a:r>
            <a:endParaRPr lang="en-US" sz="2000" b="1" spc="-51" dirty="0">
              <a:solidFill>
                <a:schemeClr val="bg1">
                  <a:alpha val="99000"/>
                </a:schemeClr>
              </a:solidFill>
              <a:latin typeface="+mn-lt"/>
              <a:cs typeface="Segoe UI" pitchFamily="34" charset="0"/>
            </a:endParaRPr>
          </a:p>
          <a:p>
            <a:pPr marL="3175" lvl="1" indent="0" defTabSz="914325">
              <a:lnSpc>
                <a:spcPct val="90000"/>
              </a:lnSpc>
              <a:spcBef>
                <a:spcPts val="0"/>
              </a:spcBef>
              <a:spcAft>
                <a:spcPts val="600"/>
              </a:spcAft>
              <a:buSzPct val="80000"/>
              <a:buNone/>
            </a:pPr>
            <a:r>
              <a:rPr lang="en-US" sz="2000" b="1" spc="-51" dirty="0">
                <a:solidFill>
                  <a:schemeClr val="bg1">
                    <a:alpha val="99000"/>
                  </a:schemeClr>
                </a:solidFill>
                <a:latin typeface="+mn-lt"/>
                <a:cs typeface="Segoe UI" pitchFamily="34" charset="0"/>
              </a:rPr>
              <a:t>Delete</a:t>
            </a:r>
          </a:p>
          <a:p>
            <a:pPr marL="3175" lvl="1" indent="0" defTabSz="914325">
              <a:lnSpc>
                <a:spcPct val="90000"/>
              </a:lnSpc>
              <a:spcBef>
                <a:spcPts val="0"/>
              </a:spcBef>
              <a:spcAft>
                <a:spcPts val="600"/>
              </a:spcAft>
              <a:buSzPct val="80000"/>
              <a:buNone/>
            </a:pPr>
            <a:r>
              <a:rPr lang="en-US" sz="2000" b="1" spc="-51" dirty="0">
                <a:solidFill>
                  <a:schemeClr val="bg1">
                    <a:alpha val="99000"/>
                  </a:schemeClr>
                </a:solidFill>
                <a:latin typeface="+mn-lt"/>
                <a:cs typeface="Segoe UI" pitchFamily="34" charset="0"/>
              </a:rPr>
              <a:t>Query</a:t>
            </a:r>
          </a:p>
          <a:p>
            <a:pPr marL="3175" lvl="1" indent="0" defTabSz="914325">
              <a:lnSpc>
                <a:spcPct val="90000"/>
              </a:lnSpc>
              <a:spcBef>
                <a:spcPts val="0"/>
              </a:spcBef>
              <a:spcAft>
                <a:spcPts val="600"/>
              </a:spcAft>
              <a:buSzPct val="80000"/>
              <a:buNone/>
            </a:pPr>
            <a:r>
              <a:rPr lang="en-US" sz="2000" spc="-51" dirty="0">
                <a:solidFill>
                  <a:schemeClr val="bg1">
                    <a:alpha val="99000"/>
                  </a:schemeClr>
                </a:solidFill>
                <a:latin typeface="+mn-lt"/>
                <a:cs typeface="Segoe UI" pitchFamily="34" charset="0"/>
              </a:rPr>
              <a:t>Entity Group Transactions</a:t>
            </a:r>
          </a:p>
          <a:p>
            <a:pPr marL="3175" lvl="1" indent="0" defTabSz="914325">
              <a:lnSpc>
                <a:spcPct val="90000"/>
              </a:lnSpc>
              <a:spcBef>
                <a:spcPts val="0"/>
              </a:spcBef>
              <a:spcAft>
                <a:spcPts val="600"/>
              </a:spcAft>
              <a:buSzPct val="80000"/>
              <a:buNone/>
            </a:pPr>
            <a:r>
              <a:rPr lang="en-US" sz="1600" spc="-51" dirty="0">
                <a:solidFill>
                  <a:schemeClr val="bg1">
                    <a:alpha val="99000"/>
                  </a:schemeClr>
                </a:solidFill>
                <a:latin typeface="+mn-lt"/>
                <a:cs typeface="Segoe UI" pitchFamily="34" charset="0"/>
              </a:rPr>
              <a:t>Multiple CUD Operations in a single atomic transaction</a:t>
            </a:r>
          </a:p>
        </p:txBody>
      </p:sp>
      <p:sp>
        <p:nvSpPr>
          <p:cNvPr id="15" name="Content Placeholder 2"/>
          <p:cNvSpPr txBox="1">
            <a:spLocks/>
          </p:cNvSpPr>
          <p:nvPr/>
        </p:nvSpPr>
        <p:spPr>
          <a:xfrm>
            <a:off x="4864465" y="1308101"/>
            <a:ext cx="6811597" cy="1526572"/>
          </a:xfrm>
          <a:prstGeom prst="rect">
            <a:avLst/>
          </a:prstGeom>
        </p:spPr>
        <p:txBody>
          <a:bodyPr vert="horz" lIns="121899" tIns="60949" rIns="121899" bIns="60949" rtlCol="0" anchor="ctr" anchorCtr="0">
            <a:noAutofit/>
          </a:bodyPr>
          <a:lstStyle>
            <a:lvl1pPr marL="342900" indent="-342900" algn="l" defTabSz="914400" rtl="0" eaLnBrk="1" latinLnBrk="0" hangingPunct="1">
              <a:spcBef>
                <a:spcPct val="20000"/>
              </a:spcBef>
              <a:buFont typeface="Arial" pitchFamily="34" charset="0"/>
              <a:buChar char="•"/>
              <a:defRPr sz="3200" b="0" i="0" kern="1200">
                <a:solidFill>
                  <a:schemeClr val="tx1">
                    <a:lumMod val="65000"/>
                    <a:lumOff val="35000"/>
                  </a:schemeClr>
                </a:solidFill>
                <a:latin typeface="Segoe"/>
                <a:ea typeface="+mn-ea"/>
                <a:cs typeface="Segoe"/>
              </a:defRPr>
            </a:lvl1pPr>
            <a:lvl2pPr marL="742950" indent="-285750" algn="l" defTabSz="914400" rtl="0" eaLnBrk="1" latinLnBrk="0" hangingPunct="1">
              <a:spcBef>
                <a:spcPct val="20000"/>
              </a:spcBef>
              <a:buFont typeface="Arial" pitchFamily="34" charset="0"/>
              <a:buChar char="–"/>
              <a:defRPr sz="2800" b="0" i="0" kern="1200">
                <a:solidFill>
                  <a:schemeClr val="tx1">
                    <a:lumMod val="65000"/>
                    <a:lumOff val="35000"/>
                  </a:schemeClr>
                </a:solidFill>
                <a:latin typeface="Segoe"/>
                <a:ea typeface="+mn-ea"/>
                <a:cs typeface="Segoe"/>
              </a:defRPr>
            </a:lvl2pPr>
            <a:lvl3pPr marL="1143000" indent="-228600" algn="l" defTabSz="914400" rtl="0" eaLnBrk="1" latinLnBrk="0" hangingPunct="1">
              <a:spcBef>
                <a:spcPct val="20000"/>
              </a:spcBef>
              <a:buFont typeface="Arial" pitchFamily="34" charset="0"/>
              <a:buChar char="•"/>
              <a:defRPr sz="2400" b="0" i="0" kern="1200">
                <a:solidFill>
                  <a:schemeClr val="tx1">
                    <a:lumMod val="65000"/>
                    <a:lumOff val="35000"/>
                  </a:schemeClr>
                </a:solidFill>
                <a:latin typeface="Segoe"/>
                <a:ea typeface="+mn-ea"/>
                <a:cs typeface="Segoe"/>
              </a:defRPr>
            </a:lvl3pPr>
            <a:lvl4pPr marL="1600200" indent="-228600" algn="l" defTabSz="914400" rtl="0" eaLnBrk="1" latinLnBrk="0" hangingPunct="1">
              <a:spcBef>
                <a:spcPct val="20000"/>
              </a:spcBef>
              <a:buFont typeface="Arial" pitchFamily="34" charset="0"/>
              <a:buChar char="–"/>
              <a:defRPr sz="2000" b="0" i="0" kern="1200">
                <a:solidFill>
                  <a:schemeClr val="tx1">
                    <a:lumMod val="65000"/>
                    <a:lumOff val="35000"/>
                  </a:schemeClr>
                </a:solidFill>
                <a:latin typeface="Segoe"/>
                <a:ea typeface="+mn-ea"/>
                <a:cs typeface="Segoe"/>
              </a:defRPr>
            </a:lvl4pPr>
            <a:lvl5pPr marL="2057400" indent="-228600" algn="l" defTabSz="914400" rtl="0" eaLnBrk="1" latinLnBrk="0" hangingPunct="1">
              <a:spcBef>
                <a:spcPct val="20000"/>
              </a:spcBef>
              <a:buFont typeface="Arial" pitchFamily="34" charset="0"/>
              <a:buChar char="»"/>
              <a:defRPr sz="2000" b="0" i="0" kern="1200">
                <a:solidFill>
                  <a:schemeClr val="tx1">
                    <a:lumMod val="65000"/>
                    <a:lumOff val="35000"/>
                  </a:schemeClr>
                </a:solidFill>
                <a:latin typeface="Segoe"/>
                <a:ea typeface="+mn-ea"/>
                <a:cs typeface="Segoe"/>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175" lvl="1" indent="0" defTabSz="914325">
              <a:lnSpc>
                <a:spcPct val="90000"/>
              </a:lnSpc>
              <a:spcBef>
                <a:spcPts val="0"/>
              </a:spcBef>
              <a:spcAft>
                <a:spcPts val="600"/>
              </a:spcAft>
              <a:buSzPct val="80000"/>
              <a:buNone/>
            </a:pPr>
            <a:r>
              <a:rPr lang="en-US" sz="2000" b="1" spc="-51" dirty="0">
                <a:solidFill>
                  <a:schemeClr val="bg1">
                    <a:alpha val="99000"/>
                  </a:schemeClr>
                </a:solidFill>
                <a:latin typeface="+mn-lt"/>
                <a:cs typeface="Segoe UI" pitchFamily="34" charset="0"/>
              </a:rPr>
              <a:t>Create, Query, Delete</a:t>
            </a:r>
          </a:p>
          <a:p>
            <a:pPr marL="3175" lvl="1" indent="0" defTabSz="914325">
              <a:lnSpc>
                <a:spcPct val="90000"/>
              </a:lnSpc>
              <a:spcBef>
                <a:spcPts val="0"/>
              </a:spcBef>
              <a:spcAft>
                <a:spcPts val="600"/>
              </a:spcAft>
              <a:buSzPct val="80000"/>
              <a:buNone/>
            </a:pPr>
            <a:r>
              <a:rPr lang="en-US" sz="2000" spc="-51" dirty="0">
                <a:solidFill>
                  <a:schemeClr val="bg1">
                    <a:alpha val="99000"/>
                  </a:schemeClr>
                </a:solidFill>
                <a:latin typeface="+mn-lt"/>
                <a:cs typeface="Segoe UI" pitchFamily="34" charset="0"/>
              </a:rPr>
              <a:t>Tables can have metadata</a:t>
            </a:r>
          </a:p>
        </p:txBody>
      </p:sp>
      <p:cxnSp>
        <p:nvCxnSpPr>
          <p:cNvPr id="22" name="Straight Connector 21"/>
          <p:cNvCxnSpPr/>
          <p:nvPr/>
        </p:nvCxnSpPr>
        <p:spPr>
          <a:xfrm>
            <a:off x="0" y="2924473"/>
            <a:ext cx="12188825" cy="0"/>
          </a:xfrm>
          <a:prstGeom prst="line">
            <a:avLst/>
          </a:prstGeom>
          <a:ln>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grpSp>
        <p:nvGrpSpPr>
          <p:cNvPr id="29" name="Group 28"/>
          <p:cNvGrpSpPr/>
          <p:nvPr/>
        </p:nvGrpSpPr>
        <p:grpSpPr>
          <a:xfrm>
            <a:off x="600683" y="1599366"/>
            <a:ext cx="3698943" cy="984885"/>
            <a:chOff x="600683" y="1599366"/>
            <a:chExt cx="3698943" cy="984885"/>
          </a:xfrm>
        </p:grpSpPr>
        <p:sp>
          <p:nvSpPr>
            <p:cNvPr id="20" name="TextBox 19"/>
            <p:cNvSpPr txBox="1"/>
            <p:nvPr/>
          </p:nvSpPr>
          <p:spPr>
            <a:xfrm>
              <a:off x="1650019" y="1599366"/>
              <a:ext cx="2649607" cy="984885"/>
            </a:xfrm>
            <a:prstGeom prst="rect">
              <a:avLst/>
            </a:prstGeom>
            <a:noFill/>
          </p:spPr>
          <p:txBody>
            <a:bodyPr wrap="square" lIns="0" tIns="0" rIns="0" bIns="0" rtlCol="0">
              <a:spAutoFit/>
            </a:bodyPr>
            <a:lstStyle/>
            <a:p>
              <a:r>
                <a:rPr lang="en-US" sz="3200" spc="-100" dirty="0">
                  <a:solidFill>
                    <a:schemeClr val="bg1">
                      <a:alpha val="99000"/>
                    </a:schemeClr>
                  </a:solidFill>
                  <a:latin typeface="Segoe UI" pitchFamily="34" charset="0"/>
                  <a:ea typeface="Segoe UI" pitchFamily="34" charset="0"/>
                  <a:cs typeface="Segoe UI" pitchFamily="34" charset="0"/>
                </a:rPr>
                <a:t>Not an RDBMS! </a:t>
              </a:r>
              <a:br>
                <a:rPr lang="en-US" sz="3200" spc="-100" dirty="0">
                  <a:solidFill>
                    <a:schemeClr val="bg1">
                      <a:alpha val="99000"/>
                    </a:schemeClr>
                  </a:solidFill>
                  <a:latin typeface="Segoe UI" pitchFamily="34" charset="0"/>
                  <a:ea typeface="Segoe UI" pitchFamily="34" charset="0"/>
                  <a:cs typeface="Segoe UI" pitchFamily="34" charset="0"/>
                </a:rPr>
              </a:br>
              <a:r>
                <a:rPr lang="en-US" sz="3200" spc="-100" dirty="0">
                  <a:solidFill>
                    <a:schemeClr val="bg1">
                      <a:alpha val="99000"/>
                    </a:schemeClr>
                  </a:solidFill>
                  <a:latin typeface="Segoe UI" pitchFamily="34" charset="0"/>
                  <a:ea typeface="Segoe UI" pitchFamily="34" charset="0"/>
                  <a:cs typeface="Segoe UI" pitchFamily="34" charset="0"/>
                </a:rPr>
                <a:t>Table</a:t>
              </a:r>
            </a:p>
          </p:txBody>
        </p:sp>
        <p:sp>
          <p:nvSpPr>
            <p:cNvPr id="23" name="Freeform 7"/>
            <p:cNvSpPr>
              <a:spLocks noEditPoints="1"/>
            </p:cNvSpPr>
            <p:nvPr/>
          </p:nvSpPr>
          <p:spPr bwMode="auto">
            <a:xfrm>
              <a:off x="600683" y="1754605"/>
              <a:ext cx="741734" cy="606008"/>
            </a:xfrm>
            <a:custGeom>
              <a:avLst/>
              <a:gdLst>
                <a:gd name="T0" fmla="*/ 1349 w 1388"/>
                <a:gd name="T1" fmla="*/ 967 h 1134"/>
                <a:gd name="T2" fmla="*/ 781 w 1388"/>
                <a:gd name="T3" fmla="*/ 49 h 1134"/>
                <a:gd name="T4" fmla="*/ 692 w 1388"/>
                <a:gd name="T5" fmla="*/ 0 h 1134"/>
                <a:gd name="T6" fmla="*/ 600 w 1388"/>
                <a:gd name="T7" fmla="*/ 48 h 1134"/>
                <a:gd name="T8" fmla="*/ 32 w 1388"/>
                <a:gd name="T9" fmla="*/ 962 h 1134"/>
                <a:gd name="T10" fmla="*/ 29 w 1388"/>
                <a:gd name="T11" fmla="*/ 1074 h 1134"/>
                <a:gd name="T12" fmla="*/ 115 w 1388"/>
                <a:gd name="T13" fmla="*/ 1128 h 1134"/>
                <a:gd name="T14" fmla="*/ 1263 w 1388"/>
                <a:gd name="T15" fmla="*/ 1128 h 1134"/>
                <a:gd name="T16" fmla="*/ 1348 w 1388"/>
                <a:gd name="T17" fmla="*/ 1081 h 1134"/>
                <a:gd name="T18" fmla="*/ 1349 w 1388"/>
                <a:gd name="T19" fmla="*/ 967 h 1134"/>
                <a:gd name="T20" fmla="*/ 769 w 1388"/>
                <a:gd name="T21" fmla="*/ 996 h 1134"/>
                <a:gd name="T22" fmla="*/ 614 w 1388"/>
                <a:gd name="T23" fmla="*/ 996 h 1134"/>
                <a:gd name="T24" fmla="*/ 614 w 1388"/>
                <a:gd name="T25" fmla="*/ 849 h 1134"/>
                <a:gd name="T26" fmla="*/ 769 w 1388"/>
                <a:gd name="T27" fmla="*/ 849 h 1134"/>
                <a:gd name="T28" fmla="*/ 769 w 1388"/>
                <a:gd name="T29" fmla="*/ 996 h 1134"/>
                <a:gd name="T30" fmla="*/ 769 w 1388"/>
                <a:gd name="T31" fmla="*/ 492 h 1134"/>
                <a:gd name="T32" fmla="*/ 730 w 1388"/>
                <a:gd name="T33" fmla="*/ 751 h 1134"/>
                <a:gd name="T34" fmla="*/ 655 w 1388"/>
                <a:gd name="T35" fmla="*/ 751 h 1134"/>
                <a:gd name="T36" fmla="*/ 614 w 1388"/>
                <a:gd name="T37" fmla="*/ 492 h 1134"/>
                <a:gd name="T38" fmla="*/ 614 w 1388"/>
                <a:gd name="T39" fmla="*/ 332 h 1134"/>
                <a:gd name="T40" fmla="*/ 769 w 1388"/>
                <a:gd name="T41" fmla="*/ 332 h 1134"/>
                <a:gd name="T42" fmla="*/ 769 w 1388"/>
                <a:gd name="T43" fmla="*/ 492 h 1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88" h="1134">
                  <a:moveTo>
                    <a:pt x="1349" y="967"/>
                  </a:moveTo>
                  <a:cubicBezTo>
                    <a:pt x="781" y="49"/>
                    <a:pt x="781" y="49"/>
                    <a:pt x="781" y="49"/>
                  </a:cubicBezTo>
                  <a:cubicBezTo>
                    <a:pt x="781" y="49"/>
                    <a:pt x="758" y="0"/>
                    <a:pt x="692" y="0"/>
                  </a:cubicBezTo>
                  <a:cubicBezTo>
                    <a:pt x="626" y="0"/>
                    <a:pt x="600" y="48"/>
                    <a:pt x="600" y="48"/>
                  </a:cubicBezTo>
                  <a:cubicBezTo>
                    <a:pt x="32" y="962"/>
                    <a:pt x="32" y="962"/>
                    <a:pt x="32" y="962"/>
                  </a:cubicBezTo>
                  <a:cubicBezTo>
                    <a:pt x="32" y="962"/>
                    <a:pt x="0" y="1021"/>
                    <a:pt x="29" y="1074"/>
                  </a:cubicBezTo>
                  <a:cubicBezTo>
                    <a:pt x="58" y="1127"/>
                    <a:pt x="115" y="1128"/>
                    <a:pt x="115" y="1128"/>
                  </a:cubicBezTo>
                  <a:cubicBezTo>
                    <a:pt x="1263" y="1128"/>
                    <a:pt x="1263" y="1128"/>
                    <a:pt x="1263" y="1128"/>
                  </a:cubicBezTo>
                  <a:cubicBezTo>
                    <a:pt x="1263" y="1128"/>
                    <a:pt x="1308" y="1134"/>
                    <a:pt x="1348" y="1081"/>
                  </a:cubicBezTo>
                  <a:cubicBezTo>
                    <a:pt x="1388" y="1028"/>
                    <a:pt x="1349" y="967"/>
                    <a:pt x="1349" y="967"/>
                  </a:cubicBezTo>
                  <a:close/>
                  <a:moveTo>
                    <a:pt x="769" y="996"/>
                  </a:moveTo>
                  <a:cubicBezTo>
                    <a:pt x="614" y="996"/>
                    <a:pt x="614" y="996"/>
                    <a:pt x="614" y="996"/>
                  </a:cubicBezTo>
                  <a:cubicBezTo>
                    <a:pt x="614" y="849"/>
                    <a:pt x="614" y="849"/>
                    <a:pt x="614" y="849"/>
                  </a:cubicBezTo>
                  <a:cubicBezTo>
                    <a:pt x="769" y="849"/>
                    <a:pt x="769" y="849"/>
                    <a:pt x="769" y="849"/>
                  </a:cubicBezTo>
                  <a:lnTo>
                    <a:pt x="769" y="996"/>
                  </a:lnTo>
                  <a:close/>
                  <a:moveTo>
                    <a:pt x="769" y="492"/>
                  </a:moveTo>
                  <a:cubicBezTo>
                    <a:pt x="730" y="751"/>
                    <a:pt x="730" y="751"/>
                    <a:pt x="730" y="751"/>
                  </a:cubicBezTo>
                  <a:cubicBezTo>
                    <a:pt x="655" y="751"/>
                    <a:pt x="655" y="751"/>
                    <a:pt x="655" y="751"/>
                  </a:cubicBezTo>
                  <a:cubicBezTo>
                    <a:pt x="614" y="492"/>
                    <a:pt x="614" y="492"/>
                    <a:pt x="614" y="492"/>
                  </a:cubicBezTo>
                  <a:cubicBezTo>
                    <a:pt x="614" y="332"/>
                    <a:pt x="614" y="332"/>
                    <a:pt x="614" y="332"/>
                  </a:cubicBezTo>
                  <a:cubicBezTo>
                    <a:pt x="769" y="332"/>
                    <a:pt x="769" y="332"/>
                    <a:pt x="769" y="332"/>
                  </a:cubicBezTo>
                  <a:lnTo>
                    <a:pt x="769" y="49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30" name="Group 29"/>
          <p:cNvGrpSpPr/>
          <p:nvPr/>
        </p:nvGrpSpPr>
        <p:grpSpPr>
          <a:xfrm>
            <a:off x="573577" y="4093317"/>
            <a:ext cx="2722363" cy="790728"/>
            <a:chOff x="573577" y="4093317"/>
            <a:chExt cx="2722363" cy="790728"/>
          </a:xfrm>
        </p:grpSpPr>
        <p:sp>
          <p:nvSpPr>
            <p:cNvPr id="17" name="TextBox 16"/>
            <p:cNvSpPr txBox="1"/>
            <p:nvPr/>
          </p:nvSpPr>
          <p:spPr>
            <a:xfrm>
              <a:off x="1650020" y="4292880"/>
              <a:ext cx="1645920" cy="393954"/>
            </a:xfrm>
            <a:prstGeom prst="rect">
              <a:avLst/>
            </a:prstGeom>
            <a:noFill/>
          </p:spPr>
          <p:txBody>
            <a:bodyPr wrap="square" lIns="0" tIns="0" rIns="0" bIns="0" rtlCol="0">
              <a:spAutoFit/>
            </a:bodyPr>
            <a:lstStyle/>
            <a:p>
              <a:pPr>
                <a:lnSpc>
                  <a:spcPct val="80000"/>
                </a:lnSpc>
              </a:pPr>
              <a:r>
                <a:rPr lang="en-US" sz="3200" spc="-100" dirty="0" smtClean="0">
                  <a:solidFill>
                    <a:schemeClr val="bg1">
                      <a:alpha val="99000"/>
                    </a:schemeClr>
                  </a:solidFill>
                  <a:latin typeface="Segoe UI" pitchFamily="34" charset="0"/>
                  <a:ea typeface="Segoe UI" pitchFamily="34" charset="0"/>
                  <a:cs typeface="Segoe UI" pitchFamily="34" charset="0"/>
                </a:rPr>
                <a:t>Entities</a:t>
              </a:r>
              <a:endParaRPr lang="en-US" sz="3200" spc="-100" dirty="0">
                <a:solidFill>
                  <a:schemeClr val="bg1">
                    <a:alpha val="99000"/>
                  </a:schemeClr>
                </a:solidFill>
                <a:latin typeface="Segoe UI" pitchFamily="34" charset="0"/>
                <a:ea typeface="Segoe UI" pitchFamily="34" charset="0"/>
                <a:cs typeface="Segoe UI" pitchFamily="34" charset="0"/>
              </a:endParaRPr>
            </a:p>
          </p:txBody>
        </p:sp>
        <p:grpSp>
          <p:nvGrpSpPr>
            <p:cNvPr id="24" name="Group 23"/>
            <p:cNvGrpSpPr/>
            <p:nvPr/>
          </p:nvGrpSpPr>
          <p:grpSpPr>
            <a:xfrm>
              <a:off x="573577" y="4093317"/>
              <a:ext cx="873770" cy="790728"/>
              <a:chOff x="7871395" y="3393689"/>
              <a:chExt cx="2527474" cy="2287264"/>
            </a:xfrm>
            <a:solidFill>
              <a:schemeClr val="bg1"/>
            </a:solidFill>
          </p:grpSpPr>
          <p:sp>
            <p:nvSpPr>
              <p:cNvPr id="25" name="Freeform 73"/>
              <p:cNvSpPr>
                <a:spLocks noEditPoints="1"/>
              </p:cNvSpPr>
              <p:nvPr/>
            </p:nvSpPr>
            <p:spPr bwMode="black">
              <a:xfrm>
                <a:off x="7871395" y="3393689"/>
                <a:ext cx="2369328" cy="2287264"/>
              </a:xfrm>
              <a:custGeom>
                <a:avLst/>
                <a:gdLst>
                  <a:gd name="T0" fmla="*/ 1799 w 2278"/>
                  <a:gd name="T1" fmla="*/ 879 h 2201"/>
                  <a:gd name="T2" fmla="*/ 1711 w 2278"/>
                  <a:gd name="T3" fmla="*/ 335 h 2201"/>
                  <a:gd name="T4" fmla="*/ 1363 w 2278"/>
                  <a:gd name="T5" fmla="*/ 315 h 2201"/>
                  <a:gd name="T6" fmla="*/ 1068 w 2278"/>
                  <a:gd name="T7" fmla="*/ 0 h 2201"/>
                  <a:gd name="T8" fmla="*/ 810 w 2278"/>
                  <a:gd name="T9" fmla="*/ 412 h 2201"/>
                  <a:gd name="T10" fmla="*/ 408 w 2278"/>
                  <a:gd name="T11" fmla="*/ 325 h 2201"/>
                  <a:gd name="T12" fmla="*/ 246 w 2278"/>
                  <a:gd name="T13" fmla="*/ 841 h 2201"/>
                  <a:gd name="T14" fmla="*/ 0 w 2278"/>
                  <a:gd name="T15" fmla="*/ 1138 h 2201"/>
                  <a:gd name="T16" fmla="*/ 338 w 2278"/>
                  <a:gd name="T17" fmla="*/ 1396 h 2201"/>
                  <a:gd name="T18" fmla="*/ 166 w 2278"/>
                  <a:gd name="T19" fmla="*/ 1885 h 2201"/>
                  <a:gd name="T20" fmla="*/ 769 w 2278"/>
                  <a:gd name="T21" fmla="*/ 1966 h 2201"/>
                  <a:gd name="T22" fmla="*/ 1053 w 2278"/>
                  <a:gd name="T23" fmla="*/ 2200 h 2201"/>
                  <a:gd name="T24" fmla="*/ 1081 w 2278"/>
                  <a:gd name="T25" fmla="*/ 2201 h 2201"/>
                  <a:gd name="T26" fmla="*/ 1184 w 2278"/>
                  <a:gd name="T27" fmla="*/ 1949 h 2201"/>
                  <a:gd name="T28" fmla="*/ 1666 w 2278"/>
                  <a:gd name="T29" fmla="*/ 1872 h 2201"/>
                  <a:gd name="T30" fmla="*/ 1874 w 2278"/>
                  <a:gd name="T31" fmla="*/ 1743 h 2201"/>
                  <a:gd name="T32" fmla="*/ 2060 w 2278"/>
                  <a:gd name="T33" fmla="*/ 1273 h 2201"/>
                  <a:gd name="T34" fmla="*/ 1940 w 2278"/>
                  <a:gd name="T35" fmla="*/ 1369 h 2201"/>
                  <a:gd name="T36" fmla="*/ 1385 w 2278"/>
                  <a:gd name="T37" fmla="*/ 1279 h 2201"/>
                  <a:gd name="T38" fmla="*/ 1837 w 2278"/>
                  <a:gd name="T39" fmla="*/ 1733 h 2201"/>
                  <a:gd name="T40" fmla="*/ 1302 w 2278"/>
                  <a:gd name="T41" fmla="*/ 1393 h 2201"/>
                  <a:gd name="T42" fmla="*/ 1433 w 2278"/>
                  <a:gd name="T43" fmla="*/ 1759 h 2201"/>
                  <a:gd name="T44" fmla="*/ 1193 w 2278"/>
                  <a:gd name="T45" fmla="*/ 1461 h 2201"/>
                  <a:gd name="T46" fmla="*/ 1156 w 2278"/>
                  <a:gd name="T47" fmla="*/ 1924 h 2201"/>
                  <a:gd name="T48" fmla="*/ 1053 w 2278"/>
                  <a:gd name="T49" fmla="*/ 1484 h 2201"/>
                  <a:gd name="T50" fmla="*/ 878 w 2278"/>
                  <a:gd name="T51" fmla="*/ 1857 h 2201"/>
                  <a:gd name="T52" fmla="*/ 804 w 2278"/>
                  <a:gd name="T53" fmla="*/ 1753 h 2201"/>
                  <a:gd name="T54" fmla="*/ 438 w 2278"/>
                  <a:gd name="T55" fmla="*/ 1789 h 2201"/>
                  <a:gd name="T56" fmla="*/ 369 w 2278"/>
                  <a:gd name="T57" fmla="*/ 1741 h 2201"/>
                  <a:gd name="T58" fmla="*/ 551 w 2278"/>
                  <a:gd name="T59" fmla="*/ 1362 h 2201"/>
                  <a:gd name="T60" fmla="*/ 447 w 2278"/>
                  <a:gd name="T61" fmla="*/ 1287 h 2201"/>
                  <a:gd name="T62" fmla="*/ 723 w 2278"/>
                  <a:gd name="T63" fmla="*/ 1153 h 2201"/>
                  <a:gd name="T64" fmla="*/ 253 w 2278"/>
                  <a:gd name="T65" fmla="*/ 1023 h 2201"/>
                  <a:gd name="T66" fmla="*/ 745 w 2278"/>
                  <a:gd name="T67" fmla="*/ 1014 h 2201"/>
                  <a:gd name="T68" fmla="*/ 386 w 2278"/>
                  <a:gd name="T69" fmla="*/ 736 h 2201"/>
                  <a:gd name="T70" fmla="*/ 813 w 2278"/>
                  <a:gd name="T71" fmla="*/ 904 h 2201"/>
                  <a:gd name="T72" fmla="*/ 701 w 2278"/>
                  <a:gd name="T73" fmla="*/ 530 h 2201"/>
                  <a:gd name="T74" fmla="*/ 944 w 2278"/>
                  <a:gd name="T75" fmla="*/ 815 h 2201"/>
                  <a:gd name="T76" fmla="*/ 996 w 2278"/>
                  <a:gd name="T77" fmla="*/ 287 h 2201"/>
                  <a:gd name="T78" fmla="*/ 1083 w 2278"/>
                  <a:gd name="T79" fmla="*/ 792 h 2201"/>
                  <a:gd name="T80" fmla="*/ 1253 w 2278"/>
                  <a:gd name="T81" fmla="*/ 424 h 2201"/>
                  <a:gd name="T82" fmla="*/ 1331 w 2278"/>
                  <a:gd name="T83" fmla="*/ 529 h 2201"/>
                  <a:gd name="T84" fmla="*/ 1558 w 2278"/>
                  <a:gd name="T85" fmla="*/ 488 h 2201"/>
                  <a:gd name="T86" fmla="*/ 1618 w 2278"/>
                  <a:gd name="T87" fmla="*/ 610 h 2201"/>
                  <a:gd name="T88" fmla="*/ 1586 w 2278"/>
                  <a:gd name="T89" fmla="*/ 914 h 2201"/>
                  <a:gd name="T90" fmla="*/ 1690 w 2278"/>
                  <a:gd name="T91" fmla="*/ 989 h 2201"/>
                  <a:gd name="T92" fmla="*/ 1414 w 2278"/>
                  <a:gd name="T93" fmla="*/ 1123 h 2201"/>
                  <a:gd name="T94" fmla="*/ 2028 w 2278"/>
                  <a:gd name="T95" fmla="*/ 1253 h 2201"/>
                  <a:gd name="T96" fmla="*/ 1292 w 2278"/>
                  <a:gd name="T97" fmla="*/ 936 h 2201"/>
                  <a:gd name="T98" fmla="*/ 1083 w 2278"/>
                  <a:gd name="T99" fmla="*/ 837 h 2201"/>
                  <a:gd name="T100" fmla="*/ 945 w 2278"/>
                  <a:gd name="T101" fmla="*/ 863 h 2201"/>
                  <a:gd name="T102" fmla="*/ 787 w 2278"/>
                  <a:gd name="T103" fmla="*/ 1031 h 2201"/>
                  <a:gd name="T104" fmla="*/ 787 w 2278"/>
                  <a:gd name="T105" fmla="*/ 1245 h 2201"/>
                  <a:gd name="T106" fmla="*/ 945 w 2278"/>
                  <a:gd name="T107" fmla="*/ 1412 h 2201"/>
                  <a:gd name="T108" fmla="*/ 1083 w 2278"/>
                  <a:gd name="T109" fmla="*/ 1439 h 2201"/>
                  <a:gd name="T110" fmla="*/ 1292 w 2278"/>
                  <a:gd name="T111" fmla="*/ 1340 h 2201"/>
                  <a:gd name="T112" fmla="*/ 1370 w 2278"/>
                  <a:gd name="T113" fmla="*/ 1138 h 2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78" h="2201">
                    <a:moveTo>
                      <a:pt x="2125" y="983"/>
                    </a:moveTo>
                    <a:cubicBezTo>
                      <a:pt x="2074" y="983"/>
                      <a:pt x="2030" y="1007"/>
                      <a:pt x="2002" y="1045"/>
                    </a:cubicBezTo>
                    <a:cubicBezTo>
                      <a:pt x="1787" y="929"/>
                      <a:pt x="1787" y="929"/>
                      <a:pt x="1787" y="929"/>
                    </a:cubicBezTo>
                    <a:cubicBezTo>
                      <a:pt x="1795" y="914"/>
                      <a:pt x="1799" y="897"/>
                      <a:pt x="1799" y="879"/>
                    </a:cubicBezTo>
                    <a:cubicBezTo>
                      <a:pt x="1799" y="828"/>
                      <a:pt x="1764" y="785"/>
                      <a:pt x="1715" y="773"/>
                    </a:cubicBezTo>
                    <a:cubicBezTo>
                      <a:pt x="1729" y="640"/>
                      <a:pt x="1729" y="640"/>
                      <a:pt x="1729" y="640"/>
                    </a:cubicBezTo>
                    <a:cubicBezTo>
                      <a:pt x="1805" y="630"/>
                      <a:pt x="1863" y="566"/>
                      <a:pt x="1863" y="488"/>
                    </a:cubicBezTo>
                    <a:cubicBezTo>
                      <a:pt x="1863" y="404"/>
                      <a:pt x="1795" y="335"/>
                      <a:pt x="1711" y="335"/>
                    </a:cubicBezTo>
                    <a:cubicBezTo>
                      <a:pt x="1645" y="335"/>
                      <a:pt x="1589" y="377"/>
                      <a:pt x="1567" y="435"/>
                    </a:cubicBezTo>
                    <a:cubicBezTo>
                      <a:pt x="1472" y="427"/>
                      <a:pt x="1472" y="427"/>
                      <a:pt x="1472" y="427"/>
                    </a:cubicBezTo>
                    <a:cubicBezTo>
                      <a:pt x="1472" y="426"/>
                      <a:pt x="1472" y="425"/>
                      <a:pt x="1472" y="424"/>
                    </a:cubicBezTo>
                    <a:cubicBezTo>
                      <a:pt x="1472" y="364"/>
                      <a:pt x="1423" y="315"/>
                      <a:pt x="1363" y="315"/>
                    </a:cubicBezTo>
                    <a:cubicBezTo>
                      <a:pt x="1334" y="315"/>
                      <a:pt x="1309" y="326"/>
                      <a:pt x="1289" y="343"/>
                    </a:cubicBezTo>
                    <a:cubicBezTo>
                      <a:pt x="1187" y="250"/>
                      <a:pt x="1187" y="250"/>
                      <a:pt x="1187" y="250"/>
                    </a:cubicBezTo>
                    <a:cubicBezTo>
                      <a:pt x="1208" y="223"/>
                      <a:pt x="1221" y="190"/>
                      <a:pt x="1221" y="153"/>
                    </a:cubicBezTo>
                    <a:cubicBezTo>
                      <a:pt x="1221" y="69"/>
                      <a:pt x="1153" y="0"/>
                      <a:pt x="1068" y="0"/>
                    </a:cubicBezTo>
                    <a:cubicBezTo>
                      <a:pt x="984" y="0"/>
                      <a:pt x="916" y="69"/>
                      <a:pt x="916" y="153"/>
                    </a:cubicBezTo>
                    <a:cubicBezTo>
                      <a:pt x="916" y="197"/>
                      <a:pt x="935" y="237"/>
                      <a:pt x="965" y="265"/>
                    </a:cubicBezTo>
                    <a:cubicBezTo>
                      <a:pt x="856" y="422"/>
                      <a:pt x="856" y="422"/>
                      <a:pt x="856" y="422"/>
                    </a:cubicBezTo>
                    <a:cubicBezTo>
                      <a:pt x="842" y="416"/>
                      <a:pt x="827" y="412"/>
                      <a:pt x="810" y="412"/>
                    </a:cubicBezTo>
                    <a:cubicBezTo>
                      <a:pt x="760" y="412"/>
                      <a:pt x="717" y="446"/>
                      <a:pt x="705" y="493"/>
                    </a:cubicBezTo>
                    <a:cubicBezTo>
                      <a:pt x="561" y="480"/>
                      <a:pt x="561" y="480"/>
                      <a:pt x="561" y="480"/>
                    </a:cubicBezTo>
                    <a:cubicBezTo>
                      <a:pt x="561" y="480"/>
                      <a:pt x="561" y="479"/>
                      <a:pt x="561" y="478"/>
                    </a:cubicBezTo>
                    <a:cubicBezTo>
                      <a:pt x="561" y="394"/>
                      <a:pt x="493" y="325"/>
                      <a:pt x="408" y="325"/>
                    </a:cubicBezTo>
                    <a:cubicBezTo>
                      <a:pt x="324" y="325"/>
                      <a:pt x="256" y="394"/>
                      <a:pt x="256" y="478"/>
                    </a:cubicBezTo>
                    <a:cubicBezTo>
                      <a:pt x="256" y="546"/>
                      <a:pt x="300" y="603"/>
                      <a:pt x="362" y="623"/>
                    </a:cubicBezTo>
                    <a:cubicBezTo>
                      <a:pt x="348" y="732"/>
                      <a:pt x="348" y="732"/>
                      <a:pt x="348" y="732"/>
                    </a:cubicBezTo>
                    <a:cubicBezTo>
                      <a:pt x="291" y="736"/>
                      <a:pt x="246" y="783"/>
                      <a:pt x="246" y="841"/>
                    </a:cubicBezTo>
                    <a:cubicBezTo>
                      <a:pt x="246" y="873"/>
                      <a:pt x="259" y="901"/>
                      <a:pt x="281" y="921"/>
                    </a:cubicBezTo>
                    <a:cubicBezTo>
                      <a:pt x="221" y="1002"/>
                      <a:pt x="221" y="1002"/>
                      <a:pt x="221" y="1002"/>
                    </a:cubicBezTo>
                    <a:cubicBezTo>
                      <a:pt x="201" y="991"/>
                      <a:pt x="177" y="985"/>
                      <a:pt x="153" y="985"/>
                    </a:cubicBezTo>
                    <a:cubicBezTo>
                      <a:pt x="68" y="985"/>
                      <a:pt x="0" y="1054"/>
                      <a:pt x="0" y="1138"/>
                    </a:cubicBezTo>
                    <a:cubicBezTo>
                      <a:pt x="0" y="1222"/>
                      <a:pt x="68" y="1291"/>
                      <a:pt x="153" y="1291"/>
                    </a:cubicBezTo>
                    <a:cubicBezTo>
                      <a:pt x="190" y="1291"/>
                      <a:pt x="225" y="1277"/>
                      <a:pt x="251" y="1254"/>
                    </a:cubicBezTo>
                    <a:cubicBezTo>
                      <a:pt x="354" y="1339"/>
                      <a:pt x="354" y="1339"/>
                      <a:pt x="354" y="1339"/>
                    </a:cubicBezTo>
                    <a:cubicBezTo>
                      <a:pt x="344" y="1356"/>
                      <a:pt x="338" y="1375"/>
                      <a:pt x="338" y="1396"/>
                    </a:cubicBezTo>
                    <a:cubicBezTo>
                      <a:pt x="338" y="1436"/>
                      <a:pt x="359" y="1471"/>
                      <a:pt x="392" y="1490"/>
                    </a:cubicBezTo>
                    <a:cubicBezTo>
                      <a:pt x="332" y="1733"/>
                      <a:pt x="332" y="1733"/>
                      <a:pt x="332" y="1733"/>
                    </a:cubicBezTo>
                    <a:cubicBezTo>
                      <a:pt x="328" y="1732"/>
                      <a:pt x="323" y="1732"/>
                      <a:pt x="319" y="1732"/>
                    </a:cubicBezTo>
                    <a:cubicBezTo>
                      <a:pt x="235" y="1732"/>
                      <a:pt x="166" y="1800"/>
                      <a:pt x="166" y="1885"/>
                    </a:cubicBezTo>
                    <a:cubicBezTo>
                      <a:pt x="166" y="1969"/>
                      <a:pt x="235" y="2038"/>
                      <a:pt x="319" y="2038"/>
                    </a:cubicBezTo>
                    <a:cubicBezTo>
                      <a:pt x="399" y="2038"/>
                      <a:pt x="464" y="1977"/>
                      <a:pt x="471" y="1899"/>
                    </a:cubicBezTo>
                    <a:cubicBezTo>
                      <a:pt x="664" y="1884"/>
                      <a:pt x="664" y="1884"/>
                      <a:pt x="664" y="1884"/>
                    </a:cubicBezTo>
                    <a:cubicBezTo>
                      <a:pt x="676" y="1931"/>
                      <a:pt x="718" y="1966"/>
                      <a:pt x="769" y="1966"/>
                    </a:cubicBezTo>
                    <a:cubicBezTo>
                      <a:pt x="802" y="1966"/>
                      <a:pt x="832" y="1951"/>
                      <a:pt x="852" y="1928"/>
                    </a:cubicBezTo>
                    <a:cubicBezTo>
                      <a:pt x="931" y="1982"/>
                      <a:pt x="931" y="1982"/>
                      <a:pt x="931" y="1982"/>
                    </a:cubicBezTo>
                    <a:cubicBezTo>
                      <a:pt x="921" y="2002"/>
                      <a:pt x="916" y="2024"/>
                      <a:pt x="916" y="2049"/>
                    </a:cubicBezTo>
                    <a:cubicBezTo>
                      <a:pt x="916" y="2128"/>
                      <a:pt x="976" y="2193"/>
                      <a:pt x="1053" y="2200"/>
                    </a:cubicBezTo>
                    <a:cubicBezTo>
                      <a:pt x="1053" y="2201"/>
                      <a:pt x="1053" y="2201"/>
                      <a:pt x="1053" y="2201"/>
                    </a:cubicBezTo>
                    <a:cubicBezTo>
                      <a:pt x="1056" y="2201"/>
                      <a:pt x="1056" y="2201"/>
                      <a:pt x="1056" y="2201"/>
                    </a:cubicBezTo>
                    <a:cubicBezTo>
                      <a:pt x="1060" y="2201"/>
                      <a:pt x="1064" y="2201"/>
                      <a:pt x="1068" y="2201"/>
                    </a:cubicBezTo>
                    <a:cubicBezTo>
                      <a:pt x="1073" y="2201"/>
                      <a:pt x="1077" y="2201"/>
                      <a:pt x="1081" y="2201"/>
                    </a:cubicBezTo>
                    <a:cubicBezTo>
                      <a:pt x="1083" y="2201"/>
                      <a:pt x="1083" y="2201"/>
                      <a:pt x="1083" y="2201"/>
                    </a:cubicBezTo>
                    <a:cubicBezTo>
                      <a:pt x="1083" y="2201"/>
                      <a:pt x="1083" y="2201"/>
                      <a:pt x="1083" y="2201"/>
                    </a:cubicBezTo>
                    <a:cubicBezTo>
                      <a:pt x="1161" y="2193"/>
                      <a:pt x="1221" y="2128"/>
                      <a:pt x="1221" y="2049"/>
                    </a:cubicBezTo>
                    <a:cubicBezTo>
                      <a:pt x="1221" y="2011"/>
                      <a:pt x="1207" y="1976"/>
                      <a:pt x="1184" y="1949"/>
                    </a:cubicBezTo>
                    <a:cubicBezTo>
                      <a:pt x="1268" y="1853"/>
                      <a:pt x="1268" y="1853"/>
                      <a:pt x="1268" y="1853"/>
                    </a:cubicBezTo>
                    <a:cubicBezTo>
                      <a:pt x="1285" y="1863"/>
                      <a:pt x="1304" y="1869"/>
                      <a:pt x="1324" y="1869"/>
                    </a:cubicBezTo>
                    <a:cubicBezTo>
                      <a:pt x="1364" y="1869"/>
                      <a:pt x="1399" y="1847"/>
                      <a:pt x="1418" y="1815"/>
                    </a:cubicBezTo>
                    <a:cubicBezTo>
                      <a:pt x="1666" y="1872"/>
                      <a:pt x="1666" y="1872"/>
                      <a:pt x="1666" y="1872"/>
                    </a:cubicBezTo>
                    <a:cubicBezTo>
                      <a:pt x="1665" y="1876"/>
                      <a:pt x="1665" y="1880"/>
                      <a:pt x="1665" y="1885"/>
                    </a:cubicBezTo>
                    <a:cubicBezTo>
                      <a:pt x="1665" y="1969"/>
                      <a:pt x="1734" y="2038"/>
                      <a:pt x="1818" y="2038"/>
                    </a:cubicBezTo>
                    <a:cubicBezTo>
                      <a:pt x="1902" y="2038"/>
                      <a:pt x="1971" y="1969"/>
                      <a:pt x="1971" y="1885"/>
                    </a:cubicBezTo>
                    <a:cubicBezTo>
                      <a:pt x="1971" y="1820"/>
                      <a:pt x="1931" y="1765"/>
                      <a:pt x="1874" y="1743"/>
                    </a:cubicBezTo>
                    <a:cubicBezTo>
                      <a:pt x="1893" y="1572"/>
                      <a:pt x="1893" y="1572"/>
                      <a:pt x="1893" y="1572"/>
                    </a:cubicBezTo>
                    <a:cubicBezTo>
                      <a:pt x="1949" y="1567"/>
                      <a:pt x="1994" y="1520"/>
                      <a:pt x="1994" y="1463"/>
                    </a:cubicBezTo>
                    <a:cubicBezTo>
                      <a:pt x="1994" y="1436"/>
                      <a:pt x="1984" y="1412"/>
                      <a:pt x="1969" y="1393"/>
                    </a:cubicBezTo>
                    <a:cubicBezTo>
                      <a:pt x="2060" y="1273"/>
                      <a:pt x="2060" y="1273"/>
                      <a:pt x="2060" y="1273"/>
                    </a:cubicBezTo>
                    <a:cubicBezTo>
                      <a:pt x="2080" y="1283"/>
                      <a:pt x="2102" y="1288"/>
                      <a:pt x="2125" y="1288"/>
                    </a:cubicBezTo>
                    <a:cubicBezTo>
                      <a:pt x="2209" y="1288"/>
                      <a:pt x="2278" y="1220"/>
                      <a:pt x="2278" y="1135"/>
                    </a:cubicBezTo>
                    <a:cubicBezTo>
                      <a:pt x="2278" y="1051"/>
                      <a:pt x="2209" y="983"/>
                      <a:pt x="2125" y="983"/>
                    </a:cubicBezTo>
                    <a:close/>
                    <a:moveTo>
                      <a:pt x="1940" y="1369"/>
                    </a:moveTo>
                    <a:cubicBezTo>
                      <a:pt x="1924" y="1359"/>
                      <a:pt x="1905" y="1353"/>
                      <a:pt x="1884" y="1353"/>
                    </a:cubicBezTo>
                    <a:cubicBezTo>
                      <a:pt x="1838" y="1353"/>
                      <a:pt x="1798" y="1383"/>
                      <a:pt x="1782" y="1424"/>
                    </a:cubicBezTo>
                    <a:cubicBezTo>
                      <a:pt x="1392" y="1262"/>
                      <a:pt x="1392" y="1262"/>
                      <a:pt x="1392" y="1262"/>
                    </a:cubicBezTo>
                    <a:cubicBezTo>
                      <a:pt x="1390" y="1268"/>
                      <a:pt x="1387" y="1273"/>
                      <a:pt x="1385" y="1279"/>
                    </a:cubicBezTo>
                    <a:cubicBezTo>
                      <a:pt x="1777" y="1441"/>
                      <a:pt x="1777" y="1441"/>
                      <a:pt x="1777" y="1441"/>
                    </a:cubicBezTo>
                    <a:cubicBezTo>
                      <a:pt x="1776" y="1448"/>
                      <a:pt x="1775" y="1455"/>
                      <a:pt x="1775" y="1463"/>
                    </a:cubicBezTo>
                    <a:cubicBezTo>
                      <a:pt x="1775" y="1513"/>
                      <a:pt x="1809" y="1555"/>
                      <a:pt x="1855" y="1568"/>
                    </a:cubicBezTo>
                    <a:cubicBezTo>
                      <a:pt x="1837" y="1733"/>
                      <a:pt x="1837" y="1733"/>
                      <a:pt x="1837" y="1733"/>
                    </a:cubicBezTo>
                    <a:cubicBezTo>
                      <a:pt x="1831" y="1733"/>
                      <a:pt x="1825" y="1732"/>
                      <a:pt x="1818" y="1732"/>
                    </a:cubicBezTo>
                    <a:cubicBezTo>
                      <a:pt x="1781" y="1732"/>
                      <a:pt x="1746" y="1746"/>
                      <a:pt x="1720" y="1768"/>
                    </a:cubicBezTo>
                    <a:cubicBezTo>
                      <a:pt x="1324" y="1372"/>
                      <a:pt x="1324" y="1372"/>
                      <a:pt x="1324" y="1372"/>
                    </a:cubicBezTo>
                    <a:cubicBezTo>
                      <a:pt x="1317" y="1379"/>
                      <a:pt x="1310" y="1386"/>
                      <a:pt x="1302" y="1393"/>
                    </a:cubicBezTo>
                    <a:cubicBezTo>
                      <a:pt x="1699" y="1789"/>
                      <a:pt x="1699" y="1789"/>
                      <a:pt x="1699" y="1789"/>
                    </a:cubicBezTo>
                    <a:cubicBezTo>
                      <a:pt x="1688" y="1803"/>
                      <a:pt x="1679" y="1818"/>
                      <a:pt x="1674" y="1835"/>
                    </a:cubicBezTo>
                    <a:cubicBezTo>
                      <a:pt x="1432" y="1779"/>
                      <a:pt x="1432" y="1779"/>
                      <a:pt x="1432" y="1779"/>
                    </a:cubicBezTo>
                    <a:cubicBezTo>
                      <a:pt x="1433" y="1773"/>
                      <a:pt x="1433" y="1766"/>
                      <a:pt x="1433" y="1759"/>
                    </a:cubicBezTo>
                    <a:cubicBezTo>
                      <a:pt x="1433" y="1699"/>
                      <a:pt x="1385" y="1650"/>
                      <a:pt x="1324" y="1650"/>
                    </a:cubicBezTo>
                    <a:cubicBezTo>
                      <a:pt x="1313" y="1650"/>
                      <a:pt x="1302" y="1652"/>
                      <a:pt x="1292" y="1655"/>
                    </a:cubicBezTo>
                    <a:cubicBezTo>
                      <a:pt x="1209" y="1454"/>
                      <a:pt x="1209" y="1454"/>
                      <a:pt x="1209" y="1454"/>
                    </a:cubicBezTo>
                    <a:cubicBezTo>
                      <a:pt x="1204" y="1457"/>
                      <a:pt x="1198" y="1459"/>
                      <a:pt x="1193" y="1461"/>
                    </a:cubicBezTo>
                    <a:cubicBezTo>
                      <a:pt x="1276" y="1662"/>
                      <a:pt x="1276" y="1662"/>
                      <a:pt x="1276" y="1662"/>
                    </a:cubicBezTo>
                    <a:cubicBezTo>
                      <a:pt x="1240" y="1680"/>
                      <a:pt x="1215" y="1717"/>
                      <a:pt x="1215" y="1759"/>
                    </a:cubicBezTo>
                    <a:cubicBezTo>
                      <a:pt x="1215" y="1786"/>
                      <a:pt x="1224" y="1810"/>
                      <a:pt x="1240" y="1828"/>
                    </a:cubicBezTo>
                    <a:cubicBezTo>
                      <a:pt x="1156" y="1924"/>
                      <a:pt x="1156" y="1924"/>
                      <a:pt x="1156" y="1924"/>
                    </a:cubicBezTo>
                    <a:cubicBezTo>
                      <a:pt x="1135" y="1909"/>
                      <a:pt x="1110" y="1899"/>
                      <a:pt x="1083" y="1897"/>
                    </a:cubicBezTo>
                    <a:cubicBezTo>
                      <a:pt x="1083" y="1484"/>
                      <a:pt x="1083" y="1484"/>
                      <a:pt x="1083" y="1484"/>
                    </a:cubicBezTo>
                    <a:cubicBezTo>
                      <a:pt x="1078" y="1484"/>
                      <a:pt x="1073" y="1484"/>
                      <a:pt x="1068" y="1484"/>
                    </a:cubicBezTo>
                    <a:cubicBezTo>
                      <a:pt x="1063" y="1484"/>
                      <a:pt x="1058" y="1484"/>
                      <a:pt x="1053" y="1484"/>
                    </a:cubicBezTo>
                    <a:cubicBezTo>
                      <a:pt x="1053" y="1897"/>
                      <a:pt x="1053" y="1897"/>
                      <a:pt x="1053" y="1897"/>
                    </a:cubicBezTo>
                    <a:cubicBezTo>
                      <a:pt x="1013" y="1901"/>
                      <a:pt x="977" y="1920"/>
                      <a:pt x="952" y="1950"/>
                    </a:cubicBezTo>
                    <a:cubicBezTo>
                      <a:pt x="871" y="1895"/>
                      <a:pt x="871" y="1895"/>
                      <a:pt x="871" y="1895"/>
                    </a:cubicBezTo>
                    <a:cubicBezTo>
                      <a:pt x="876" y="1883"/>
                      <a:pt x="878" y="1870"/>
                      <a:pt x="878" y="1857"/>
                    </a:cubicBezTo>
                    <a:cubicBezTo>
                      <a:pt x="878" y="1815"/>
                      <a:pt x="855" y="1779"/>
                      <a:pt x="820" y="1760"/>
                    </a:cubicBezTo>
                    <a:cubicBezTo>
                      <a:pt x="944" y="1461"/>
                      <a:pt x="944" y="1461"/>
                      <a:pt x="944" y="1461"/>
                    </a:cubicBezTo>
                    <a:cubicBezTo>
                      <a:pt x="939" y="1459"/>
                      <a:pt x="933" y="1457"/>
                      <a:pt x="928" y="1454"/>
                    </a:cubicBezTo>
                    <a:cubicBezTo>
                      <a:pt x="804" y="1753"/>
                      <a:pt x="804" y="1753"/>
                      <a:pt x="804" y="1753"/>
                    </a:cubicBezTo>
                    <a:cubicBezTo>
                      <a:pt x="793" y="1749"/>
                      <a:pt x="781" y="1747"/>
                      <a:pt x="769" y="1747"/>
                    </a:cubicBezTo>
                    <a:cubicBezTo>
                      <a:pt x="712" y="1747"/>
                      <a:pt x="666" y="1791"/>
                      <a:pt x="660" y="1846"/>
                    </a:cubicBezTo>
                    <a:cubicBezTo>
                      <a:pt x="470" y="1861"/>
                      <a:pt x="470" y="1861"/>
                      <a:pt x="470" y="1861"/>
                    </a:cubicBezTo>
                    <a:cubicBezTo>
                      <a:pt x="466" y="1834"/>
                      <a:pt x="454" y="1810"/>
                      <a:pt x="438" y="1789"/>
                    </a:cubicBezTo>
                    <a:cubicBezTo>
                      <a:pt x="835" y="1393"/>
                      <a:pt x="835" y="1393"/>
                      <a:pt x="835" y="1393"/>
                    </a:cubicBezTo>
                    <a:cubicBezTo>
                      <a:pt x="827" y="1386"/>
                      <a:pt x="820" y="1379"/>
                      <a:pt x="813" y="1372"/>
                    </a:cubicBezTo>
                    <a:cubicBezTo>
                      <a:pt x="417" y="1768"/>
                      <a:pt x="417" y="1768"/>
                      <a:pt x="417" y="1768"/>
                    </a:cubicBezTo>
                    <a:cubicBezTo>
                      <a:pt x="403" y="1756"/>
                      <a:pt x="387" y="1747"/>
                      <a:pt x="369" y="1741"/>
                    </a:cubicBezTo>
                    <a:cubicBezTo>
                      <a:pt x="428" y="1504"/>
                      <a:pt x="428" y="1504"/>
                      <a:pt x="428" y="1504"/>
                    </a:cubicBezTo>
                    <a:cubicBezTo>
                      <a:pt x="434" y="1505"/>
                      <a:pt x="440" y="1505"/>
                      <a:pt x="447" y="1505"/>
                    </a:cubicBezTo>
                    <a:cubicBezTo>
                      <a:pt x="507" y="1505"/>
                      <a:pt x="556" y="1457"/>
                      <a:pt x="556" y="1396"/>
                    </a:cubicBezTo>
                    <a:cubicBezTo>
                      <a:pt x="556" y="1384"/>
                      <a:pt x="554" y="1373"/>
                      <a:pt x="551" y="1362"/>
                    </a:cubicBezTo>
                    <a:cubicBezTo>
                      <a:pt x="752" y="1279"/>
                      <a:pt x="752" y="1279"/>
                      <a:pt x="752" y="1279"/>
                    </a:cubicBezTo>
                    <a:cubicBezTo>
                      <a:pt x="750" y="1273"/>
                      <a:pt x="747" y="1268"/>
                      <a:pt x="745" y="1262"/>
                    </a:cubicBezTo>
                    <a:cubicBezTo>
                      <a:pt x="544" y="1345"/>
                      <a:pt x="544" y="1345"/>
                      <a:pt x="544" y="1345"/>
                    </a:cubicBezTo>
                    <a:cubicBezTo>
                      <a:pt x="525" y="1311"/>
                      <a:pt x="489" y="1287"/>
                      <a:pt x="447" y="1287"/>
                    </a:cubicBezTo>
                    <a:cubicBezTo>
                      <a:pt x="421" y="1287"/>
                      <a:pt x="397" y="1296"/>
                      <a:pt x="379" y="1311"/>
                    </a:cubicBezTo>
                    <a:cubicBezTo>
                      <a:pt x="277" y="1226"/>
                      <a:pt x="277" y="1226"/>
                      <a:pt x="277" y="1226"/>
                    </a:cubicBezTo>
                    <a:cubicBezTo>
                      <a:pt x="292" y="1205"/>
                      <a:pt x="302" y="1180"/>
                      <a:pt x="305" y="1153"/>
                    </a:cubicBezTo>
                    <a:cubicBezTo>
                      <a:pt x="723" y="1153"/>
                      <a:pt x="723" y="1153"/>
                      <a:pt x="723" y="1153"/>
                    </a:cubicBezTo>
                    <a:cubicBezTo>
                      <a:pt x="722" y="1148"/>
                      <a:pt x="722" y="1143"/>
                      <a:pt x="722" y="1138"/>
                    </a:cubicBezTo>
                    <a:cubicBezTo>
                      <a:pt x="722" y="1133"/>
                      <a:pt x="722" y="1128"/>
                      <a:pt x="723" y="1123"/>
                    </a:cubicBezTo>
                    <a:cubicBezTo>
                      <a:pt x="305" y="1123"/>
                      <a:pt x="305" y="1123"/>
                      <a:pt x="305" y="1123"/>
                    </a:cubicBezTo>
                    <a:cubicBezTo>
                      <a:pt x="301" y="1083"/>
                      <a:pt x="281" y="1048"/>
                      <a:pt x="253" y="1023"/>
                    </a:cubicBezTo>
                    <a:cubicBezTo>
                      <a:pt x="312" y="942"/>
                      <a:pt x="312" y="942"/>
                      <a:pt x="312" y="942"/>
                    </a:cubicBezTo>
                    <a:cubicBezTo>
                      <a:pt x="325" y="947"/>
                      <a:pt x="340" y="950"/>
                      <a:pt x="355" y="950"/>
                    </a:cubicBezTo>
                    <a:cubicBezTo>
                      <a:pt x="397" y="950"/>
                      <a:pt x="433" y="927"/>
                      <a:pt x="451" y="892"/>
                    </a:cubicBezTo>
                    <a:cubicBezTo>
                      <a:pt x="745" y="1014"/>
                      <a:pt x="745" y="1014"/>
                      <a:pt x="745" y="1014"/>
                    </a:cubicBezTo>
                    <a:cubicBezTo>
                      <a:pt x="747" y="1008"/>
                      <a:pt x="750" y="1003"/>
                      <a:pt x="752" y="997"/>
                    </a:cubicBezTo>
                    <a:cubicBezTo>
                      <a:pt x="458" y="875"/>
                      <a:pt x="458" y="875"/>
                      <a:pt x="458" y="875"/>
                    </a:cubicBezTo>
                    <a:cubicBezTo>
                      <a:pt x="462" y="865"/>
                      <a:pt x="464" y="853"/>
                      <a:pt x="464" y="841"/>
                    </a:cubicBezTo>
                    <a:cubicBezTo>
                      <a:pt x="464" y="792"/>
                      <a:pt x="431" y="750"/>
                      <a:pt x="386" y="736"/>
                    </a:cubicBezTo>
                    <a:cubicBezTo>
                      <a:pt x="399" y="630"/>
                      <a:pt x="399" y="630"/>
                      <a:pt x="399" y="630"/>
                    </a:cubicBezTo>
                    <a:cubicBezTo>
                      <a:pt x="402" y="630"/>
                      <a:pt x="405" y="631"/>
                      <a:pt x="408" y="631"/>
                    </a:cubicBezTo>
                    <a:cubicBezTo>
                      <a:pt x="445" y="631"/>
                      <a:pt x="479" y="618"/>
                      <a:pt x="505" y="596"/>
                    </a:cubicBezTo>
                    <a:cubicBezTo>
                      <a:pt x="813" y="904"/>
                      <a:pt x="813" y="904"/>
                      <a:pt x="813" y="904"/>
                    </a:cubicBezTo>
                    <a:cubicBezTo>
                      <a:pt x="820" y="897"/>
                      <a:pt x="827" y="889"/>
                      <a:pt x="835" y="883"/>
                    </a:cubicBezTo>
                    <a:cubicBezTo>
                      <a:pt x="527" y="575"/>
                      <a:pt x="527" y="575"/>
                      <a:pt x="527" y="575"/>
                    </a:cubicBezTo>
                    <a:cubicBezTo>
                      <a:pt x="540" y="558"/>
                      <a:pt x="550" y="539"/>
                      <a:pt x="556" y="518"/>
                    </a:cubicBezTo>
                    <a:cubicBezTo>
                      <a:pt x="701" y="530"/>
                      <a:pt x="701" y="530"/>
                      <a:pt x="701" y="530"/>
                    </a:cubicBezTo>
                    <a:cubicBezTo>
                      <a:pt x="706" y="587"/>
                      <a:pt x="753" y="631"/>
                      <a:pt x="810" y="631"/>
                    </a:cubicBezTo>
                    <a:cubicBezTo>
                      <a:pt x="823" y="631"/>
                      <a:pt x="835" y="628"/>
                      <a:pt x="846" y="624"/>
                    </a:cubicBezTo>
                    <a:cubicBezTo>
                      <a:pt x="928" y="822"/>
                      <a:pt x="928" y="822"/>
                      <a:pt x="928" y="822"/>
                    </a:cubicBezTo>
                    <a:cubicBezTo>
                      <a:pt x="933" y="819"/>
                      <a:pt x="939" y="817"/>
                      <a:pt x="944" y="815"/>
                    </a:cubicBezTo>
                    <a:cubicBezTo>
                      <a:pt x="863" y="617"/>
                      <a:pt x="863" y="617"/>
                      <a:pt x="863" y="617"/>
                    </a:cubicBezTo>
                    <a:cubicBezTo>
                      <a:pt x="896" y="599"/>
                      <a:pt x="919" y="563"/>
                      <a:pt x="919" y="521"/>
                    </a:cubicBezTo>
                    <a:cubicBezTo>
                      <a:pt x="919" y="491"/>
                      <a:pt x="907" y="464"/>
                      <a:pt x="887" y="444"/>
                    </a:cubicBezTo>
                    <a:cubicBezTo>
                      <a:pt x="996" y="287"/>
                      <a:pt x="996" y="287"/>
                      <a:pt x="996" y="287"/>
                    </a:cubicBezTo>
                    <a:cubicBezTo>
                      <a:pt x="1013" y="297"/>
                      <a:pt x="1033" y="303"/>
                      <a:pt x="1053" y="305"/>
                    </a:cubicBezTo>
                    <a:cubicBezTo>
                      <a:pt x="1053" y="792"/>
                      <a:pt x="1053" y="792"/>
                      <a:pt x="1053" y="792"/>
                    </a:cubicBezTo>
                    <a:cubicBezTo>
                      <a:pt x="1058" y="792"/>
                      <a:pt x="1063" y="792"/>
                      <a:pt x="1068" y="792"/>
                    </a:cubicBezTo>
                    <a:cubicBezTo>
                      <a:pt x="1073" y="792"/>
                      <a:pt x="1078" y="792"/>
                      <a:pt x="1083" y="792"/>
                    </a:cubicBezTo>
                    <a:cubicBezTo>
                      <a:pt x="1083" y="305"/>
                      <a:pt x="1083" y="305"/>
                      <a:pt x="1083" y="305"/>
                    </a:cubicBezTo>
                    <a:cubicBezTo>
                      <a:pt x="1112" y="302"/>
                      <a:pt x="1138" y="292"/>
                      <a:pt x="1159" y="276"/>
                    </a:cubicBezTo>
                    <a:cubicBezTo>
                      <a:pt x="1266" y="373"/>
                      <a:pt x="1266" y="373"/>
                      <a:pt x="1266" y="373"/>
                    </a:cubicBezTo>
                    <a:cubicBezTo>
                      <a:pt x="1258" y="388"/>
                      <a:pt x="1253" y="406"/>
                      <a:pt x="1253" y="424"/>
                    </a:cubicBezTo>
                    <a:cubicBezTo>
                      <a:pt x="1253" y="467"/>
                      <a:pt x="1278" y="504"/>
                      <a:pt x="1314" y="522"/>
                    </a:cubicBezTo>
                    <a:cubicBezTo>
                      <a:pt x="1193" y="815"/>
                      <a:pt x="1193" y="815"/>
                      <a:pt x="1193" y="815"/>
                    </a:cubicBezTo>
                    <a:cubicBezTo>
                      <a:pt x="1198" y="817"/>
                      <a:pt x="1204" y="819"/>
                      <a:pt x="1209" y="822"/>
                    </a:cubicBezTo>
                    <a:cubicBezTo>
                      <a:pt x="1331" y="529"/>
                      <a:pt x="1331" y="529"/>
                      <a:pt x="1331" y="529"/>
                    </a:cubicBezTo>
                    <a:cubicBezTo>
                      <a:pt x="1341" y="532"/>
                      <a:pt x="1351" y="533"/>
                      <a:pt x="1363" y="533"/>
                    </a:cubicBezTo>
                    <a:cubicBezTo>
                      <a:pt x="1409" y="533"/>
                      <a:pt x="1448" y="505"/>
                      <a:pt x="1464" y="464"/>
                    </a:cubicBezTo>
                    <a:cubicBezTo>
                      <a:pt x="1559" y="472"/>
                      <a:pt x="1559" y="472"/>
                      <a:pt x="1559" y="472"/>
                    </a:cubicBezTo>
                    <a:cubicBezTo>
                      <a:pt x="1558" y="477"/>
                      <a:pt x="1558" y="483"/>
                      <a:pt x="1558" y="488"/>
                    </a:cubicBezTo>
                    <a:cubicBezTo>
                      <a:pt x="1558" y="527"/>
                      <a:pt x="1572" y="562"/>
                      <a:pt x="1596" y="589"/>
                    </a:cubicBezTo>
                    <a:cubicBezTo>
                      <a:pt x="1302" y="883"/>
                      <a:pt x="1302" y="883"/>
                      <a:pt x="1302" y="883"/>
                    </a:cubicBezTo>
                    <a:cubicBezTo>
                      <a:pt x="1310" y="889"/>
                      <a:pt x="1317" y="897"/>
                      <a:pt x="1324" y="904"/>
                    </a:cubicBezTo>
                    <a:cubicBezTo>
                      <a:pt x="1618" y="610"/>
                      <a:pt x="1618" y="610"/>
                      <a:pt x="1618" y="610"/>
                    </a:cubicBezTo>
                    <a:cubicBezTo>
                      <a:pt x="1639" y="625"/>
                      <a:pt x="1664" y="636"/>
                      <a:pt x="1691" y="640"/>
                    </a:cubicBezTo>
                    <a:cubicBezTo>
                      <a:pt x="1678" y="771"/>
                      <a:pt x="1678" y="771"/>
                      <a:pt x="1678" y="771"/>
                    </a:cubicBezTo>
                    <a:cubicBezTo>
                      <a:pt x="1623" y="777"/>
                      <a:pt x="1581" y="823"/>
                      <a:pt x="1581" y="879"/>
                    </a:cubicBezTo>
                    <a:cubicBezTo>
                      <a:pt x="1581" y="891"/>
                      <a:pt x="1583" y="903"/>
                      <a:pt x="1586" y="914"/>
                    </a:cubicBezTo>
                    <a:cubicBezTo>
                      <a:pt x="1385" y="997"/>
                      <a:pt x="1385" y="997"/>
                      <a:pt x="1385" y="997"/>
                    </a:cubicBezTo>
                    <a:cubicBezTo>
                      <a:pt x="1387" y="1003"/>
                      <a:pt x="1390" y="1008"/>
                      <a:pt x="1392" y="1014"/>
                    </a:cubicBezTo>
                    <a:cubicBezTo>
                      <a:pt x="1593" y="930"/>
                      <a:pt x="1593" y="930"/>
                      <a:pt x="1593" y="930"/>
                    </a:cubicBezTo>
                    <a:cubicBezTo>
                      <a:pt x="1612" y="965"/>
                      <a:pt x="1648" y="989"/>
                      <a:pt x="1690" y="989"/>
                    </a:cubicBezTo>
                    <a:cubicBezTo>
                      <a:pt x="1719" y="989"/>
                      <a:pt x="1745" y="978"/>
                      <a:pt x="1764" y="960"/>
                    </a:cubicBezTo>
                    <a:cubicBezTo>
                      <a:pt x="1983" y="1078"/>
                      <a:pt x="1983" y="1078"/>
                      <a:pt x="1983" y="1078"/>
                    </a:cubicBezTo>
                    <a:cubicBezTo>
                      <a:pt x="1978" y="1092"/>
                      <a:pt x="1974" y="1107"/>
                      <a:pt x="1973" y="1123"/>
                    </a:cubicBezTo>
                    <a:cubicBezTo>
                      <a:pt x="1414" y="1123"/>
                      <a:pt x="1414" y="1123"/>
                      <a:pt x="1414" y="1123"/>
                    </a:cubicBezTo>
                    <a:cubicBezTo>
                      <a:pt x="1415" y="1128"/>
                      <a:pt x="1415" y="1133"/>
                      <a:pt x="1415" y="1138"/>
                    </a:cubicBezTo>
                    <a:cubicBezTo>
                      <a:pt x="1415" y="1143"/>
                      <a:pt x="1415" y="1148"/>
                      <a:pt x="1414" y="1153"/>
                    </a:cubicBezTo>
                    <a:cubicBezTo>
                      <a:pt x="1973" y="1153"/>
                      <a:pt x="1973" y="1153"/>
                      <a:pt x="1973" y="1153"/>
                    </a:cubicBezTo>
                    <a:cubicBezTo>
                      <a:pt x="1978" y="1193"/>
                      <a:pt x="1998" y="1229"/>
                      <a:pt x="2028" y="1253"/>
                    </a:cubicBezTo>
                    <a:lnTo>
                      <a:pt x="1940" y="1369"/>
                    </a:lnTo>
                    <a:close/>
                    <a:moveTo>
                      <a:pt x="1350" y="1031"/>
                    </a:moveTo>
                    <a:cubicBezTo>
                      <a:pt x="1348" y="1025"/>
                      <a:pt x="1345" y="1020"/>
                      <a:pt x="1343" y="1014"/>
                    </a:cubicBezTo>
                    <a:cubicBezTo>
                      <a:pt x="1330" y="985"/>
                      <a:pt x="1313" y="959"/>
                      <a:pt x="1292" y="936"/>
                    </a:cubicBezTo>
                    <a:cubicBezTo>
                      <a:pt x="1285" y="928"/>
                      <a:pt x="1278" y="921"/>
                      <a:pt x="1270" y="915"/>
                    </a:cubicBezTo>
                    <a:cubicBezTo>
                      <a:pt x="1247" y="894"/>
                      <a:pt x="1221" y="876"/>
                      <a:pt x="1192" y="863"/>
                    </a:cubicBezTo>
                    <a:cubicBezTo>
                      <a:pt x="1186" y="861"/>
                      <a:pt x="1181" y="858"/>
                      <a:pt x="1175" y="856"/>
                    </a:cubicBezTo>
                    <a:cubicBezTo>
                      <a:pt x="1147" y="845"/>
                      <a:pt x="1116" y="839"/>
                      <a:pt x="1083" y="837"/>
                    </a:cubicBezTo>
                    <a:cubicBezTo>
                      <a:pt x="1079" y="837"/>
                      <a:pt x="1073" y="837"/>
                      <a:pt x="1068" y="837"/>
                    </a:cubicBezTo>
                    <a:cubicBezTo>
                      <a:pt x="1063" y="837"/>
                      <a:pt x="1058" y="837"/>
                      <a:pt x="1053" y="837"/>
                    </a:cubicBezTo>
                    <a:cubicBezTo>
                      <a:pt x="1021" y="839"/>
                      <a:pt x="990" y="845"/>
                      <a:pt x="962" y="856"/>
                    </a:cubicBezTo>
                    <a:cubicBezTo>
                      <a:pt x="956" y="858"/>
                      <a:pt x="950" y="861"/>
                      <a:pt x="945" y="863"/>
                    </a:cubicBezTo>
                    <a:cubicBezTo>
                      <a:pt x="916" y="876"/>
                      <a:pt x="890" y="894"/>
                      <a:pt x="866" y="915"/>
                    </a:cubicBezTo>
                    <a:cubicBezTo>
                      <a:pt x="859" y="921"/>
                      <a:pt x="852" y="928"/>
                      <a:pt x="845" y="936"/>
                    </a:cubicBezTo>
                    <a:cubicBezTo>
                      <a:pt x="824" y="959"/>
                      <a:pt x="807" y="985"/>
                      <a:pt x="794" y="1014"/>
                    </a:cubicBezTo>
                    <a:cubicBezTo>
                      <a:pt x="791" y="1020"/>
                      <a:pt x="789" y="1025"/>
                      <a:pt x="787" y="1031"/>
                    </a:cubicBezTo>
                    <a:cubicBezTo>
                      <a:pt x="776" y="1060"/>
                      <a:pt x="769" y="1091"/>
                      <a:pt x="768" y="1123"/>
                    </a:cubicBezTo>
                    <a:cubicBezTo>
                      <a:pt x="767" y="1128"/>
                      <a:pt x="767" y="1133"/>
                      <a:pt x="767" y="1138"/>
                    </a:cubicBezTo>
                    <a:cubicBezTo>
                      <a:pt x="767" y="1143"/>
                      <a:pt x="767" y="1148"/>
                      <a:pt x="768" y="1153"/>
                    </a:cubicBezTo>
                    <a:cubicBezTo>
                      <a:pt x="769" y="1185"/>
                      <a:pt x="776" y="1216"/>
                      <a:pt x="787" y="1245"/>
                    </a:cubicBezTo>
                    <a:cubicBezTo>
                      <a:pt x="789" y="1250"/>
                      <a:pt x="791" y="1256"/>
                      <a:pt x="794" y="1261"/>
                    </a:cubicBezTo>
                    <a:cubicBezTo>
                      <a:pt x="807" y="1290"/>
                      <a:pt x="824" y="1317"/>
                      <a:pt x="845" y="1340"/>
                    </a:cubicBezTo>
                    <a:cubicBezTo>
                      <a:pt x="852" y="1347"/>
                      <a:pt x="859" y="1354"/>
                      <a:pt x="866" y="1361"/>
                    </a:cubicBezTo>
                    <a:cubicBezTo>
                      <a:pt x="890" y="1382"/>
                      <a:pt x="916" y="1399"/>
                      <a:pt x="945" y="1412"/>
                    </a:cubicBezTo>
                    <a:cubicBezTo>
                      <a:pt x="950" y="1415"/>
                      <a:pt x="956" y="1417"/>
                      <a:pt x="962" y="1419"/>
                    </a:cubicBezTo>
                    <a:cubicBezTo>
                      <a:pt x="990" y="1430"/>
                      <a:pt x="1021" y="1437"/>
                      <a:pt x="1053" y="1439"/>
                    </a:cubicBezTo>
                    <a:cubicBezTo>
                      <a:pt x="1058" y="1439"/>
                      <a:pt x="1063" y="1439"/>
                      <a:pt x="1068" y="1439"/>
                    </a:cubicBezTo>
                    <a:cubicBezTo>
                      <a:pt x="1073" y="1439"/>
                      <a:pt x="1079" y="1439"/>
                      <a:pt x="1083" y="1439"/>
                    </a:cubicBezTo>
                    <a:cubicBezTo>
                      <a:pt x="1116" y="1437"/>
                      <a:pt x="1147" y="1430"/>
                      <a:pt x="1175" y="1419"/>
                    </a:cubicBezTo>
                    <a:cubicBezTo>
                      <a:pt x="1181" y="1417"/>
                      <a:pt x="1186" y="1415"/>
                      <a:pt x="1192" y="1412"/>
                    </a:cubicBezTo>
                    <a:cubicBezTo>
                      <a:pt x="1221" y="1399"/>
                      <a:pt x="1247" y="1382"/>
                      <a:pt x="1270" y="1361"/>
                    </a:cubicBezTo>
                    <a:cubicBezTo>
                      <a:pt x="1278" y="1354"/>
                      <a:pt x="1285" y="1347"/>
                      <a:pt x="1292" y="1340"/>
                    </a:cubicBezTo>
                    <a:cubicBezTo>
                      <a:pt x="1313" y="1317"/>
                      <a:pt x="1330" y="1290"/>
                      <a:pt x="1343" y="1261"/>
                    </a:cubicBezTo>
                    <a:cubicBezTo>
                      <a:pt x="1345" y="1256"/>
                      <a:pt x="1348" y="1250"/>
                      <a:pt x="1350" y="1245"/>
                    </a:cubicBezTo>
                    <a:cubicBezTo>
                      <a:pt x="1361" y="1216"/>
                      <a:pt x="1368" y="1185"/>
                      <a:pt x="1369" y="1153"/>
                    </a:cubicBezTo>
                    <a:cubicBezTo>
                      <a:pt x="1369" y="1148"/>
                      <a:pt x="1370" y="1143"/>
                      <a:pt x="1370" y="1138"/>
                    </a:cubicBezTo>
                    <a:cubicBezTo>
                      <a:pt x="1370" y="1133"/>
                      <a:pt x="1369" y="1128"/>
                      <a:pt x="1369" y="1123"/>
                    </a:cubicBezTo>
                    <a:cubicBezTo>
                      <a:pt x="1368" y="1091"/>
                      <a:pt x="1361" y="1060"/>
                      <a:pt x="1350" y="1031"/>
                    </a:cubicBezTo>
                    <a:close/>
                  </a:path>
                </a:pathLst>
              </a:custGeom>
              <a:grpFill/>
              <a:ln>
                <a:noFill/>
              </a:ln>
            </p:spPr>
            <p:txBody>
              <a:bodyPr vert="horz" wrap="square" lIns="82305" tIns="41153" rIns="82305" bIns="41153" numCol="1" anchor="t" anchorCtr="0" compatLnSpc="1">
                <a:prstTxWarp prst="textNoShape">
                  <a:avLst/>
                </a:prstTxWarp>
              </a:bodyPr>
              <a:lstStyle/>
              <a:p>
                <a:endParaRPr lang="en-US" sz="1600"/>
              </a:p>
            </p:txBody>
          </p:sp>
          <p:sp>
            <p:nvSpPr>
              <p:cNvPr id="26" name="Freeform 22"/>
              <p:cNvSpPr>
                <a:spLocks noEditPoints="1"/>
              </p:cNvSpPr>
              <p:nvPr/>
            </p:nvSpPr>
            <p:spPr bwMode="black">
              <a:xfrm>
                <a:off x="9773063" y="4262998"/>
                <a:ext cx="625806" cy="625642"/>
              </a:xfrm>
              <a:custGeom>
                <a:avLst/>
                <a:gdLst>
                  <a:gd name="T0" fmla="*/ 300 w 300"/>
                  <a:gd name="T1" fmla="*/ 141 h 300"/>
                  <a:gd name="T2" fmla="*/ 285 w 300"/>
                  <a:gd name="T3" fmla="*/ 141 h 300"/>
                  <a:gd name="T4" fmla="*/ 159 w 300"/>
                  <a:gd name="T5" fmla="*/ 15 h 300"/>
                  <a:gd name="T6" fmla="*/ 159 w 300"/>
                  <a:gd name="T7" fmla="*/ 0 h 300"/>
                  <a:gd name="T8" fmla="*/ 141 w 300"/>
                  <a:gd name="T9" fmla="*/ 0 h 300"/>
                  <a:gd name="T10" fmla="*/ 141 w 300"/>
                  <a:gd name="T11" fmla="*/ 15 h 300"/>
                  <a:gd name="T12" fmla="*/ 15 w 300"/>
                  <a:gd name="T13" fmla="*/ 141 h 300"/>
                  <a:gd name="T14" fmla="*/ 0 w 300"/>
                  <a:gd name="T15" fmla="*/ 141 h 300"/>
                  <a:gd name="T16" fmla="*/ 0 w 300"/>
                  <a:gd name="T17" fmla="*/ 159 h 300"/>
                  <a:gd name="T18" fmla="*/ 15 w 300"/>
                  <a:gd name="T19" fmla="*/ 159 h 300"/>
                  <a:gd name="T20" fmla="*/ 141 w 300"/>
                  <a:gd name="T21" fmla="*/ 285 h 300"/>
                  <a:gd name="T22" fmla="*/ 141 w 300"/>
                  <a:gd name="T23" fmla="*/ 300 h 300"/>
                  <a:gd name="T24" fmla="*/ 159 w 300"/>
                  <a:gd name="T25" fmla="*/ 300 h 300"/>
                  <a:gd name="T26" fmla="*/ 159 w 300"/>
                  <a:gd name="T27" fmla="*/ 285 h 300"/>
                  <a:gd name="T28" fmla="*/ 285 w 300"/>
                  <a:gd name="T29" fmla="*/ 159 h 300"/>
                  <a:gd name="T30" fmla="*/ 300 w 300"/>
                  <a:gd name="T31" fmla="*/ 159 h 300"/>
                  <a:gd name="T32" fmla="*/ 300 w 300"/>
                  <a:gd name="T33" fmla="*/ 141 h 300"/>
                  <a:gd name="T34" fmla="*/ 258 w 300"/>
                  <a:gd name="T35" fmla="*/ 141 h 300"/>
                  <a:gd name="T36" fmla="*/ 230 w 300"/>
                  <a:gd name="T37" fmla="*/ 141 h 300"/>
                  <a:gd name="T38" fmla="*/ 159 w 300"/>
                  <a:gd name="T39" fmla="*/ 70 h 300"/>
                  <a:gd name="T40" fmla="*/ 159 w 300"/>
                  <a:gd name="T41" fmla="*/ 42 h 300"/>
                  <a:gd name="T42" fmla="*/ 258 w 300"/>
                  <a:gd name="T43" fmla="*/ 141 h 300"/>
                  <a:gd name="T44" fmla="*/ 141 w 300"/>
                  <a:gd name="T45" fmla="*/ 125 h 300"/>
                  <a:gd name="T46" fmla="*/ 125 w 300"/>
                  <a:gd name="T47" fmla="*/ 141 h 300"/>
                  <a:gd name="T48" fmla="*/ 97 w 300"/>
                  <a:gd name="T49" fmla="*/ 141 h 300"/>
                  <a:gd name="T50" fmla="*/ 141 w 300"/>
                  <a:gd name="T51" fmla="*/ 97 h 300"/>
                  <a:gd name="T52" fmla="*/ 141 w 300"/>
                  <a:gd name="T53" fmla="*/ 125 h 300"/>
                  <a:gd name="T54" fmla="*/ 125 w 300"/>
                  <a:gd name="T55" fmla="*/ 159 h 300"/>
                  <a:gd name="T56" fmla="*/ 141 w 300"/>
                  <a:gd name="T57" fmla="*/ 175 h 300"/>
                  <a:gd name="T58" fmla="*/ 141 w 300"/>
                  <a:gd name="T59" fmla="*/ 203 h 300"/>
                  <a:gd name="T60" fmla="*/ 97 w 300"/>
                  <a:gd name="T61" fmla="*/ 159 h 300"/>
                  <a:gd name="T62" fmla="*/ 125 w 300"/>
                  <a:gd name="T63" fmla="*/ 159 h 300"/>
                  <a:gd name="T64" fmla="*/ 159 w 300"/>
                  <a:gd name="T65" fmla="*/ 175 h 300"/>
                  <a:gd name="T66" fmla="*/ 175 w 300"/>
                  <a:gd name="T67" fmla="*/ 159 h 300"/>
                  <a:gd name="T68" fmla="*/ 203 w 300"/>
                  <a:gd name="T69" fmla="*/ 159 h 300"/>
                  <a:gd name="T70" fmla="*/ 159 w 300"/>
                  <a:gd name="T71" fmla="*/ 203 h 300"/>
                  <a:gd name="T72" fmla="*/ 159 w 300"/>
                  <a:gd name="T73" fmla="*/ 175 h 300"/>
                  <a:gd name="T74" fmla="*/ 175 w 300"/>
                  <a:gd name="T75" fmla="*/ 141 h 300"/>
                  <a:gd name="T76" fmla="*/ 159 w 300"/>
                  <a:gd name="T77" fmla="*/ 125 h 300"/>
                  <a:gd name="T78" fmla="*/ 159 w 300"/>
                  <a:gd name="T79" fmla="*/ 97 h 300"/>
                  <a:gd name="T80" fmla="*/ 203 w 300"/>
                  <a:gd name="T81" fmla="*/ 141 h 300"/>
                  <a:gd name="T82" fmla="*/ 175 w 300"/>
                  <a:gd name="T83" fmla="*/ 141 h 300"/>
                  <a:gd name="T84" fmla="*/ 141 w 300"/>
                  <a:gd name="T85" fmla="*/ 42 h 300"/>
                  <a:gd name="T86" fmla="*/ 141 w 300"/>
                  <a:gd name="T87" fmla="*/ 70 h 300"/>
                  <a:gd name="T88" fmla="*/ 70 w 300"/>
                  <a:gd name="T89" fmla="*/ 141 h 300"/>
                  <a:gd name="T90" fmla="*/ 42 w 300"/>
                  <a:gd name="T91" fmla="*/ 141 h 300"/>
                  <a:gd name="T92" fmla="*/ 141 w 300"/>
                  <a:gd name="T93" fmla="*/ 42 h 300"/>
                  <a:gd name="T94" fmla="*/ 42 w 300"/>
                  <a:gd name="T95" fmla="*/ 159 h 300"/>
                  <a:gd name="T96" fmla="*/ 70 w 300"/>
                  <a:gd name="T97" fmla="*/ 159 h 300"/>
                  <a:gd name="T98" fmla="*/ 141 w 300"/>
                  <a:gd name="T99" fmla="*/ 230 h 300"/>
                  <a:gd name="T100" fmla="*/ 141 w 300"/>
                  <a:gd name="T101" fmla="*/ 258 h 300"/>
                  <a:gd name="T102" fmla="*/ 42 w 300"/>
                  <a:gd name="T103" fmla="*/ 159 h 300"/>
                  <a:gd name="T104" fmla="*/ 159 w 300"/>
                  <a:gd name="T105" fmla="*/ 258 h 300"/>
                  <a:gd name="T106" fmla="*/ 159 w 300"/>
                  <a:gd name="T107" fmla="*/ 230 h 300"/>
                  <a:gd name="T108" fmla="*/ 230 w 300"/>
                  <a:gd name="T109" fmla="*/ 159 h 300"/>
                  <a:gd name="T110" fmla="*/ 258 w 300"/>
                  <a:gd name="T111" fmla="*/ 159 h 300"/>
                  <a:gd name="T112" fmla="*/ 159 w 300"/>
                  <a:gd name="T113" fmla="*/ 258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00" h="300">
                    <a:moveTo>
                      <a:pt x="300" y="141"/>
                    </a:moveTo>
                    <a:cubicBezTo>
                      <a:pt x="285" y="141"/>
                      <a:pt x="285" y="141"/>
                      <a:pt x="285" y="141"/>
                    </a:cubicBezTo>
                    <a:cubicBezTo>
                      <a:pt x="280" y="74"/>
                      <a:pt x="226" y="20"/>
                      <a:pt x="159" y="15"/>
                    </a:cubicBezTo>
                    <a:cubicBezTo>
                      <a:pt x="159" y="0"/>
                      <a:pt x="159" y="0"/>
                      <a:pt x="159" y="0"/>
                    </a:cubicBezTo>
                    <a:cubicBezTo>
                      <a:pt x="141" y="0"/>
                      <a:pt x="141" y="0"/>
                      <a:pt x="141" y="0"/>
                    </a:cubicBezTo>
                    <a:cubicBezTo>
                      <a:pt x="141" y="15"/>
                      <a:pt x="141" y="15"/>
                      <a:pt x="141" y="15"/>
                    </a:cubicBezTo>
                    <a:cubicBezTo>
                      <a:pt x="74" y="20"/>
                      <a:pt x="20" y="74"/>
                      <a:pt x="15" y="141"/>
                    </a:cubicBezTo>
                    <a:cubicBezTo>
                      <a:pt x="0" y="141"/>
                      <a:pt x="0" y="141"/>
                      <a:pt x="0" y="141"/>
                    </a:cubicBezTo>
                    <a:cubicBezTo>
                      <a:pt x="0" y="159"/>
                      <a:pt x="0" y="159"/>
                      <a:pt x="0" y="159"/>
                    </a:cubicBezTo>
                    <a:cubicBezTo>
                      <a:pt x="15" y="159"/>
                      <a:pt x="15" y="159"/>
                      <a:pt x="15" y="159"/>
                    </a:cubicBezTo>
                    <a:cubicBezTo>
                      <a:pt x="20" y="226"/>
                      <a:pt x="74" y="280"/>
                      <a:pt x="141" y="285"/>
                    </a:cubicBezTo>
                    <a:cubicBezTo>
                      <a:pt x="141" y="300"/>
                      <a:pt x="141" y="300"/>
                      <a:pt x="141" y="300"/>
                    </a:cubicBezTo>
                    <a:cubicBezTo>
                      <a:pt x="159" y="300"/>
                      <a:pt x="159" y="300"/>
                      <a:pt x="159" y="300"/>
                    </a:cubicBezTo>
                    <a:cubicBezTo>
                      <a:pt x="159" y="285"/>
                      <a:pt x="159" y="285"/>
                      <a:pt x="159" y="285"/>
                    </a:cubicBezTo>
                    <a:cubicBezTo>
                      <a:pt x="226" y="280"/>
                      <a:pt x="280" y="226"/>
                      <a:pt x="285" y="159"/>
                    </a:cubicBezTo>
                    <a:cubicBezTo>
                      <a:pt x="300" y="159"/>
                      <a:pt x="300" y="159"/>
                      <a:pt x="300" y="159"/>
                    </a:cubicBezTo>
                    <a:lnTo>
                      <a:pt x="300" y="141"/>
                    </a:lnTo>
                    <a:close/>
                    <a:moveTo>
                      <a:pt x="258" y="141"/>
                    </a:moveTo>
                    <a:cubicBezTo>
                      <a:pt x="230" y="141"/>
                      <a:pt x="230" y="141"/>
                      <a:pt x="230" y="141"/>
                    </a:cubicBezTo>
                    <a:cubicBezTo>
                      <a:pt x="226" y="103"/>
                      <a:pt x="197" y="74"/>
                      <a:pt x="159" y="70"/>
                    </a:cubicBezTo>
                    <a:cubicBezTo>
                      <a:pt x="159" y="42"/>
                      <a:pt x="159" y="42"/>
                      <a:pt x="159" y="42"/>
                    </a:cubicBezTo>
                    <a:cubicBezTo>
                      <a:pt x="211" y="47"/>
                      <a:pt x="253" y="89"/>
                      <a:pt x="258" y="141"/>
                    </a:cubicBezTo>
                    <a:close/>
                    <a:moveTo>
                      <a:pt x="141" y="125"/>
                    </a:moveTo>
                    <a:cubicBezTo>
                      <a:pt x="133" y="127"/>
                      <a:pt x="127" y="133"/>
                      <a:pt x="125" y="141"/>
                    </a:cubicBezTo>
                    <a:cubicBezTo>
                      <a:pt x="97" y="141"/>
                      <a:pt x="97" y="141"/>
                      <a:pt x="97" y="141"/>
                    </a:cubicBezTo>
                    <a:cubicBezTo>
                      <a:pt x="101" y="118"/>
                      <a:pt x="118" y="101"/>
                      <a:pt x="141" y="97"/>
                    </a:cubicBezTo>
                    <a:lnTo>
                      <a:pt x="141" y="125"/>
                    </a:lnTo>
                    <a:close/>
                    <a:moveTo>
                      <a:pt x="125" y="159"/>
                    </a:moveTo>
                    <a:cubicBezTo>
                      <a:pt x="127" y="167"/>
                      <a:pt x="133" y="173"/>
                      <a:pt x="141" y="175"/>
                    </a:cubicBezTo>
                    <a:cubicBezTo>
                      <a:pt x="141" y="203"/>
                      <a:pt x="141" y="203"/>
                      <a:pt x="141" y="203"/>
                    </a:cubicBezTo>
                    <a:cubicBezTo>
                      <a:pt x="118" y="199"/>
                      <a:pt x="101" y="182"/>
                      <a:pt x="97" y="159"/>
                    </a:cubicBezTo>
                    <a:lnTo>
                      <a:pt x="125" y="159"/>
                    </a:lnTo>
                    <a:close/>
                    <a:moveTo>
                      <a:pt x="159" y="175"/>
                    </a:moveTo>
                    <a:cubicBezTo>
                      <a:pt x="167" y="173"/>
                      <a:pt x="173" y="167"/>
                      <a:pt x="175" y="159"/>
                    </a:cubicBezTo>
                    <a:cubicBezTo>
                      <a:pt x="203" y="159"/>
                      <a:pt x="203" y="159"/>
                      <a:pt x="203" y="159"/>
                    </a:cubicBezTo>
                    <a:cubicBezTo>
                      <a:pt x="199" y="182"/>
                      <a:pt x="182" y="199"/>
                      <a:pt x="159" y="203"/>
                    </a:cubicBezTo>
                    <a:lnTo>
                      <a:pt x="159" y="175"/>
                    </a:lnTo>
                    <a:close/>
                    <a:moveTo>
                      <a:pt x="175" y="141"/>
                    </a:moveTo>
                    <a:cubicBezTo>
                      <a:pt x="173" y="133"/>
                      <a:pt x="167" y="127"/>
                      <a:pt x="159" y="125"/>
                    </a:cubicBezTo>
                    <a:cubicBezTo>
                      <a:pt x="159" y="97"/>
                      <a:pt x="159" y="97"/>
                      <a:pt x="159" y="97"/>
                    </a:cubicBezTo>
                    <a:cubicBezTo>
                      <a:pt x="182" y="101"/>
                      <a:pt x="199" y="118"/>
                      <a:pt x="203" y="141"/>
                    </a:cubicBezTo>
                    <a:lnTo>
                      <a:pt x="175" y="141"/>
                    </a:lnTo>
                    <a:close/>
                    <a:moveTo>
                      <a:pt x="141" y="42"/>
                    </a:moveTo>
                    <a:cubicBezTo>
                      <a:pt x="141" y="70"/>
                      <a:pt x="141" y="70"/>
                      <a:pt x="141" y="70"/>
                    </a:cubicBezTo>
                    <a:cubicBezTo>
                      <a:pt x="103" y="74"/>
                      <a:pt x="74" y="103"/>
                      <a:pt x="70" y="141"/>
                    </a:cubicBezTo>
                    <a:cubicBezTo>
                      <a:pt x="42" y="141"/>
                      <a:pt x="42" y="141"/>
                      <a:pt x="42" y="141"/>
                    </a:cubicBezTo>
                    <a:cubicBezTo>
                      <a:pt x="47" y="89"/>
                      <a:pt x="89" y="47"/>
                      <a:pt x="141" y="42"/>
                    </a:cubicBezTo>
                    <a:close/>
                    <a:moveTo>
                      <a:pt x="42" y="159"/>
                    </a:moveTo>
                    <a:cubicBezTo>
                      <a:pt x="70" y="159"/>
                      <a:pt x="70" y="159"/>
                      <a:pt x="70" y="159"/>
                    </a:cubicBezTo>
                    <a:cubicBezTo>
                      <a:pt x="74" y="197"/>
                      <a:pt x="103" y="226"/>
                      <a:pt x="141" y="230"/>
                    </a:cubicBezTo>
                    <a:cubicBezTo>
                      <a:pt x="141" y="258"/>
                      <a:pt x="141" y="258"/>
                      <a:pt x="141" y="258"/>
                    </a:cubicBezTo>
                    <a:cubicBezTo>
                      <a:pt x="89" y="253"/>
                      <a:pt x="47" y="211"/>
                      <a:pt x="42" y="159"/>
                    </a:cubicBezTo>
                    <a:close/>
                    <a:moveTo>
                      <a:pt x="159" y="258"/>
                    </a:moveTo>
                    <a:cubicBezTo>
                      <a:pt x="159" y="230"/>
                      <a:pt x="159" y="230"/>
                      <a:pt x="159" y="230"/>
                    </a:cubicBezTo>
                    <a:cubicBezTo>
                      <a:pt x="197" y="226"/>
                      <a:pt x="226" y="197"/>
                      <a:pt x="230" y="159"/>
                    </a:cubicBezTo>
                    <a:cubicBezTo>
                      <a:pt x="258" y="159"/>
                      <a:pt x="258" y="159"/>
                      <a:pt x="258" y="159"/>
                    </a:cubicBezTo>
                    <a:cubicBezTo>
                      <a:pt x="253" y="211"/>
                      <a:pt x="211" y="253"/>
                      <a:pt x="159" y="258"/>
                    </a:cubicBezTo>
                    <a:close/>
                  </a:path>
                </a:pathLst>
              </a:custGeom>
              <a:solidFill>
                <a:schemeClr val="accent2"/>
              </a:solidFill>
              <a:ln>
                <a:noFill/>
              </a:ln>
              <a:extLst/>
            </p:spPr>
            <p:txBody>
              <a:bodyPr vert="horz" wrap="square" lIns="82305" tIns="41153" rIns="82305" bIns="41153" numCol="1" anchor="t" anchorCtr="0" compatLnSpc="1">
                <a:prstTxWarp prst="textNoShape">
                  <a:avLst/>
                </a:prstTxWarp>
              </a:bodyPr>
              <a:lstStyle/>
              <a:p>
                <a:endParaRPr lang="en-US" sz="1600"/>
              </a:p>
            </p:txBody>
          </p:sp>
          <p:sp>
            <p:nvSpPr>
              <p:cNvPr id="27" name="Freeform 22"/>
              <p:cNvSpPr>
                <a:spLocks noEditPoints="1"/>
              </p:cNvSpPr>
              <p:nvPr/>
            </p:nvSpPr>
            <p:spPr bwMode="black">
              <a:xfrm>
                <a:off x="8489013" y="3713465"/>
                <a:ext cx="450706" cy="450588"/>
              </a:xfrm>
              <a:custGeom>
                <a:avLst/>
                <a:gdLst>
                  <a:gd name="T0" fmla="*/ 300 w 300"/>
                  <a:gd name="T1" fmla="*/ 141 h 300"/>
                  <a:gd name="T2" fmla="*/ 285 w 300"/>
                  <a:gd name="T3" fmla="*/ 141 h 300"/>
                  <a:gd name="T4" fmla="*/ 159 w 300"/>
                  <a:gd name="T5" fmla="*/ 15 h 300"/>
                  <a:gd name="T6" fmla="*/ 159 w 300"/>
                  <a:gd name="T7" fmla="*/ 0 h 300"/>
                  <a:gd name="T8" fmla="*/ 141 w 300"/>
                  <a:gd name="T9" fmla="*/ 0 h 300"/>
                  <a:gd name="T10" fmla="*/ 141 w 300"/>
                  <a:gd name="T11" fmla="*/ 15 h 300"/>
                  <a:gd name="T12" fmla="*/ 15 w 300"/>
                  <a:gd name="T13" fmla="*/ 141 h 300"/>
                  <a:gd name="T14" fmla="*/ 0 w 300"/>
                  <a:gd name="T15" fmla="*/ 141 h 300"/>
                  <a:gd name="T16" fmla="*/ 0 w 300"/>
                  <a:gd name="T17" fmla="*/ 159 h 300"/>
                  <a:gd name="T18" fmla="*/ 15 w 300"/>
                  <a:gd name="T19" fmla="*/ 159 h 300"/>
                  <a:gd name="T20" fmla="*/ 141 w 300"/>
                  <a:gd name="T21" fmla="*/ 285 h 300"/>
                  <a:gd name="T22" fmla="*/ 141 w 300"/>
                  <a:gd name="T23" fmla="*/ 300 h 300"/>
                  <a:gd name="T24" fmla="*/ 159 w 300"/>
                  <a:gd name="T25" fmla="*/ 300 h 300"/>
                  <a:gd name="T26" fmla="*/ 159 w 300"/>
                  <a:gd name="T27" fmla="*/ 285 h 300"/>
                  <a:gd name="T28" fmla="*/ 285 w 300"/>
                  <a:gd name="T29" fmla="*/ 159 h 300"/>
                  <a:gd name="T30" fmla="*/ 300 w 300"/>
                  <a:gd name="T31" fmla="*/ 159 h 300"/>
                  <a:gd name="T32" fmla="*/ 300 w 300"/>
                  <a:gd name="T33" fmla="*/ 141 h 300"/>
                  <a:gd name="T34" fmla="*/ 258 w 300"/>
                  <a:gd name="T35" fmla="*/ 141 h 300"/>
                  <a:gd name="T36" fmla="*/ 230 w 300"/>
                  <a:gd name="T37" fmla="*/ 141 h 300"/>
                  <a:gd name="T38" fmla="*/ 159 w 300"/>
                  <a:gd name="T39" fmla="*/ 70 h 300"/>
                  <a:gd name="T40" fmla="*/ 159 w 300"/>
                  <a:gd name="T41" fmla="*/ 42 h 300"/>
                  <a:gd name="T42" fmla="*/ 258 w 300"/>
                  <a:gd name="T43" fmla="*/ 141 h 300"/>
                  <a:gd name="T44" fmla="*/ 141 w 300"/>
                  <a:gd name="T45" fmla="*/ 125 h 300"/>
                  <a:gd name="T46" fmla="*/ 125 w 300"/>
                  <a:gd name="T47" fmla="*/ 141 h 300"/>
                  <a:gd name="T48" fmla="*/ 97 w 300"/>
                  <a:gd name="T49" fmla="*/ 141 h 300"/>
                  <a:gd name="T50" fmla="*/ 141 w 300"/>
                  <a:gd name="T51" fmla="*/ 97 h 300"/>
                  <a:gd name="T52" fmla="*/ 141 w 300"/>
                  <a:gd name="T53" fmla="*/ 125 h 300"/>
                  <a:gd name="T54" fmla="*/ 125 w 300"/>
                  <a:gd name="T55" fmla="*/ 159 h 300"/>
                  <a:gd name="T56" fmla="*/ 141 w 300"/>
                  <a:gd name="T57" fmla="*/ 175 h 300"/>
                  <a:gd name="T58" fmla="*/ 141 w 300"/>
                  <a:gd name="T59" fmla="*/ 203 h 300"/>
                  <a:gd name="T60" fmla="*/ 97 w 300"/>
                  <a:gd name="T61" fmla="*/ 159 h 300"/>
                  <a:gd name="T62" fmla="*/ 125 w 300"/>
                  <a:gd name="T63" fmla="*/ 159 h 300"/>
                  <a:gd name="T64" fmla="*/ 159 w 300"/>
                  <a:gd name="T65" fmla="*/ 175 h 300"/>
                  <a:gd name="T66" fmla="*/ 175 w 300"/>
                  <a:gd name="T67" fmla="*/ 159 h 300"/>
                  <a:gd name="T68" fmla="*/ 203 w 300"/>
                  <a:gd name="T69" fmla="*/ 159 h 300"/>
                  <a:gd name="T70" fmla="*/ 159 w 300"/>
                  <a:gd name="T71" fmla="*/ 203 h 300"/>
                  <a:gd name="T72" fmla="*/ 159 w 300"/>
                  <a:gd name="T73" fmla="*/ 175 h 300"/>
                  <a:gd name="T74" fmla="*/ 175 w 300"/>
                  <a:gd name="T75" fmla="*/ 141 h 300"/>
                  <a:gd name="T76" fmla="*/ 159 w 300"/>
                  <a:gd name="T77" fmla="*/ 125 h 300"/>
                  <a:gd name="T78" fmla="*/ 159 w 300"/>
                  <a:gd name="T79" fmla="*/ 97 h 300"/>
                  <a:gd name="T80" fmla="*/ 203 w 300"/>
                  <a:gd name="T81" fmla="*/ 141 h 300"/>
                  <a:gd name="T82" fmla="*/ 175 w 300"/>
                  <a:gd name="T83" fmla="*/ 141 h 300"/>
                  <a:gd name="T84" fmla="*/ 141 w 300"/>
                  <a:gd name="T85" fmla="*/ 42 h 300"/>
                  <a:gd name="T86" fmla="*/ 141 w 300"/>
                  <a:gd name="T87" fmla="*/ 70 h 300"/>
                  <a:gd name="T88" fmla="*/ 70 w 300"/>
                  <a:gd name="T89" fmla="*/ 141 h 300"/>
                  <a:gd name="T90" fmla="*/ 42 w 300"/>
                  <a:gd name="T91" fmla="*/ 141 h 300"/>
                  <a:gd name="T92" fmla="*/ 141 w 300"/>
                  <a:gd name="T93" fmla="*/ 42 h 300"/>
                  <a:gd name="T94" fmla="*/ 42 w 300"/>
                  <a:gd name="T95" fmla="*/ 159 h 300"/>
                  <a:gd name="T96" fmla="*/ 70 w 300"/>
                  <a:gd name="T97" fmla="*/ 159 h 300"/>
                  <a:gd name="T98" fmla="*/ 141 w 300"/>
                  <a:gd name="T99" fmla="*/ 230 h 300"/>
                  <a:gd name="T100" fmla="*/ 141 w 300"/>
                  <a:gd name="T101" fmla="*/ 258 h 300"/>
                  <a:gd name="T102" fmla="*/ 42 w 300"/>
                  <a:gd name="T103" fmla="*/ 159 h 300"/>
                  <a:gd name="T104" fmla="*/ 159 w 300"/>
                  <a:gd name="T105" fmla="*/ 258 h 300"/>
                  <a:gd name="T106" fmla="*/ 159 w 300"/>
                  <a:gd name="T107" fmla="*/ 230 h 300"/>
                  <a:gd name="T108" fmla="*/ 230 w 300"/>
                  <a:gd name="T109" fmla="*/ 159 h 300"/>
                  <a:gd name="T110" fmla="*/ 258 w 300"/>
                  <a:gd name="T111" fmla="*/ 159 h 300"/>
                  <a:gd name="T112" fmla="*/ 159 w 300"/>
                  <a:gd name="T113" fmla="*/ 258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00" h="300">
                    <a:moveTo>
                      <a:pt x="300" y="141"/>
                    </a:moveTo>
                    <a:cubicBezTo>
                      <a:pt x="285" y="141"/>
                      <a:pt x="285" y="141"/>
                      <a:pt x="285" y="141"/>
                    </a:cubicBezTo>
                    <a:cubicBezTo>
                      <a:pt x="280" y="74"/>
                      <a:pt x="226" y="20"/>
                      <a:pt x="159" y="15"/>
                    </a:cubicBezTo>
                    <a:cubicBezTo>
                      <a:pt x="159" y="0"/>
                      <a:pt x="159" y="0"/>
                      <a:pt x="159" y="0"/>
                    </a:cubicBezTo>
                    <a:cubicBezTo>
                      <a:pt x="141" y="0"/>
                      <a:pt x="141" y="0"/>
                      <a:pt x="141" y="0"/>
                    </a:cubicBezTo>
                    <a:cubicBezTo>
                      <a:pt x="141" y="15"/>
                      <a:pt x="141" y="15"/>
                      <a:pt x="141" y="15"/>
                    </a:cubicBezTo>
                    <a:cubicBezTo>
                      <a:pt x="74" y="20"/>
                      <a:pt x="20" y="74"/>
                      <a:pt x="15" y="141"/>
                    </a:cubicBezTo>
                    <a:cubicBezTo>
                      <a:pt x="0" y="141"/>
                      <a:pt x="0" y="141"/>
                      <a:pt x="0" y="141"/>
                    </a:cubicBezTo>
                    <a:cubicBezTo>
                      <a:pt x="0" y="159"/>
                      <a:pt x="0" y="159"/>
                      <a:pt x="0" y="159"/>
                    </a:cubicBezTo>
                    <a:cubicBezTo>
                      <a:pt x="15" y="159"/>
                      <a:pt x="15" y="159"/>
                      <a:pt x="15" y="159"/>
                    </a:cubicBezTo>
                    <a:cubicBezTo>
                      <a:pt x="20" y="226"/>
                      <a:pt x="74" y="280"/>
                      <a:pt x="141" y="285"/>
                    </a:cubicBezTo>
                    <a:cubicBezTo>
                      <a:pt x="141" y="300"/>
                      <a:pt x="141" y="300"/>
                      <a:pt x="141" y="300"/>
                    </a:cubicBezTo>
                    <a:cubicBezTo>
                      <a:pt x="159" y="300"/>
                      <a:pt x="159" y="300"/>
                      <a:pt x="159" y="300"/>
                    </a:cubicBezTo>
                    <a:cubicBezTo>
                      <a:pt x="159" y="285"/>
                      <a:pt x="159" y="285"/>
                      <a:pt x="159" y="285"/>
                    </a:cubicBezTo>
                    <a:cubicBezTo>
                      <a:pt x="226" y="280"/>
                      <a:pt x="280" y="226"/>
                      <a:pt x="285" y="159"/>
                    </a:cubicBezTo>
                    <a:cubicBezTo>
                      <a:pt x="300" y="159"/>
                      <a:pt x="300" y="159"/>
                      <a:pt x="300" y="159"/>
                    </a:cubicBezTo>
                    <a:lnTo>
                      <a:pt x="300" y="141"/>
                    </a:lnTo>
                    <a:close/>
                    <a:moveTo>
                      <a:pt x="258" y="141"/>
                    </a:moveTo>
                    <a:cubicBezTo>
                      <a:pt x="230" y="141"/>
                      <a:pt x="230" y="141"/>
                      <a:pt x="230" y="141"/>
                    </a:cubicBezTo>
                    <a:cubicBezTo>
                      <a:pt x="226" y="103"/>
                      <a:pt x="197" y="74"/>
                      <a:pt x="159" y="70"/>
                    </a:cubicBezTo>
                    <a:cubicBezTo>
                      <a:pt x="159" y="42"/>
                      <a:pt x="159" y="42"/>
                      <a:pt x="159" y="42"/>
                    </a:cubicBezTo>
                    <a:cubicBezTo>
                      <a:pt x="211" y="47"/>
                      <a:pt x="253" y="89"/>
                      <a:pt x="258" y="141"/>
                    </a:cubicBezTo>
                    <a:close/>
                    <a:moveTo>
                      <a:pt x="141" y="125"/>
                    </a:moveTo>
                    <a:cubicBezTo>
                      <a:pt x="133" y="127"/>
                      <a:pt x="127" y="133"/>
                      <a:pt x="125" y="141"/>
                    </a:cubicBezTo>
                    <a:cubicBezTo>
                      <a:pt x="97" y="141"/>
                      <a:pt x="97" y="141"/>
                      <a:pt x="97" y="141"/>
                    </a:cubicBezTo>
                    <a:cubicBezTo>
                      <a:pt x="101" y="118"/>
                      <a:pt x="118" y="101"/>
                      <a:pt x="141" y="97"/>
                    </a:cubicBezTo>
                    <a:lnTo>
                      <a:pt x="141" y="125"/>
                    </a:lnTo>
                    <a:close/>
                    <a:moveTo>
                      <a:pt x="125" y="159"/>
                    </a:moveTo>
                    <a:cubicBezTo>
                      <a:pt x="127" y="167"/>
                      <a:pt x="133" y="173"/>
                      <a:pt x="141" y="175"/>
                    </a:cubicBezTo>
                    <a:cubicBezTo>
                      <a:pt x="141" y="203"/>
                      <a:pt x="141" y="203"/>
                      <a:pt x="141" y="203"/>
                    </a:cubicBezTo>
                    <a:cubicBezTo>
                      <a:pt x="118" y="199"/>
                      <a:pt x="101" y="182"/>
                      <a:pt x="97" y="159"/>
                    </a:cubicBezTo>
                    <a:lnTo>
                      <a:pt x="125" y="159"/>
                    </a:lnTo>
                    <a:close/>
                    <a:moveTo>
                      <a:pt x="159" y="175"/>
                    </a:moveTo>
                    <a:cubicBezTo>
                      <a:pt x="167" y="173"/>
                      <a:pt x="173" y="167"/>
                      <a:pt x="175" y="159"/>
                    </a:cubicBezTo>
                    <a:cubicBezTo>
                      <a:pt x="203" y="159"/>
                      <a:pt x="203" y="159"/>
                      <a:pt x="203" y="159"/>
                    </a:cubicBezTo>
                    <a:cubicBezTo>
                      <a:pt x="199" y="182"/>
                      <a:pt x="182" y="199"/>
                      <a:pt x="159" y="203"/>
                    </a:cubicBezTo>
                    <a:lnTo>
                      <a:pt x="159" y="175"/>
                    </a:lnTo>
                    <a:close/>
                    <a:moveTo>
                      <a:pt x="175" y="141"/>
                    </a:moveTo>
                    <a:cubicBezTo>
                      <a:pt x="173" y="133"/>
                      <a:pt x="167" y="127"/>
                      <a:pt x="159" y="125"/>
                    </a:cubicBezTo>
                    <a:cubicBezTo>
                      <a:pt x="159" y="97"/>
                      <a:pt x="159" y="97"/>
                      <a:pt x="159" y="97"/>
                    </a:cubicBezTo>
                    <a:cubicBezTo>
                      <a:pt x="182" y="101"/>
                      <a:pt x="199" y="118"/>
                      <a:pt x="203" y="141"/>
                    </a:cubicBezTo>
                    <a:lnTo>
                      <a:pt x="175" y="141"/>
                    </a:lnTo>
                    <a:close/>
                    <a:moveTo>
                      <a:pt x="141" y="42"/>
                    </a:moveTo>
                    <a:cubicBezTo>
                      <a:pt x="141" y="70"/>
                      <a:pt x="141" y="70"/>
                      <a:pt x="141" y="70"/>
                    </a:cubicBezTo>
                    <a:cubicBezTo>
                      <a:pt x="103" y="74"/>
                      <a:pt x="74" y="103"/>
                      <a:pt x="70" y="141"/>
                    </a:cubicBezTo>
                    <a:cubicBezTo>
                      <a:pt x="42" y="141"/>
                      <a:pt x="42" y="141"/>
                      <a:pt x="42" y="141"/>
                    </a:cubicBezTo>
                    <a:cubicBezTo>
                      <a:pt x="47" y="89"/>
                      <a:pt x="89" y="47"/>
                      <a:pt x="141" y="42"/>
                    </a:cubicBezTo>
                    <a:close/>
                    <a:moveTo>
                      <a:pt x="42" y="159"/>
                    </a:moveTo>
                    <a:cubicBezTo>
                      <a:pt x="70" y="159"/>
                      <a:pt x="70" y="159"/>
                      <a:pt x="70" y="159"/>
                    </a:cubicBezTo>
                    <a:cubicBezTo>
                      <a:pt x="74" y="197"/>
                      <a:pt x="103" y="226"/>
                      <a:pt x="141" y="230"/>
                    </a:cubicBezTo>
                    <a:cubicBezTo>
                      <a:pt x="141" y="258"/>
                      <a:pt x="141" y="258"/>
                      <a:pt x="141" y="258"/>
                    </a:cubicBezTo>
                    <a:cubicBezTo>
                      <a:pt x="89" y="253"/>
                      <a:pt x="47" y="211"/>
                      <a:pt x="42" y="159"/>
                    </a:cubicBezTo>
                    <a:close/>
                    <a:moveTo>
                      <a:pt x="159" y="258"/>
                    </a:moveTo>
                    <a:cubicBezTo>
                      <a:pt x="159" y="230"/>
                      <a:pt x="159" y="230"/>
                      <a:pt x="159" y="230"/>
                    </a:cubicBezTo>
                    <a:cubicBezTo>
                      <a:pt x="197" y="226"/>
                      <a:pt x="226" y="197"/>
                      <a:pt x="230" y="159"/>
                    </a:cubicBezTo>
                    <a:cubicBezTo>
                      <a:pt x="258" y="159"/>
                      <a:pt x="258" y="159"/>
                      <a:pt x="258" y="159"/>
                    </a:cubicBezTo>
                    <a:cubicBezTo>
                      <a:pt x="253" y="211"/>
                      <a:pt x="211" y="253"/>
                      <a:pt x="159" y="258"/>
                    </a:cubicBezTo>
                    <a:close/>
                  </a:path>
                </a:pathLst>
              </a:custGeom>
              <a:solidFill>
                <a:schemeClr val="accent2"/>
              </a:solidFill>
              <a:ln>
                <a:noFill/>
              </a:ln>
              <a:extLst/>
            </p:spPr>
            <p:txBody>
              <a:bodyPr vert="horz" wrap="square" lIns="82305" tIns="41153" rIns="82305" bIns="41153" numCol="1" anchor="t" anchorCtr="0" compatLnSpc="1">
                <a:prstTxWarp prst="textNoShape">
                  <a:avLst/>
                </a:prstTxWarp>
              </a:bodyPr>
              <a:lstStyle/>
              <a:p>
                <a:endParaRPr lang="en-US" sz="1600"/>
              </a:p>
            </p:txBody>
          </p:sp>
          <p:sp>
            <p:nvSpPr>
              <p:cNvPr id="28" name="Freeform 22"/>
              <p:cNvSpPr>
                <a:spLocks noEditPoints="1"/>
              </p:cNvSpPr>
              <p:nvPr/>
            </p:nvSpPr>
            <p:spPr bwMode="black">
              <a:xfrm rot="21328346">
                <a:off x="8456924" y="5106580"/>
                <a:ext cx="431892" cy="431776"/>
              </a:xfrm>
              <a:custGeom>
                <a:avLst/>
                <a:gdLst>
                  <a:gd name="T0" fmla="*/ 300 w 300"/>
                  <a:gd name="T1" fmla="*/ 141 h 300"/>
                  <a:gd name="T2" fmla="*/ 285 w 300"/>
                  <a:gd name="T3" fmla="*/ 141 h 300"/>
                  <a:gd name="T4" fmla="*/ 159 w 300"/>
                  <a:gd name="T5" fmla="*/ 15 h 300"/>
                  <a:gd name="T6" fmla="*/ 159 w 300"/>
                  <a:gd name="T7" fmla="*/ 0 h 300"/>
                  <a:gd name="T8" fmla="*/ 141 w 300"/>
                  <a:gd name="T9" fmla="*/ 0 h 300"/>
                  <a:gd name="T10" fmla="*/ 141 w 300"/>
                  <a:gd name="T11" fmla="*/ 15 h 300"/>
                  <a:gd name="T12" fmla="*/ 15 w 300"/>
                  <a:gd name="T13" fmla="*/ 141 h 300"/>
                  <a:gd name="T14" fmla="*/ 0 w 300"/>
                  <a:gd name="T15" fmla="*/ 141 h 300"/>
                  <a:gd name="T16" fmla="*/ 0 w 300"/>
                  <a:gd name="T17" fmla="*/ 159 h 300"/>
                  <a:gd name="T18" fmla="*/ 15 w 300"/>
                  <a:gd name="T19" fmla="*/ 159 h 300"/>
                  <a:gd name="T20" fmla="*/ 141 w 300"/>
                  <a:gd name="T21" fmla="*/ 285 h 300"/>
                  <a:gd name="T22" fmla="*/ 141 w 300"/>
                  <a:gd name="T23" fmla="*/ 300 h 300"/>
                  <a:gd name="T24" fmla="*/ 159 w 300"/>
                  <a:gd name="T25" fmla="*/ 300 h 300"/>
                  <a:gd name="T26" fmla="*/ 159 w 300"/>
                  <a:gd name="T27" fmla="*/ 285 h 300"/>
                  <a:gd name="T28" fmla="*/ 285 w 300"/>
                  <a:gd name="T29" fmla="*/ 159 h 300"/>
                  <a:gd name="T30" fmla="*/ 300 w 300"/>
                  <a:gd name="T31" fmla="*/ 159 h 300"/>
                  <a:gd name="T32" fmla="*/ 300 w 300"/>
                  <a:gd name="T33" fmla="*/ 141 h 300"/>
                  <a:gd name="T34" fmla="*/ 258 w 300"/>
                  <a:gd name="T35" fmla="*/ 141 h 300"/>
                  <a:gd name="T36" fmla="*/ 230 w 300"/>
                  <a:gd name="T37" fmla="*/ 141 h 300"/>
                  <a:gd name="T38" fmla="*/ 159 w 300"/>
                  <a:gd name="T39" fmla="*/ 70 h 300"/>
                  <a:gd name="T40" fmla="*/ 159 w 300"/>
                  <a:gd name="T41" fmla="*/ 42 h 300"/>
                  <a:gd name="T42" fmla="*/ 258 w 300"/>
                  <a:gd name="T43" fmla="*/ 141 h 300"/>
                  <a:gd name="T44" fmla="*/ 141 w 300"/>
                  <a:gd name="T45" fmla="*/ 125 h 300"/>
                  <a:gd name="T46" fmla="*/ 125 w 300"/>
                  <a:gd name="T47" fmla="*/ 141 h 300"/>
                  <a:gd name="T48" fmla="*/ 97 w 300"/>
                  <a:gd name="T49" fmla="*/ 141 h 300"/>
                  <a:gd name="T50" fmla="*/ 141 w 300"/>
                  <a:gd name="T51" fmla="*/ 97 h 300"/>
                  <a:gd name="T52" fmla="*/ 141 w 300"/>
                  <a:gd name="T53" fmla="*/ 125 h 300"/>
                  <a:gd name="T54" fmla="*/ 125 w 300"/>
                  <a:gd name="T55" fmla="*/ 159 h 300"/>
                  <a:gd name="T56" fmla="*/ 141 w 300"/>
                  <a:gd name="T57" fmla="*/ 175 h 300"/>
                  <a:gd name="T58" fmla="*/ 141 w 300"/>
                  <a:gd name="T59" fmla="*/ 203 h 300"/>
                  <a:gd name="T60" fmla="*/ 97 w 300"/>
                  <a:gd name="T61" fmla="*/ 159 h 300"/>
                  <a:gd name="T62" fmla="*/ 125 w 300"/>
                  <a:gd name="T63" fmla="*/ 159 h 300"/>
                  <a:gd name="T64" fmla="*/ 159 w 300"/>
                  <a:gd name="T65" fmla="*/ 175 h 300"/>
                  <a:gd name="T66" fmla="*/ 175 w 300"/>
                  <a:gd name="T67" fmla="*/ 159 h 300"/>
                  <a:gd name="T68" fmla="*/ 203 w 300"/>
                  <a:gd name="T69" fmla="*/ 159 h 300"/>
                  <a:gd name="T70" fmla="*/ 159 w 300"/>
                  <a:gd name="T71" fmla="*/ 203 h 300"/>
                  <a:gd name="T72" fmla="*/ 159 w 300"/>
                  <a:gd name="T73" fmla="*/ 175 h 300"/>
                  <a:gd name="T74" fmla="*/ 175 w 300"/>
                  <a:gd name="T75" fmla="*/ 141 h 300"/>
                  <a:gd name="T76" fmla="*/ 159 w 300"/>
                  <a:gd name="T77" fmla="*/ 125 h 300"/>
                  <a:gd name="T78" fmla="*/ 159 w 300"/>
                  <a:gd name="T79" fmla="*/ 97 h 300"/>
                  <a:gd name="T80" fmla="*/ 203 w 300"/>
                  <a:gd name="T81" fmla="*/ 141 h 300"/>
                  <a:gd name="T82" fmla="*/ 175 w 300"/>
                  <a:gd name="T83" fmla="*/ 141 h 300"/>
                  <a:gd name="T84" fmla="*/ 141 w 300"/>
                  <a:gd name="T85" fmla="*/ 42 h 300"/>
                  <a:gd name="T86" fmla="*/ 141 w 300"/>
                  <a:gd name="T87" fmla="*/ 70 h 300"/>
                  <a:gd name="T88" fmla="*/ 70 w 300"/>
                  <a:gd name="T89" fmla="*/ 141 h 300"/>
                  <a:gd name="T90" fmla="*/ 42 w 300"/>
                  <a:gd name="T91" fmla="*/ 141 h 300"/>
                  <a:gd name="T92" fmla="*/ 141 w 300"/>
                  <a:gd name="T93" fmla="*/ 42 h 300"/>
                  <a:gd name="T94" fmla="*/ 42 w 300"/>
                  <a:gd name="T95" fmla="*/ 159 h 300"/>
                  <a:gd name="T96" fmla="*/ 70 w 300"/>
                  <a:gd name="T97" fmla="*/ 159 h 300"/>
                  <a:gd name="T98" fmla="*/ 141 w 300"/>
                  <a:gd name="T99" fmla="*/ 230 h 300"/>
                  <a:gd name="T100" fmla="*/ 141 w 300"/>
                  <a:gd name="T101" fmla="*/ 258 h 300"/>
                  <a:gd name="T102" fmla="*/ 42 w 300"/>
                  <a:gd name="T103" fmla="*/ 159 h 300"/>
                  <a:gd name="T104" fmla="*/ 159 w 300"/>
                  <a:gd name="T105" fmla="*/ 258 h 300"/>
                  <a:gd name="T106" fmla="*/ 159 w 300"/>
                  <a:gd name="T107" fmla="*/ 230 h 300"/>
                  <a:gd name="T108" fmla="*/ 230 w 300"/>
                  <a:gd name="T109" fmla="*/ 159 h 300"/>
                  <a:gd name="T110" fmla="*/ 258 w 300"/>
                  <a:gd name="T111" fmla="*/ 159 h 300"/>
                  <a:gd name="T112" fmla="*/ 159 w 300"/>
                  <a:gd name="T113" fmla="*/ 258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00" h="300">
                    <a:moveTo>
                      <a:pt x="300" y="141"/>
                    </a:moveTo>
                    <a:cubicBezTo>
                      <a:pt x="285" y="141"/>
                      <a:pt x="285" y="141"/>
                      <a:pt x="285" y="141"/>
                    </a:cubicBezTo>
                    <a:cubicBezTo>
                      <a:pt x="280" y="74"/>
                      <a:pt x="226" y="20"/>
                      <a:pt x="159" y="15"/>
                    </a:cubicBezTo>
                    <a:cubicBezTo>
                      <a:pt x="159" y="0"/>
                      <a:pt x="159" y="0"/>
                      <a:pt x="159" y="0"/>
                    </a:cubicBezTo>
                    <a:cubicBezTo>
                      <a:pt x="141" y="0"/>
                      <a:pt x="141" y="0"/>
                      <a:pt x="141" y="0"/>
                    </a:cubicBezTo>
                    <a:cubicBezTo>
                      <a:pt x="141" y="15"/>
                      <a:pt x="141" y="15"/>
                      <a:pt x="141" y="15"/>
                    </a:cubicBezTo>
                    <a:cubicBezTo>
                      <a:pt x="74" y="20"/>
                      <a:pt x="20" y="74"/>
                      <a:pt x="15" y="141"/>
                    </a:cubicBezTo>
                    <a:cubicBezTo>
                      <a:pt x="0" y="141"/>
                      <a:pt x="0" y="141"/>
                      <a:pt x="0" y="141"/>
                    </a:cubicBezTo>
                    <a:cubicBezTo>
                      <a:pt x="0" y="159"/>
                      <a:pt x="0" y="159"/>
                      <a:pt x="0" y="159"/>
                    </a:cubicBezTo>
                    <a:cubicBezTo>
                      <a:pt x="15" y="159"/>
                      <a:pt x="15" y="159"/>
                      <a:pt x="15" y="159"/>
                    </a:cubicBezTo>
                    <a:cubicBezTo>
                      <a:pt x="20" y="226"/>
                      <a:pt x="74" y="280"/>
                      <a:pt x="141" y="285"/>
                    </a:cubicBezTo>
                    <a:cubicBezTo>
                      <a:pt x="141" y="300"/>
                      <a:pt x="141" y="300"/>
                      <a:pt x="141" y="300"/>
                    </a:cubicBezTo>
                    <a:cubicBezTo>
                      <a:pt x="159" y="300"/>
                      <a:pt x="159" y="300"/>
                      <a:pt x="159" y="300"/>
                    </a:cubicBezTo>
                    <a:cubicBezTo>
                      <a:pt x="159" y="285"/>
                      <a:pt x="159" y="285"/>
                      <a:pt x="159" y="285"/>
                    </a:cubicBezTo>
                    <a:cubicBezTo>
                      <a:pt x="226" y="280"/>
                      <a:pt x="280" y="226"/>
                      <a:pt x="285" y="159"/>
                    </a:cubicBezTo>
                    <a:cubicBezTo>
                      <a:pt x="300" y="159"/>
                      <a:pt x="300" y="159"/>
                      <a:pt x="300" y="159"/>
                    </a:cubicBezTo>
                    <a:lnTo>
                      <a:pt x="300" y="141"/>
                    </a:lnTo>
                    <a:close/>
                    <a:moveTo>
                      <a:pt x="258" y="141"/>
                    </a:moveTo>
                    <a:cubicBezTo>
                      <a:pt x="230" y="141"/>
                      <a:pt x="230" y="141"/>
                      <a:pt x="230" y="141"/>
                    </a:cubicBezTo>
                    <a:cubicBezTo>
                      <a:pt x="226" y="103"/>
                      <a:pt x="197" y="74"/>
                      <a:pt x="159" y="70"/>
                    </a:cubicBezTo>
                    <a:cubicBezTo>
                      <a:pt x="159" y="42"/>
                      <a:pt x="159" y="42"/>
                      <a:pt x="159" y="42"/>
                    </a:cubicBezTo>
                    <a:cubicBezTo>
                      <a:pt x="211" y="47"/>
                      <a:pt x="253" y="89"/>
                      <a:pt x="258" y="141"/>
                    </a:cubicBezTo>
                    <a:close/>
                    <a:moveTo>
                      <a:pt x="141" y="125"/>
                    </a:moveTo>
                    <a:cubicBezTo>
                      <a:pt x="133" y="127"/>
                      <a:pt x="127" y="133"/>
                      <a:pt x="125" y="141"/>
                    </a:cubicBezTo>
                    <a:cubicBezTo>
                      <a:pt x="97" y="141"/>
                      <a:pt x="97" y="141"/>
                      <a:pt x="97" y="141"/>
                    </a:cubicBezTo>
                    <a:cubicBezTo>
                      <a:pt x="101" y="118"/>
                      <a:pt x="118" y="101"/>
                      <a:pt x="141" y="97"/>
                    </a:cubicBezTo>
                    <a:lnTo>
                      <a:pt x="141" y="125"/>
                    </a:lnTo>
                    <a:close/>
                    <a:moveTo>
                      <a:pt x="125" y="159"/>
                    </a:moveTo>
                    <a:cubicBezTo>
                      <a:pt x="127" y="167"/>
                      <a:pt x="133" y="173"/>
                      <a:pt x="141" y="175"/>
                    </a:cubicBezTo>
                    <a:cubicBezTo>
                      <a:pt x="141" y="203"/>
                      <a:pt x="141" y="203"/>
                      <a:pt x="141" y="203"/>
                    </a:cubicBezTo>
                    <a:cubicBezTo>
                      <a:pt x="118" y="199"/>
                      <a:pt x="101" y="182"/>
                      <a:pt x="97" y="159"/>
                    </a:cubicBezTo>
                    <a:lnTo>
                      <a:pt x="125" y="159"/>
                    </a:lnTo>
                    <a:close/>
                    <a:moveTo>
                      <a:pt x="159" y="175"/>
                    </a:moveTo>
                    <a:cubicBezTo>
                      <a:pt x="167" y="173"/>
                      <a:pt x="173" y="167"/>
                      <a:pt x="175" y="159"/>
                    </a:cubicBezTo>
                    <a:cubicBezTo>
                      <a:pt x="203" y="159"/>
                      <a:pt x="203" y="159"/>
                      <a:pt x="203" y="159"/>
                    </a:cubicBezTo>
                    <a:cubicBezTo>
                      <a:pt x="199" y="182"/>
                      <a:pt x="182" y="199"/>
                      <a:pt x="159" y="203"/>
                    </a:cubicBezTo>
                    <a:lnTo>
                      <a:pt x="159" y="175"/>
                    </a:lnTo>
                    <a:close/>
                    <a:moveTo>
                      <a:pt x="175" y="141"/>
                    </a:moveTo>
                    <a:cubicBezTo>
                      <a:pt x="173" y="133"/>
                      <a:pt x="167" y="127"/>
                      <a:pt x="159" y="125"/>
                    </a:cubicBezTo>
                    <a:cubicBezTo>
                      <a:pt x="159" y="97"/>
                      <a:pt x="159" y="97"/>
                      <a:pt x="159" y="97"/>
                    </a:cubicBezTo>
                    <a:cubicBezTo>
                      <a:pt x="182" y="101"/>
                      <a:pt x="199" y="118"/>
                      <a:pt x="203" y="141"/>
                    </a:cubicBezTo>
                    <a:lnTo>
                      <a:pt x="175" y="141"/>
                    </a:lnTo>
                    <a:close/>
                    <a:moveTo>
                      <a:pt x="141" y="42"/>
                    </a:moveTo>
                    <a:cubicBezTo>
                      <a:pt x="141" y="70"/>
                      <a:pt x="141" y="70"/>
                      <a:pt x="141" y="70"/>
                    </a:cubicBezTo>
                    <a:cubicBezTo>
                      <a:pt x="103" y="74"/>
                      <a:pt x="74" y="103"/>
                      <a:pt x="70" y="141"/>
                    </a:cubicBezTo>
                    <a:cubicBezTo>
                      <a:pt x="42" y="141"/>
                      <a:pt x="42" y="141"/>
                      <a:pt x="42" y="141"/>
                    </a:cubicBezTo>
                    <a:cubicBezTo>
                      <a:pt x="47" y="89"/>
                      <a:pt x="89" y="47"/>
                      <a:pt x="141" y="42"/>
                    </a:cubicBezTo>
                    <a:close/>
                    <a:moveTo>
                      <a:pt x="42" y="159"/>
                    </a:moveTo>
                    <a:cubicBezTo>
                      <a:pt x="70" y="159"/>
                      <a:pt x="70" y="159"/>
                      <a:pt x="70" y="159"/>
                    </a:cubicBezTo>
                    <a:cubicBezTo>
                      <a:pt x="74" y="197"/>
                      <a:pt x="103" y="226"/>
                      <a:pt x="141" y="230"/>
                    </a:cubicBezTo>
                    <a:cubicBezTo>
                      <a:pt x="141" y="258"/>
                      <a:pt x="141" y="258"/>
                      <a:pt x="141" y="258"/>
                    </a:cubicBezTo>
                    <a:cubicBezTo>
                      <a:pt x="89" y="253"/>
                      <a:pt x="47" y="211"/>
                      <a:pt x="42" y="159"/>
                    </a:cubicBezTo>
                    <a:close/>
                    <a:moveTo>
                      <a:pt x="159" y="258"/>
                    </a:moveTo>
                    <a:cubicBezTo>
                      <a:pt x="159" y="230"/>
                      <a:pt x="159" y="230"/>
                      <a:pt x="159" y="230"/>
                    </a:cubicBezTo>
                    <a:cubicBezTo>
                      <a:pt x="197" y="226"/>
                      <a:pt x="226" y="197"/>
                      <a:pt x="230" y="159"/>
                    </a:cubicBezTo>
                    <a:cubicBezTo>
                      <a:pt x="258" y="159"/>
                      <a:pt x="258" y="159"/>
                      <a:pt x="258" y="159"/>
                    </a:cubicBezTo>
                    <a:cubicBezTo>
                      <a:pt x="253" y="211"/>
                      <a:pt x="211" y="253"/>
                      <a:pt x="159" y="258"/>
                    </a:cubicBezTo>
                    <a:close/>
                  </a:path>
                </a:pathLst>
              </a:custGeom>
              <a:solidFill>
                <a:schemeClr val="accent2"/>
              </a:solidFill>
              <a:ln>
                <a:noFill/>
              </a:ln>
              <a:extLst/>
            </p:spPr>
            <p:txBody>
              <a:bodyPr vert="horz" wrap="square" lIns="82305" tIns="41153" rIns="82305" bIns="41153" numCol="1" anchor="t" anchorCtr="0" compatLnSpc="1">
                <a:prstTxWarp prst="textNoShape">
                  <a:avLst/>
                </a:prstTxWarp>
              </a:bodyPr>
              <a:lstStyle/>
              <a:p>
                <a:endParaRPr lang="en-US" sz="1600"/>
              </a:p>
            </p:txBody>
          </p:sp>
        </p:grpSp>
      </p:grpSp>
    </p:spTree>
    <p:extLst>
      <p:ext uri="{BB962C8B-B14F-4D97-AF65-F5344CB8AC3E}">
        <p14:creationId xmlns:p14="http://schemas.microsoft.com/office/powerpoint/2010/main" val="21089291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fade">
                                      <p:cBhvr>
                                        <p:cTn id="15" dur="500"/>
                                        <p:tgtEl>
                                          <p:spTgt spid="30"/>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Entity Properties</a:t>
            </a:r>
            <a:endParaRPr lang="en-US" dirty="0"/>
          </a:p>
        </p:txBody>
      </p:sp>
      <p:sp>
        <p:nvSpPr>
          <p:cNvPr id="3" name="Content Placeholder 2"/>
          <p:cNvSpPr>
            <a:spLocks noGrp="1"/>
          </p:cNvSpPr>
          <p:nvPr>
            <p:ph type="body" sz="quarter" idx="10"/>
          </p:nvPr>
        </p:nvSpPr>
        <p:spPr>
          <a:xfrm>
            <a:off x="519112" y="1163902"/>
            <a:ext cx="5575301" cy="4876720"/>
          </a:xfrm>
        </p:spPr>
        <p:txBody>
          <a:bodyPr/>
          <a:lstStyle/>
          <a:p>
            <a:r>
              <a:rPr lang="en-US" sz="2800" dirty="0" smtClean="0">
                <a:solidFill>
                  <a:schemeClr val="accent3">
                    <a:alpha val="99000"/>
                  </a:schemeClr>
                </a:solidFill>
              </a:rPr>
              <a:t>Entity can have up to 255 properties</a:t>
            </a:r>
          </a:p>
          <a:p>
            <a:pPr lvl="1"/>
            <a:r>
              <a:rPr lang="en-US" dirty="0" smtClean="0"/>
              <a:t>Up to 1MB per entity</a:t>
            </a:r>
          </a:p>
          <a:p>
            <a:pPr lvl="1"/>
            <a:endParaRPr lang="en-US" sz="1800" dirty="0" smtClean="0"/>
          </a:p>
          <a:p>
            <a:r>
              <a:rPr lang="en-US" sz="2800" dirty="0">
                <a:solidFill>
                  <a:schemeClr val="accent3">
                    <a:alpha val="99000"/>
                  </a:schemeClr>
                </a:solidFill>
              </a:rPr>
              <a:t>Mandatory Properties for every entity</a:t>
            </a:r>
          </a:p>
          <a:p>
            <a:pPr lvl="1"/>
            <a:r>
              <a:rPr lang="en-US" dirty="0" err="1" smtClean="0"/>
              <a:t>PartitionKey</a:t>
            </a:r>
            <a:r>
              <a:rPr lang="en-US" dirty="0" smtClean="0"/>
              <a:t> &amp; </a:t>
            </a:r>
            <a:r>
              <a:rPr lang="en-US" dirty="0" err="1" smtClean="0"/>
              <a:t>RowKey</a:t>
            </a:r>
            <a:r>
              <a:rPr lang="en-US" dirty="0" smtClean="0"/>
              <a:t> (only indexed properties)</a:t>
            </a:r>
          </a:p>
          <a:p>
            <a:pPr lvl="1"/>
            <a:r>
              <a:rPr lang="en-US" sz="1600" dirty="0" smtClean="0"/>
              <a:t>Uniquely identifies an entity</a:t>
            </a:r>
          </a:p>
          <a:p>
            <a:pPr lvl="1">
              <a:spcAft>
                <a:spcPts val="1200"/>
              </a:spcAft>
            </a:pPr>
            <a:r>
              <a:rPr lang="en-US" sz="1600" dirty="0" smtClean="0"/>
              <a:t>Defines the sort order</a:t>
            </a:r>
          </a:p>
          <a:p>
            <a:pPr lvl="1"/>
            <a:r>
              <a:rPr lang="en-US" dirty="0" smtClean="0"/>
              <a:t>Timestamp </a:t>
            </a:r>
          </a:p>
          <a:p>
            <a:pPr lvl="1"/>
            <a:r>
              <a:rPr lang="en-US" sz="1600" dirty="0" smtClean="0"/>
              <a:t>Optimistic Concurrency</a:t>
            </a:r>
          </a:p>
          <a:p>
            <a:pPr lvl="1"/>
            <a:r>
              <a:rPr lang="en-US" sz="1600" dirty="0" smtClean="0"/>
              <a:t>Exposed as an HTTP </a:t>
            </a:r>
            <a:r>
              <a:rPr lang="en-US" sz="1600" dirty="0" err="1" smtClean="0"/>
              <a:t>Etag</a:t>
            </a:r>
            <a:endParaRPr lang="en-US" sz="1600" dirty="0" smtClean="0"/>
          </a:p>
          <a:p>
            <a:pPr lvl="1"/>
            <a:endParaRPr lang="en-US" sz="1800" dirty="0" smtClean="0"/>
          </a:p>
          <a:p>
            <a:r>
              <a:rPr lang="en-US" sz="2800" dirty="0">
                <a:solidFill>
                  <a:schemeClr val="accent3">
                    <a:alpha val="99000"/>
                  </a:schemeClr>
                </a:solidFill>
              </a:rPr>
              <a:t>No fixed schema for other properties</a:t>
            </a:r>
          </a:p>
          <a:p>
            <a:pPr lvl="1"/>
            <a:r>
              <a:rPr lang="en-US" sz="1800" dirty="0" smtClean="0"/>
              <a:t>Each property is stored as a &lt;name, typed value&gt; pair</a:t>
            </a:r>
          </a:p>
          <a:p>
            <a:pPr lvl="1"/>
            <a:r>
              <a:rPr lang="en-US" sz="1800" dirty="0" smtClean="0"/>
              <a:t>No schema stored for a table</a:t>
            </a:r>
          </a:p>
          <a:p>
            <a:pPr lvl="1"/>
            <a:r>
              <a:rPr lang="en-US" sz="1800" dirty="0" smtClean="0"/>
              <a:t>Properties can be the standard .NET types </a:t>
            </a:r>
          </a:p>
          <a:p>
            <a:pPr lvl="1"/>
            <a:r>
              <a:rPr lang="en-US" sz="1800" dirty="0" smtClean="0"/>
              <a:t>String, binary, </a:t>
            </a:r>
            <a:r>
              <a:rPr lang="en-US" sz="1800" dirty="0" err="1" smtClean="0"/>
              <a:t>bool</a:t>
            </a:r>
            <a:r>
              <a:rPr lang="en-US" sz="1800" dirty="0" smtClean="0"/>
              <a:t>, </a:t>
            </a:r>
            <a:r>
              <a:rPr lang="en-US" sz="1800" dirty="0" err="1" smtClean="0"/>
              <a:t>DateTime</a:t>
            </a:r>
            <a:r>
              <a:rPr lang="en-US" sz="1800" dirty="0" smtClean="0"/>
              <a:t>, GUID, </a:t>
            </a:r>
            <a:r>
              <a:rPr lang="en-US" sz="1800" dirty="0" err="1" smtClean="0"/>
              <a:t>int</a:t>
            </a:r>
            <a:r>
              <a:rPr lang="en-US" sz="1800" dirty="0" smtClean="0"/>
              <a:t>, int64, and double</a:t>
            </a:r>
            <a:endParaRPr lang="en-US" sz="1800" dirty="0"/>
          </a:p>
        </p:txBody>
      </p:sp>
      <p:grpSp>
        <p:nvGrpSpPr>
          <p:cNvPr id="10" name="Group 9"/>
          <p:cNvGrpSpPr/>
          <p:nvPr/>
        </p:nvGrpSpPr>
        <p:grpSpPr>
          <a:xfrm>
            <a:off x="7593677" y="2276530"/>
            <a:ext cx="3725963" cy="3371849"/>
            <a:chOff x="7871395" y="3393689"/>
            <a:chExt cx="2527474" cy="2287264"/>
          </a:xfrm>
        </p:grpSpPr>
        <p:sp>
          <p:nvSpPr>
            <p:cNvPr id="6" name="Freeform 73"/>
            <p:cNvSpPr>
              <a:spLocks noEditPoints="1"/>
            </p:cNvSpPr>
            <p:nvPr/>
          </p:nvSpPr>
          <p:spPr bwMode="black">
            <a:xfrm>
              <a:off x="7871395" y="3393689"/>
              <a:ext cx="2369328" cy="2287264"/>
            </a:xfrm>
            <a:custGeom>
              <a:avLst/>
              <a:gdLst>
                <a:gd name="T0" fmla="*/ 1799 w 2278"/>
                <a:gd name="T1" fmla="*/ 879 h 2201"/>
                <a:gd name="T2" fmla="*/ 1711 w 2278"/>
                <a:gd name="T3" fmla="*/ 335 h 2201"/>
                <a:gd name="T4" fmla="*/ 1363 w 2278"/>
                <a:gd name="T5" fmla="*/ 315 h 2201"/>
                <a:gd name="T6" fmla="*/ 1068 w 2278"/>
                <a:gd name="T7" fmla="*/ 0 h 2201"/>
                <a:gd name="T8" fmla="*/ 810 w 2278"/>
                <a:gd name="T9" fmla="*/ 412 h 2201"/>
                <a:gd name="T10" fmla="*/ 408 w 2278"/>
                <a:gd name="T11" fmla="*/ 325 h 2201"/>
                <a:gd name="T12" fmla="*/ 246 w 2278"/>
                <a:gd name="T13" fmla="*/ 841 h 2201"/>
                <a:gd name="T14" fmla="*/ 0 w 2278"/>
                <a:gd name="T15" fmla="*/ 1138 h 2201"/>
                <a:gd name="T16" fmla="*/ 338 w 2278"/>
                <a:gd name="T17" fmla="*/ 1396 h 2201"/>
                <a:gd name="T18" fmla="*/ 166 w 2278"/>
                <a:gd name="T19" fmla="*/ 1885 h 2201"/>
                <a:gd name="T20" fmla="*/ 769 w 2278"/>
                <a:gd name="T21" fmla="*/ 1966 h 2201"/>
                <a:gd name="T22" fmla="*/ 1053 w 2278"/>
                <a:gd name="T23" fmla="*/ 2200 h 2201"/>
                <a:gd name="T24" fmla="*/ 1081 w 2278"/>
                <a:gd name="T25" fmla="*/ 2201 h 2201"/>
                <a:gd name="T26" fmla="*/ 1184 w 2278"/>
                <a:gd name="T27" fmla="*/ 1949 h 2201"/>
                <a:gd name="T28" fmla="*/ 1666 w 2278"/>
                <a:gd name="T29" fmla="*/ 1872 h 2201"/>
                <a:gd name="T30" fmla="*/ 1874 w 2278"/>
                <a:gd name="T31" fmla="*/ 1743 h 2201"/>
                <a:gd name="T32" fmla="*/ 2060 w 2278"/>
                <a:gd name="T33" fmla="*/ 1273 h 2201"/>
                <a:gd name="T34" fmla="*/ 1940 w 2278"/>
                <a:gd name="T35" fmla="*/ 1369 h 2201"/>
                <a:gd name="T36" fmla="*/ 1385 w 2278"/>
                <a:gd name="T37" fmla="*/ 1279 h 2201"/>
                <a:gd name="T38" fmla="*/ 1837 w 2278"/>
                <a:gd name="T39" fmla="*/ 1733 h 2201"/>
                <a:gd name="T40" fmla="*/ 1302 w 2278"/>
                <a:gd name="T41" fmla="*/ 1393 h 2201"/>
                <a:gd name="T42" fmla="*/ 1433 w 2278"/>
                <a:gd name="T43" fmla="*/ 1759 h 2201"/>
                <a:gd name="T44" fmla="*/ 1193 w 2278"/>
                <a:gd name="T45" fmla="*/ 1461 h 2201"/>
                <a:gd name="T46" fmla="*/ 1156 w 2278"/>
                <a:gd name="T47" fmla="*/ 1924 h 2201"/>
                <a:gd name="T48" fmla="*/ 1053 w 2278"/>
                <a:gd name="T49" fmla="*/ 1484 h 2201"/>
                <a:gd name="T50" fmla="*/ 878 w 2278"/>
                <a:gd name="T51" fmla="*/ 1857 h 2201"/>
                <a:gd name="T52" fmla="*/ 804 w 2278"/>
                <a:gd name="T53" fmla="*/ 1753 h 2201"/>
                <a:gd name="T54" fmla="*/ 438 w 2278"/>
                <a:gd name="T55" fmla="*/ 1789 h 2201"/>
                <a:gd name="T56" fmla="*/ 369 w 2278"/>
                <a:gd name="T57" fmla="*/ 1741 h 2201"/>
                <a:gd name="T58" fmla="*/ 551 w 2278"/>
                <a:gd name="T59" fmla="*/ 1362 h 2201"/>
                <a:gd name="T60" fmla="*/ 447 w 2278"/>
                <a:gd name="T61" fmla="*/ 1287 h 2201"/>
                <a:gd name="T62" fmla="*/ 723 w 2278"/>
                <a:gd name="T63" fmla="*/ 1153 h 2201"/>
                <a:gd name="T64" fmla="*/ 253 w 2278"/>
                <a:gd name="T65" fmla="*/ 1023 h 2201"/>
                <a:gd name="T66" fmla="*/ 745 w 2278"/>
                <a:gd name="T67" fmla="*/ 1014 h 2201"/>
                <a:gd name="T68" fmla="*/ 386 w 2278"/>
                <a:gd name="T69" fmla="*/ 736 h 2201"/>
                <a:gd name="T70" fmla="*/ 813 w 2278"/>
                <a:gd name="T71" fmla="*/ 904 h 2201"/>
                <a:gd name="T72" fmla="*/ 701 w 2278"/>
                <a:gd name="T73" fmla="*/ 530 h 2201"/>
                <a:gd name="T74" fmla="*/ 944 w 2278"/>
                <a:gd name="T75" fmla="*/ 815 h 2201"/>
                <a:gd name="T76" fmla="*/ 996 w 2278"/>
                <a:gd name="T77" fmla="*/ 287 h 2201"/>
                <a:gd name="T78" fmla="*/ 1083 w 2278"/>
                <a:gd name="T79" fmla="*/ 792 h 2201"/>
                <a:gd name="T80" fmla="*/ 1253 w 2278"/>
                <a:gd name="T81" fmla="*/ 424 h 2201"/>
                <a:gd name="T82" fmla="*/ 1331 w 2278"/>
                <a:gd name="T83" fmla="*/ 529 h 2201"/>
                <a:gd name="T84" fmla="*/ 1558 w 2278"/>
                <a:gd name="T85" fmla="*/ 488 h 2201"/>
                <a:gd name="T86" fmla="*/ 1618 w 2278"/>
                <a:gd name="T87" fmla="*/ 610 h 2201"/>
                <a:gd name="T88" fmla="*/ 1586 w 2278"/>
                <a:gd name="T89" fmla="*/ 914 h 2201"/>
                <a:gd name="T90" fmla="*/ 1690 w 2278"/>
                <a:gd name="T91" fmla="*/ 989 h 2201"/>
                <a:gd name="T92" fmla="*/ 1414 w 2278"/>
                <a:gd name="T93" fmla="*/ 1123 h 2201"/>
                <a:gd name="T94" fmla="*/ 2028 w 2278"/>
                <a:gd name="T95" fmla="*/ 1253 h 2201"/>
                <a:gd name="T96" fmla="*/ 1292 w 2278"/>
                <a:gd name="T97" fmla="*/ 936 h 2201"/>
                <a:gd name="T98" fmla="*/ 1083 w 2278"/>
                <a:gd name="T99" fmla="*/ 837 h 2201"/>
                <a:gd name="T100" fmla="*/ 945 w 2278"/>
                <a:gd name="T101" fmla="*/ 863 h 2201"/>
                <a:gd name="T102" fmla="*/ 787 w 2278"/>
                <a:gd name="T103" fmla="*/ 1031 h 2201"/>
                <a:gd name="T104" fmla="*/ 787 w 2278"/>
                <a:gd name="T105" fmla="*/ 1245 h 2201"/>
                <a:gd name="T106" fmla="*/ 945 w 2278"/>
                <a:gd name="T107" fmla="*/ 1412 h 2201"/>
                <a:gd name="T108" fmla="*/ 1083 w 2278"/>
                <a:gd name="T109" fmla="*/ 1439 h 2201"/>
                <a:gd name="T110" fmla="*/ 1292 w 2278"/>
                <a:gd name="T111" fmla="*/ 1340 h 2201"/>
                <a:gd name="T112" fmla="*/ 1370 w 2278"/>
                <a:gd name="T113" fmla="*/ 1138 h 2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78" h="2201">
                  <a:moveTo>
                    <a:pt x="2125" y="983"/>
                  </a:moveTo>
                  <a:cubicBezTo>
                    <a:pt x="2074" y="983"/>
                    <a:pt x="2030" y="1007"/>
                    <a:pt x="2002" y="1045"/>
                  </a:cubicBezTo>
                  <a:cubicBezTo>
                    <a:pt x="1787" y="929"/>
                    <a:pt x="1787" y="929"/>
                    <a:pt x="1787" y="929"/>
                  </a:cubicBezTo>
                  <a:cubicBezTo>
                    <a:pt x="1795" y="914"/>
                    <a:pt x="1799" y="897"/>
                    <a:pt x="1799" y="879"/>
                  </a:cubicBezTo>
                  <a:cubicBezTo>
                    <a:pt x="1799" y="828"/>
                    <a:pt x="1764" y="785"/>
                    <a:pt x="1715" y="773"/>
                  </a:cubicBezTo>
                  <a:cubicBezTo>
                    <a:pt x="1729" y="640"/>
                    <a:pt x="1729" y="640"/>
                    <a:pt x="1729" y="640"/>
                  </a:cubicBezTo>
                  <a:cubicBezTo>
                    <a:pt x="1805" y="630"/>
                    <a:pt x="1863" y="566"/>
                    <a:pt x="1863" y="488"/>
                  </a:cubicBezTo>
                  <a:cubicBezTo>
                    <a:pt x="1863" y="404"/>
                    <a:pt x="1795" y="335"/>
                    <a:pt x="1711" y="335"/>
                  </a:cubicBezTo>
                  <a:cubicBezTo>
                    <a:pt x="1645" y="335"/>
                    <a:pt x="1589" y="377"/>
                    <a:pt x="1567" y="435"/>
                  </a:cubicBezTo>
                  <a:cubicBezTo>
                    <a:pt x="1472" y="427"/>
                    <a:pt x="1472" y="427"/>
                    <a:pt x="1472" y="427"/>
                  </a:cubicBezTo>
                  <a:cubicBezTo>
                    <a:pt x="1472" y="426"/>
                    <a:pt x="1472" y="425"/>
                    <a:pt x="1472" y="424"/>
                  </a:cubicBezTo>
                  <a:cubicBezTo>
                    <a:pt x="1472" y="364"/>
                    <a:pt x="1423" y="315"/>
                    <a:pt x="1363" y="315"/>
                  </a:cubicBezTo>
                  <a:cubicBezTo>
                    <a:pt x="1334" y="315"/>
                    <a:pt x="1309" y="326"/>
                    <a:pt x="1289" y="343"/>
                  </a:cubicBezTo>
                  <a:cubicBezTo>
                    <a:pt x="1187" y="250"/>
                    <a:pt x="1187" y="250"/>
                    <a:pt x="1187" y="250"/>
                  </a:cubicBezTo>
                  <a:cubicBezTo>
                    <a:pt x="1208" y="223"/>
                    <a:pt x="1221" y="190"/>
                    <a:pt x="1221" y="153"/>
                  </a:cubicBezTo>
                  <a:cubicBezTo>
                    <a:pt x="1221" y="69"/>
                    <a:pt x="1153" y="0"/>
                    <a:pt x="1068" y="0"/>
                  </a:cubicBezTo>
                  <a:cubicBezTo>
                    <a:pt x="984" y="0"/>
                    <a:pt x="916" y="69"/>
                    <a:pt x="916" y="153"/>
                  </a:cubicBezTo>
                  <a:cubicBezTo>
                    <a:pt x="916" y="197"/>
                    <a:pt x="935" y="237"/>
                    <a:pt x="965" y="265"/>
                  </a:cubicBezTo>
                  <a:cubicBezTo>
                    <a:pt x="856" y="422"/>
                    <a:pt x="856" y="422"/>
                    <a:pt x="856" y="422"/>
                  </a:cubicBezTo>
                  <a:cubicBezTo>
                    <a:pt x="842" y="416"/>
                    <a:pt x="827" y="412"/>
                    <a:pt x="810" y="412"/>
                  </a:cubicBezTo>
                  <a:cubicBezTo>
                    <a:pt x="760" y="412"/>
                    <a:pt x="717" y="446"/>
                    <a:pt x="705" y="493"/>
                  </a:cubicBezTo>
                  <a:cubicBezTo>
                    <a:pt x="561" y="480"/>
                    <a:pt x="561" y="480"/>
                    <a:pt x="561" y="480"/>
                  </a:cubicBezTo>
                  <a:cubicBezTo>
                    <a:pt x="561" y="480"/>
                    <a:pt x="561" y="479"/>
                    <a:pt x="561" y="478"/>
                  </a:cubicBezTo>
                  <a:cubicBezTo>
                    <a:pt x="561" y="394"/>
                    <a:pt x="493" y="325"/>
                    <a:pt x="408" y="325"/>
                  </a:cubicBezTo>
                  <a:cubicBezTo>
                    <a:pt x="324" y="325"/>
                    <a:pt x="256" y="394"/>
                    <a:pt x="256" y="478"/>
                  </a:cubicBezTo>
                  <a:cubicBezTo>
                    <a:pt x="256" y="546"/>
                    <a:pt x="300" y="603"/>
                    <a:pt x="362" y="623"/>
                  </a:cubicBezTo>
                  <a:cubicBezTo>
                    <a:pt x="348" y="732"/>
                    <a:pt x="348" y="732"/>
                    <a:pt x="348" y="732"/>
                  </a:cubicBezTo>
                  <a:cubicBezTo>
                    <a:pt x="291" y="736"/>
                    <a:pt x="246" y="783"/>
                    <a:pt x="246" y="841"/>
                  </a:cubicBezTo>
                  <a:cubicBezTo>
                    <a:pt x="246" y="873"/>
                    <a:pt x="259" y="901"/>
                    <a:pt x="281" y="921"/>
                  </a:cubicBezTo>
                  <a:cubicBezTo>
                    <a:pt x="221" y="1002"/>
                    <a:pt x="221" y="1002"/>
                    <a:pt x="221" y="1002"/>
                  </a:cubicBezTo>
                  <a:cubicBezTo>
                    <a:pt x="201" y="991"/>
                    <a:pt x="177" y="985"/>
                    <a:pt x="153" y="985"/>
                  </a:cubicBezTo>
                  <a:cubicBezTo>
                    <a:pt x="68" y="985"/>
                    <a:pt x="0" y="1054"/>
                    <a:pt x="0" y="1138"/>
                  </a:cubicBezTo>
                  <a:cubicBezTo>
                    <a:pt x="0" y="1222"/>
                    <a:pt x="68" y="1291"/>
                    <a:pt x="153" y="1291"/>
                  </a:cubicBezTo>
                  <a:cubicBezTo>
                    <a:pt x="190" y="1291"/>
                    <a:pt x="225" y="1277"/>
                    <a:pt x="251" y="1254"/>
                  </a:cubicBezTo>
                  <a:cubicBezTo>
                    <a:pt x="354" y="1339"/>
                    <a:pt x="354" y="1339"/>
                    <a:pt x="354" y="1339"/>
                  </a:cubicBezTo>
                  <a:cubicBezTo>
                    <a:pt x="344" y="1356"/>
                    <a:pt x="338" y="1375"/>
                    <a:pt x="338" y="1396"/>
                  </a:cubicBezTo>
                  <a:cubicBezTo>
                    <a:pt x="338" y="1436"/>
                    <a:pt x="359" y="1471"/>
                    <a:pt x="392" y="1490"/>
                  </a:cubicBezTo>
                  <a:cubicBezTo>
                    <a:pt x="332" y="1733"/>
                    <a:pt x="332" y="1733"/>
                    <a:pt x="332" y="1733"/>
                  </a:cubicBezTo>
                  <a:cubicBezTo>
                    <a:pt x="328" y="1732"/>
                    <a:pt x="323" y="1732"/>
                    <a:pt x="319" y="1732"/>
                  </a:cubicBezTo>
                  <a:cubicBezTo>
                    <a:pt x="235" y="1732"/>
                    <a:pt x="166" y="1800"/>
                    <a:pt x="166" y="1885"/>
                  </a:cubicBezTo>
                  <a:cubicBezTo>
                    <a:pt x="166" y="1969"/>
                    <a:pt x="235" y="2038"/>
                    <a:pt x="319" y="2038"/>
                  </a:cubicBezTo>
                  <a:cubicBezTo>
                    <a:pt x="399" y="2038"/>
                    <a:pt x="464" y="1977"/>
                    <a:pt x="471" y="1899"/>
                  </a:cubicBezTo>
                  <a:cubicBezTo>
                    <a:pt x="664" y="1884"/>
                    <a:pt x="664" y="1884"/>
                    <a:pt x="664" y="1884"/>
                  </a:cubicBezTo>
                  <a:cubicBezTo>
                    <a:pt x="676" y="1931"/>
                    <a:pt x="718" y="1966"/>
                    <a:pt x="769" y="1966"/>
                  </a:cubicBezTo>
                  <a:cubicBezTo>
                    <a:pt x="802" y="1966"/>
                    <a:pt x="832" y="1951"/>
                    <a:pt x="852" y="1928"/>
                  </a:cubicBezTo>
                  <a:cubicBezTo>
                    <a:pt x="931" y="1982"/>
                    <a:pt x="931" y="1982"/>
                    <a:pt x="931" y="1982"/>
                  </a:cubicBezTo>
                  <a:cubicBezTo>
                    <a:pt x="921" y="2002"/>
                    <a:pt x="916" y="2024"/>
                    <a:pt x="916" y="2049"/>
                  </a:cubicBezTo>
                  <a:cubicBezTo>
                    <a:pt x="916" y="2128"/>
                    <a:pt x="976" y="2193"/>
                    <a:pt x="1053" y="2200"/>
                  </a:cubicBezTo>
                  <a:cubicBezTo>
                    <a:pt x="1053" y="2201"/>
                    <a:pt x="1053" y="2201"/>
                    <a:pt x="1053" y="2201"/>
                  </a:cubicBezTo>
                  <a:cubicBezTo>
                    <a:pt x="1056" y="2201"/>
                    <a:pt x="1056" y="2201"/>
                    <a:pt x="1056" y="2201"/>
                  </a:cubicBezTo>
                  <a:cubicBezTo>
                    <a:pt x="1060" y="2201"/>
                    <a:pt x="1064" y="2201"/>
                    <a:pt x="1068" y="2201"/>
                  </a:cubicBezTo>
                  <a:cubicBezTo>
                    <a:pt x="1073" y="2201"/>
                    <a:pt x="1077" y="2201"/>
                    <a:pt x="1081" y="2201"/>
                  </a:cubicBezTo>
                  <a:cubicBezTo>
                    <a:pt x="1083" y="2201"/>
                    <a:pt x="1083" y="2201"/>
                    <a:pt x="1083" y="2201"/>
                  </a:cubicBezTo>
                  <a:cubicBezTo>
                    <a:pt x="1083" y="2201"/>
                    <a:pt x="1083" y="2201"/>
                    <a:pt x="1083" y="2201"/>
                  </a:cubicBezTo>
                  <a:cubicBezTo>
                    <a:pt x="1161" y="2193"/>
                    <a:pt x="1221" y="2128"/>
                    <a:pt x="1221" y="2049"/>
                  </a:cubicBezTo>
                  <a:cubicBezTo>
                    <a:pt x="1221" y="2011"/>
                    <a:pt x="1207" y="1976"/>
                    <a:pt x="1184" y="1949"/>
                  </a:cubicBezTo>
                  <a:cubicBezTo>
                    <a:pt x="1268" y="1853"/>
                    <a:pt x="1268" y="1853"/>
                    <a:pt x="1268" y="1853"/>
                  </a:cubicBezTo>
                  <a:cubicBezTo>
                    <a:pt x="1285" y="1863"/>
                    <a:pt x="1304" y="1869"/>
                    <a:pt x="1324" y="1869"/>
                  </a:cubicBezTo>
                  <a:cubicBezTo>
                    <a:pt x="1364" y="1869"/>
                    <a:pt x="1399" y="1847"/>
                    <a:pt x="1418" y="1815"/>
                  </a:cubicBezTo>
                  <a:cubicBezTo>
                    <a:pt x="1666" y="1872"/>
                    <a:pt x="1666" y="1872"/>
                    <a:pt x="1666" y="1872"/>
                  </a:cubicBezTo>
                  <a:cubicBezTo>
                    <a:pt x="1665" y="1876"/>
                    <a:pt x="1665" y="1880"/>
                    <a:pt x="1665" y="1885"/>
                  </a:cubicBezTo>
                  <a:cubicBezTo>
                    <a:pt x="1665" y="1969"/>
                    <a:pt x="1734" y="2038"/>
                    <a:pt x="1818" y="2038"/>
                  </a:cubicBezTo>
                  <a:cubicBezTo>
                    <a:pt x="1902" y="2038"/>
                    <a:pt x="1971" y="1969"/>
                    <a:pt x="1971" y="1885"/>
                  </a:cubicBezTo>
                  <a:cubicBezTo>
                    <a:pt x="1971" y="1820"/>
                    <a:pt x="1931" y="1765"/>
                    <a:pt x="1874" y="1743"/>
                  </a:cubicBezTo>
                  <a:cubicBezTo>
                    <a:pt x="1893" y="1572"/>
                    <a:pt x="1893" y="1572"/>
                    <a:pt x="1893" y="1572"/>
                  </a:cubicBezTo>
                  <a:cubicBezTo>
                    <a:pt x="1949" y="1567"/>
                    <a:pt x="1994" y="1520"/>
                    <a:pt x="1994" y="1463"/>
                  </a:cubicBezTo>
                  <a:cubicBezTo>
                    <a:pt x="1994" y="1436"/>
                    <a:pt x="1984" y="1412"/>
                    <a:pt x="1969" y="1393"/>
                  </a:cubicBezTo>
                  <a:cubicBezTo>
                    <a:pt x="2060" y="1273"/>
                    <a:pt x="2060" y="1273"/>
                    <a:pt x="2060" y="1273"/>
                  </a:cubicBezTo>
                  <a:cubicBezTo>
                    <a:pt x="2080" y="1283"/>
                    <a:pt x="2102" y="1288"/>
                    <a:pt x="2125" y="1288"/>
                  </a:cubicBezTo>
                  <a:cubicBezTo>
                    <a:pt x="2209" y="1288"/>
                    <a:pt x="2278" y="1220"/>
                    <a:pt x="2278" y="1135"/>
                  </a:cubicBezTo>
                  <a:cubicBezTo>
                    <a:pt x="2278" y="1051"/>
                    <a:pt x="2209" y="983"/>
                    <a:pt x="2125" y="983"/>
                  </a:cubicBezTo>
                  <a:close/>
                  <a:moveTo>
                    <a:pt x="1940" y="1369"/>
                  </a:moveTo>
                  <a:cubicBezTo>
                    <a:pt x="1924" y="1359"/>
                    <a:pt x="1905" y="1353"/>
                    <a:pt x="1884" y="1353"/>
                  </a:cubicBezTo>
                  <a:cubicBezTo>
                    <a:pt x="1838" y="1353"/>
                    <a:pt x="1798" y="1383"/>
                    <a:pt x="1782" y="1424"/>
                  </a:cubicBezTo>
                  <a:cubicBezTo>
                    <a:pt x="1392" y="1262"/>
                    <a:pt x="1392" y="1262"/>
                    <a:pt x="1392" y="1262"/>
                  </a:cubicBezTo>
                  <a:cubicBezTo>
                    <a:pt x="1390" y="1268"/>
                    <a:pt x="1387" y="1273"/>
                    <a:pt x="1385" y="1279"/>
                  </a:cubicBezTo>
                  <a:cubicBezTo>
                    <a:pt x="1777" y="1441"/>
                    <a:pt x="1777" y="1441"/>
                    <a:pt x="1777" y="1441"/>
                  </a:cubicBezTo>
                  <a:cubicBezTo>
                    <a:pt x="1776" y="1448"/>
                    <a:pt x="1775" y="1455"/>
                    <a:pt x="1775" y="1463"/>
                  </a:cubicBezTo>
                  <a:cubicBezTo>
                    <a:pt x="1775" y="1513"/>
                    <a:pt x="1809" y="1555"/>
                    <a:pt x="1855" y="1568"/>
                  </a:cubicBezTo>
                  <a:cubicBezTo>
                    <a:pt x="1837" y="1733"/>
                    <a:pt x="1837" y="1733"/>
                    <a:pt x="1837" y="1733"/>
                  </a:cubicBezTo>
                  <a:cubicBezTo>
                    <a:pt x="1831" y="1733"/>
                    <a:pt x="1825" y="1732"/>
                    <a:pt x="1818" y="1732"/>
                  </a:cubicBezTo>
                  <a:cubicBezTo>
                    <a:pt x="1781" y="1732"/>
                    <a:pt x="1746" y="1746"/>
                    <a:pt x="1720" y="1768"/>
                  </a:cubicBezTo>
                  <a:cubicBezTo>
                    <a:pt x="1324" y="1372"/>
                    <a:pt x="1324" y="1372"/>
                    <a:pt x="1324" y="1372"/>
                  </a:cubicBezTo>
                  <a:cubicBezTo>
                    <a:pt x="1317" y="1379"/>
                    <a:pt x="1310" y="1386"/>
                    <a:pt x="1302" y="1393"/>
                  </a:cubicBezTo>
                  <a:cubicBezTo>
                    <a:pt x="1699" y="1789"/>
                    <a:pt x="1699" y="1789"/>
                    <a:pt x="1699" y="1789"/>
                  </a:cubicBezTo>
                  <a:cubicBezTo>
                    <a:pt x="1688" y="1803"/>
                    <a:pt x="1679" y="1818"/>
                    <a:pt x="1674" y="1835"/>
                  </a:cubicBezTo>
                  <a:cubicBezTo>
                    <a:pt x="1432" y="1779"/>
                    <a:pt x="1432" y="1779"/>
                    <a:pt x="1432" y="1779"/>
                  </a:cubicBezTo>
                  <a:cubicBezTo>
                    <a:pt x="1433" y="1773"/>
                    <a:pt x="1433" y="1766"/>
                    <a:pt x="1433" y="1759"/>
                  </a:cubicBezTo>
                  <a:cubicBezTo>
                    <a:pt x="1433" y="1699"/>
                    <a:pt x="1385" y="1650"/>
                    <a:pt x="1324" y="1650"/>
                  </a:cubicBezTo>
                  <a:cubicBezTo>
                    <a:pt x="1313" y="1650"/>
                    <a:pt x="1302" y="1652"/>
                    <a:pt x="1292" y="1655"/>
                  </a:cubicBezTo>
                  <a:cubicBezTo>
                    <a:pt x="1209" y="1454"/>
                    <a:pt x="1209" y="1454"/>
                    <a:pt x="1209" y="1454"/>
                  </a:cubicBezTo>
                  <a:cubicBezTo>
                    <a:pt x="1204" y="1457"/>
                    <a:pt x="1198" y="1459"/>
                    <a:pt x="1193" y="1461"/>
                  </a:cubicBezTo>
                  <a:cubicBezTo>
                    <a:pt x="1276" y="1662"/>
                    <a:pt x="1276" y="1662"/>
                    <a:pt x="1276" y="1662"/>
                  </a:cubicBezTo>
                  <a:cubicBezTo>
                    <a:pt x="1240" y="1680"/>
                    <a:pt x="1215" y="1717"/>
                    <a:pt x="1215" y="1759"/>
                  </a:cubicBezTo>
                  <a:cubicBezTo>
                    <a:pt x="1215" y="1786"/>
                    <a:pt x="1224" y="1810"/>
                    <a:pt x="1240" y="1828"/>
                  </a:cubicBezTo>
                  <a:cubicBezTo>
                    <a:pt x="1156" y="1924"/>
                    <a:pt x="1156" y="1924"/>
                    <a:pt x="1156" y="1924"/>
                  </a:cubicBezTo>
                  <a:cubicBezTo>
                    <a:pt x="1135" y="1909"/>
                    <a:pt x="1110" y="1899"/>
                    <a:pt x="1083" y="1897"/>
                  </a:cubicBezTo>
                  <a:cubicBezTo>
                    <a:pt x="1083" y="1484"/>
                    <a:pt x="1083" y="1484"/>
                    <a:pt x="1083" y="1484"/>
                  </a:cubicBezTo>
                  <a:cubicBezTo>
                    <a:pt x="1078" y="1484"/>
                    <a:pt x="1073" y="1484"/>
                    <a:pt x="1068" y="1484"/>
                  </a:cubicBezTo>
                  <a:cubicBezTo>
                    <a:pt x="1063" y="1484"/>
                    <a:pt x="1058" y="1484"/>
                    <a:pt x="1053" y="1484"/>
                  </a:cubicBezTo>
                  <a:cubicBezTo>
                    <a:pt x="1053" y="1897"/>
                    <a:pt x="1053" y="1897"/>
                    <a:pt x="1053" y="1897"/>
                  </a:cubicBezTo>
                  <a:cubicBezTo>
                    <a:pt x="1013" y="1901"/>
                    <a:pt x="977" y="1920"/>
                    <a:pt x="952" y="1950"/>
                  </a:cubicBezTo>
                  <a:cubicBezTo>
                    <a:pt x="871" y="1895"/>
                    <a:pt x="871" y="1895"/>
                    <a:pt x="871" y="1895"/>
                  </a:cubicBezTo>
                  <a:cubicBezTo>
                    <a:pt x="876" y="1883"/>
                    <a:pt x="878" y="1870"/>
                    <a:pt x="878" y="1857"/>
                  </a:cubicBezTo>
                  <a:cubicBezTo>
                    <a:pt x="878" y="1815"/>
                    <a:pt x="855" y="1779"/>
                    <a:pt x="820" y="1760"/>
                  </a:cubicBezTo>
                  <a:cubicBezTo>
                    <a:pt x="944" y="1461"/>
                    <a:pt x="944" y="1461"/>
                    <a:pt x="944" y="1461"/>
                  </a:cubicBezTo>
                  <a:cubicBezTo>
                    <a:pt x="939" y="1459"/>
                    <a:pt x="933" y="1457"/>
                    <a:pt x="928" y="1454"/>
                  </a:cubicBezTo>
                  <a:cubicBezTo>
                    <a:pt x="804" y="1753"/>
                    <a:pt x="804" y="1753"/>
                    <a:pt x="804" y="1753"/>
                  </a:cubicBezTo>
                  <a:cubicBezTo>
                    <a:pt x="793" y="1749"/>
                    <a:pt x="781" y="1747"/>
                    <a:pt x="769" y="1747"/>
                  </a:cubicBezTo>
                  <a:cubicBezTo>
                    <a:pt x="712" y="1747"/>
                    <a:pt x="666" y="1791"/>
                    <a:pt x="660" y="1846"/>
                  </a:cubicBezTo>
                  <a:cubicBezTo>
                    <a:pt x="470" y="1861"/>
                    <a:pt x="470" y="1861"/>
                    <a:pt x="470" y="1861"/>
                  </a:cubicBezTo>
                  <a:cubicBezTo>
                    <a:pt x="466" y="1834"/>
                    <a:pt x="454" y="1810"/>
                    <a:pt x="438" y="1789"/>
                  </a:cubicBezTo>
                  <a:cubicBezTo>
                    <a:pt x="835" y="1393"/>
                    <a:pt x="835" y="1393"/>
                    <a:pt x="835" y="1393"/>
                  </a:cubicBezTo>
                  <a:cubicBezTo>
                    <a:pt x="827" y="1386"/>
                    <a:pt x="820" y="1379"/>
                    <a:pt x="813" y="1372"/>
                  </a:cubicBezTo>
                  <a:cubicBezTo>
                    <a:pt x="417" y="1768"/>
                    <a:pt x="417" y="1768"/>
                    <a:pt x="417" y="1768"/>
                  </a:cubicBezTo>
                  <a:cubicBezTo>
                    <a:pt x="403" y="1756"/>
                    <a:pt x="387" y="1747"/>
                    <a:pt x="369" y="1741"/>
                  </a:cubicBezTo>
                  <a:cubicBezTo>
                    <a:pt x="428" y="1504"/>
                    <a:pt x="428" y="1504"/>
                    <a:pt x="428" y="1504"/>
                  </a:cubicBezTo>
                  <a:cubicBezTo>
                    <a:pt x="434" y="1505"/>
                    <a:pt x="440" y="1505"/>
                    <a:pt x="447" y="1505"/>
                  </a:cubicBezTo>
                  <a:cubicBezTo>
                    <a:pt x="507" y="1505"/>
                    <a:pt x="556" y="1457"/>
                    <a:pt x="556" y="1396"/>
                  </a:cubicBezTo>
                  <a:cubicBezTo>
                    <a:pt x="556" y="1384"/>
                    <a:pt x="554" y="1373"/>
                    <a:pt x="551" y="1362"/>
                  </a:cubicBezTo>
                  <a:cubicBezTo>
                    <a:pt x="752" y="1279"/>
                    <a:pt x="752" y="1279"/>
                    <a:pt x="752" y="1279"/>
                  </a:cubicBezTo>
                  <a:cubicBezTo>
                    <a:pt x="750" y="1273"/>
                    <a:pt x="747" y="1268"/>
                    <a:pt x="745" y="1262"/>
                  </a:cubicBezTo>
                  <a:cubicBezTo>
                    <a:pt x="544" y="1345"/>
                    <a:pt x="544" y="1345"/>
                    <a:pt x="544" y="1345"/>
                  </a:cubicBezTo>
                  <a:cubicBezTo>
                    <a:pt x="525" y="1311"/>
                    <a:pt x="489" y="1287"/>
                    <a:pt x="447" y="1287"/>
                  </a:cubicBezTo>
                  <a:cubicBezTo>
                    <a:pt x="421" y="1287"/>
                    <a:pt x="397" y="1296"/>
                    <a:pt x="379" y="1311"/>
                  </a:cubicBezTo>
                  <a:cubicBezTo>
                    <a:pt x="277" y="1226"/>
                    <a:pt x="277" y="1226"/>
                    <a:pt x="277" y="1226"/>
                  </a:cubicBezTo>
                  <a:cubicBezTo>
                    <a:pt x="292" y="1205"/>
                    <a:pt x="302" y="1180"/>
                    <a:pt x="305" y="1153"/>
                  </a:cubicBezTo>
                  <a:cubicBezTo>
                    <a:pt x="723" y="1153"/>
                    <a:pt x="723" y="1153"/>
                    <a:pt x="723" y="1153"/>
                  </a:cubicBezTo>
                  <a:cubicBezTo>
                    <a:pt x="722" y="1148"/>
                    <a:pt x="722" y="1143"/>
                    <a:pt x="722" y="1138"/>
                  </a:cubicBezTo>
                  <a:cubicBezTo>
                    <a:pt x="722" y="1133"/>
                    <a:pt x="722" y="1128"/>
                    <a:pt x="723" y="1123"/>
                  </a:cubicBezTo>
                  <a:cubicBezTo>
                    <a:pt x="305" y="1123"/>
                    <a:pt x="305" y="1123"/>
                    <a:pt x="305" y="1123"/>
                  </a:cubicBezTo>
                  <a:cubicBezTo>
                    <a:pt x="301" y="1083"/>
                    <a:pt x="281" y="1048"/>
                    <a:pt x="253" y="1023"/>
                  </a:cubicBezTo>
                  <a:cubicBezTo>
                    <a:pt x="312" y="942"/>
                    <a:pt x="312" y="942"/>
                    <a:pt x="312" y="942"/>
                  </a:cubicBezTo>
                  <a:cubicBezTo>
                    <a:pt x="325" y="947"/>
                    <a:pt x="340" y="950"/>
                    <a:pt x="355" y="950"/>
                  </a:cubicBezTo>
                  <a:cubicBezTo>
                    <a:pt x="397" y="950"/>
                    <a:pt x="433" y="927"/>
                    <a:pt x="451" y="892"/>
                  </a:cubicBezTo>
                  <a:cubicBezTo>
                    <a:pt x="745" y="1014"/>
                    <a:pt x="745" y="1014"/>
                    <a:pt x="745" y="1014"/>
                  </a:cubicBezTo>
                  <a:cubicBezTo>
                    <a:pt x="747" y="1008"/>
                    <a:pt x="750" y="1003"/>
                    <a:pt x="752" y="997"/>
                  </a:cubicBezTo>
                  <a:cubicBezTo>
                    <a:pt x="458" y="875"/>
                    <a:pt x="458" y="875"/>
                    <a:pt x="458" y="875"/>
                  </a:cubicBezTo>
                  <a:cubicBezTo>
                    <a:pt x="462" y="865"/>
                    <a:pt x="464" y="853"/>
                    <a:pt x="464" y="841"/>
                  </a:cubicBezTo>
                  <a:cubicBezTo>
                    <a:pt x="464" y="792"/>
                    <a:pt x="431" y="750"/>
                    <a:pt x="386" y="736"/>
                  </a:cubicBezTo>
                  <a:cubicBezTo>
                    <a:pt x="399" y="630"/>
                    <a:pt x="399" y="630"/>
                    <a:pt x="399" y="630"/>
                  </a:cubicBezTo>
                  <a:cubicBezTo>
                    <a:pt x="402" y="630"/>
                    <a:pt x="405" y="631"/>
                    <a:pt x="408" y="631"/>
                  </a:cubicBezTo>
                  <a:cubicBezTo>
                    <a:pt x="445" y="631"/>
                    <a:pt x="479" y="618"/>
                    <a:pt x="505" y="596"/>
                  </a:cubicBezTo>
                  <a:cubicBezTo>
                    <a:pt x="813" y="904"/>
                    <a:pt x="813" y="904"/>
                    <a:pt x="813" y="904"/>
                  </a:cubicBezTo>
                  <a:cubicBezTo>
                    <a:pt x="820" y="897"/>
                    <a:pt x="827" y="889"/>
                    <a:pt x="835" y="883"/>
                  </a:cubicBezTo>
                  <a:cubicBezTo>
                    <a:pt x="527" y="575"/>
                    <a:pt x="527" y="575"/>
                    <a:pt x="527" y="575"/>
                  </a:cubicBezTo>
                  <a:cubicBezTo>
                    <a:pt x="540" y="558"/>
                    <a:pt x="550" y="539"/>
                    <a:pt x="556" y="518"/>
                  </a:cubicBezTo>
                  <a:cubicBezTo>
                    <a:pt x="701" y="530"/>
                    <a:pt x="701" y="530"/>
                    <a:pt x="701" y="530"/>
                  </a:cubicBezTo>
                  <a:cubicBezTo>
                    <a:pt x="706" y="587"/>
                    <a:pt x="753" y="631"/>
                    <a:pt x="810" y="631"/>
                  </a:cubicBezTo>
                  <a:cubicBezTo>
                    <a:pt x="823" y="631"/>
                    <a:pt x="835" y="628"/>
                    <a:pt x="846" y="624"/>
                  </a:cubicBezTo>
                  <a:cubicBezTo>
                    <a:pt x="928" y="822"/>
                    <a:pt x="928" y="822"/>
                    <a:pt x="928" y="822"/>
                  </a:cubicBezTo>
                  <a:cubicBezTo>
                    <a:pt x="933" y="819"/>
                    <a:pt x="939" y="817"/>
                    <a:pt x="944" y="815"/>
                  </a:cubicBezTo>
                  <a:cubicBezTo>
                    <a:pt x="863" y="617"/>
                    <a:pt x="863" y="617"/>
                    <a:pt x="863" y="617"/>
                  </a:cubicBezTo>
                  <a:cubicBezTo>
                    <a:pt x="896" y="599"/>
                    <a:pt x="919" y="563"/>
                    <a:pt x="919" y="521"/>
                  </a:cubicBezTo>
                  <a:cubicBezTo>
                    <a:pt x="919" y="491"/>
                    <a:pt x="907" y="464"/>
                    <a:pt x="887" y="444"/>
                  </a:cubicBezTo>
                  <a:cubicBezTo>
                    <a:pt x="996" y="287"/>
                    <a:pt x="996" y="287"/>
                    <a:pt x="996" y="287"/>
                  </a:cubicBezTo>
                  <a:cubicBezTo>
                    <a:pt x="1013" y="297"/>
                    <a:pt x="1033" y="303"/>
                    <a:pt x="1053" y="305"/>
                  </a:cubicBezTo>
                  <a:cubicBezTo>
                    <a:pt x="1053" y="792"/>
                    <a:pt x="1053" y="792"/>
                    <a:pt x="1053" y="792"/>
                  </a:cubicBezTo>
                  <a:cubicBezTo>
                    <a:pt x="1058" y="792"/>
                    <a:pt x="1063" y="792"/>
                    <a:pt x="1068" y="792"/>
                  </a:cubicBezTo>
                  <a:cubicBezTo>
                    <a:pt x="1073" y="792"/>
                    <a:pt x="1078" y="792"/>
                    <a:pt x="1083" y="792"/>
                  </a:cubicBezTo>
                  <a:cubicBezTo>
                    <a:pt x="1083" y="305"/>
                    <a:pt x="1083" y="305"/>
                    <a:pt x="1083" y="305"/>
                  </a:cubicBezTo>
                  <a:cubicBezTo>
                    <a:pt x="1112" y="302"/>
                    <a:pt x="1138" y="292"/>
                    <a:pt x="1159" y="276"/>
                  </a:cubicBezTo>
                  <a:cubicBezTo>
                    <a:pt x="1266" y="373"/>
                    <a:pt x="1266" y="373"/>
                    <a:pt x="1266" y="373"/>
                  </a:cubicBezTo>
                  <a:cubicBezTo>
                    <a:pt x="1258" y="388"/>
                    <a:pt x="1253" y="406"/>
                    <a:pt x="1253" y="424"/>
                  </a:cubicBezTo>
                  <a:cubicBezTo>
                    <a:pt x="1253" y="467"/>
                    <a:pt x="1278" y="504"/>
                    <a:pt x="1314" y="522"/>
                  </a:cubicBezTo>
                  <a:cubicBezTo>
                    <a:pt x="1193" y="815"/>
                    <a:pt x="1193" y="815"/>
                    <a:pt x="1193" y="815"/>
                  </a:cubicBezTo>
                  <a:cubicBezTo>
                    <a:pt x="1198" y="817"/>
                    <a:pt x="1204" y="819"/>
                    <a:pt x="1209" y="822"/>
                  </a:cubicBezTo>
                  <a:cubicBezTo>
                    <a:pt x="1331" y="529"/>
                    <a:pt x="1331" y="529"/>
                    <a:pt x="1331" y="529"/>
                  </a:cubicBezTo>
                  <a:cubicBezTo>
                    <a:pt x="1341" y="532"/>
                    <a:pt x="1351" y="533"/>
                    <a:pt x="1363" y="533"/>
                  </a:cubicBezTo>
                  <a:cubicBezTo>
                    <a:pt x="1409" y="533"/>
                    <a:pt x="1448" y="505"/>
                    <a:pt x="1464" y="464"/>
                  </a:cubicBezTo>
                  <a:cubicBezTo>
                    <a:pt x="1559" y="472"/>
                    <a:pt x="1559" y="472"/>
                    <a:pt x="1559" y="472"/>
                  </a:cubicBezTo>
                  <a:cubicBezTo>
                    <a:pt x="1558" y="477"/>
                    <a:pt x="1558" y="483"/>
                    <a:pt x="1558" y="488"/>
                  </a:cubicBezTo>
                  <a:cubicBezTo>
                    <a:pt x="1558" y="527"/>
                    <a:pt x="1572" y="562"/>
                    <a:pt x="1596" y="589"/>
                  </a:cubicBezTo>
                  <a:cubicBezTo>
                    <a:pt x="1302" y="883"/>
                    <a:pt x="1302" y="883"/>
                    <a:pt x="1302" y="883"/>
                  </a:cubicBezTo>
                  <a:cubicBezTo>
                    <a:pt x="1310" y="889"/>
                    <a:pt x="1317" y="897"/>
                    <a:pt x="1324" y="904"/>
                  </a:cubicBezTo>
                  <a:cubicBezTo>
                    <a:pt x="1618" y="610"/>
                    <a:pt x="1618" y="610"/>
                    <a:pt x="1618" y="610"/>
                  </a:cubicBezTo>
                  <a:cubicBezTo>
                    <a:pt x="1639" y="625"/>
                    <a:pt x="1664" y="636"/>
                    <a:pt x="1691" y="640"/>
                  </a:cubicBezTo>
                  <a:cubicBezTo>
                    <a:pt x="1678" y="771"/>
                    <a:pt x="1678" y="771"/>
                    <a:pt x="1678" y="771"/>
                  </a:cubicBezTo>
                  <a:cubicBezTo>
                    <a:pt x="1623" y="777"/>
                    <a:pt x="1581" y="823"/>
                    <a:pt x="1581" y="879"/>
                  </a:cubicBezTo>
                  <a:cubicBezTo>
                    <a:pt x="1581" y="891"/>
                    <a:pt x="1583" y="903"/>
                    <a:pt x="1586" y="914"/>
                  </a:cubicBezTo>
                  <a:cubicBezTo>
                    <a:pt x="1385" y="997"/>
                    <a:pt x="1385" y="997"/>
                    <a:pt x="1385" y="997"/>
                  </a:cubicBezTo>
                  <a:cubicBezTo>
                    <a:pt x="1387" y="1003"/>
                    <a:pt x="1390" y="1008"/>
                    <a:pt x="1392" y="1014"/>
                  </a:cubicBezTo>
                  <a:cubicBezTo>
                    <a:pt x="1593" y="930"/>
                    <a:pt x="1593" y="930"/>
                    <a:pt x="1593" y="930"/>
                  </a:cubicBezTo>
                  <a:cubicBezTo>
                    <a:pt x="1612" y="965"/>
                    <a:pt x="1648" y="989"/>
                    <a:pt x="1690" y="989"/>
                  </a:cubicBezTo>
                  <a:cubicBezTo>
                    <a:pt x="1719" y="989"/>
                    <a:pt x="1745" y="978"/>
                    <a:pt x="1764" y="960"/>
                  </a:cubicBezTo>
                  <a:cubicBezTo>
                    <a:pt x="1983" y="1078"/>
                    <a:pt x="1983" y="1078"/>
                    <a:pt x="1983" y="1078"/>
                  </a:cubicBezTo>
                  <a:cubicBezTo>
                    <a:pt x="1978" y="1092"/>
                    <a:pt x="1974" y="1107"/>
                    <a:pt x="1973" y="1123"/>
                  </a:cubicBezTo>
                  <a:cubicBezTo>
                    <a:pt x="1414" y="1123"/>
                    <a:pt x="1414" y="1123"/>
                    <a:pt x="1414" y="1123"/>
                  </a:cubicBezTo>
                  <a:cubicBezTo>
                    <a:pt x="1415" y="1128"/>
                    <a:pt x="1415" y="1133"/>
                    <a:pt x="1415" y="1138"/>
                  </a:cubicBezTo>
                  <a:cubicBezTo>
                    <a:pt x="1415" y="1143"/>
                    <a:pt x="1415" y="1148"/>
                    <a:pt x="1414" y="1153"/>
                  </a:cubicBezTo>
                  <a:cubicBezTo>
                    <a:pt x="1973" y="1153"/>
                    <a:pt x="1973" y="1153"/>
                    <a:pt x="1973" y="1153"/>
                  </a:cubicBezTo>
                  <a:cubicBezTo>
                    <a:pt x="1978" y="1193"/>
                    <a:pt x="1998" y="1229"/>
                    <a:pt x="2028" y="1253"/>
                  </a:cubicBezTo>
                  <a:lnTo>
                    <a:pt x="1940" y="1369"/>
                  </a:lnTo>
                  <a:close/>
                  <a:moveTo>
                    <a:pt x="1350" y="1031"/>
                  </a:moveTo>
                  <a:cubicBezTo>
                    <a:pt x="1348" y="1025"/>
                    <a:pt x="1345" y="1020"/>
                    <a:pt x="1343" y="1014"/>
                  </a:cubicBezTo>
                  <a:cubicBezTo>
                    <a:pt x="1330" y="985"/>
                    <a:pt x="1313" y="959"/>
                    <a:pt x="1292" y="936"/>
                  </a:cubicBezTo>
                  <a:cubicBezTo>
                    <a:pt x="1285" y="928"/>
                    <a:pt x="1278" y="921"/>
                    <a:pt x="1270" y="915"/>
                  </a:cubicBezTo>
                  <a:cubicBezTo>
                    <a:pt x="1247" y="894"/>
                    <a:pt x="1221" y="876"/>
                    <a:pt x="1192" y="863"/>
                  </a:cubicBezTo>
                  <a:cubicBezTo>
                    <a:pt x="1186" y="861"/>
                    <a:pt x="1181" y="858"/>
                    <a:pt x="1175" y="856"/>
                  </a:cubicBezTo>
                  <a:cubicBezTo>
                    <a:pt x="1147" y="845"/>
                    <a:pt x="1116" y="839"/>
                    <a:pt x="1083" y="837"/>
                  </a:cubicBezTo>
                  <a:cubicBezTo>
                    <a:pt x="1079" y="837"/>
                    <a:pt x="1073" y="837"/>
                    <a:pt x="1068" y="837"/>
                  </a:cubicBezTo>
                  <a:cubicBezTo>
                    <a:pt x="1063" y="837"/>
                    <a:pt x="1058" y="837"/>
                    <a:pt x="1053" y="837"/>
                  </a:cubicBezTo>
                  <a:cubicBezTo>
                    <a:pt x="1021" y="839"/>
                    <a:pt x="990" y="845"/>
                    <a:pt x="962" y="856"/>
                  </a:cubicBezTo>
                  <a:cubicBezTo>
                    <a:pt x="956" y="858"/>
                    <a:pt x="950" y="861"/>
                    <a:pt x="945" y="863"/>
                  </a:cubicBezTo>
                  <a:cubicBezTo>
                    <a:pt x="916" y="876"/>
                    <a:pt x="890" y="894"/>
                    <a:pt x="866" y="915"/>
                  </a:cubicBezTo>
                  <a:cubicBezTo>
                    <a:pt x="859" y="921"/>
                    <a:pt x="852" y="928"/>
                    <a:pt x="845" y="936"/>
                  </a:cubicBezTo>
                  <a:cubicBezTo>
                    <a:pt x="824" y="959"/>
                    <a:pt x="807" y="985"/>
                    <a:pt x="794" y="1014"/>
                  </a:cubicBezTo>
                  <a:cubicBezTo>
                    <a:pt x="791" y="1020"/>
                    <a:pt x="789" y="1025"/>
                    <a:pt x="787" y="1031"/>
                  </a:cubicBezTo>
                  <a:cubicBezTo>
                    <a:pt x="776" y="1060"/>
                    <a:pt x="769" y="1091"/>
                    <a:pt x="768" y="1123"/>
                  </a:cubicBezTo>
                  <a:cubicBezTo>
                    <a:pt x="767" y="1128"/>
                    <a:pt x="767" y="1133"/>
                    <a:pt x="767" y="1138"/>
                  </a:cubicBezTo>
                  <a:cubicBezTo>
                    <a:pt x="767" y="1143"/>
                    <a:pt x="767" y="1148"/>
                    <a:pt x="768" y="1153"/>
                  </a:cubicBezTo>
                  <a:cubicBezTo>
                    <a:pt x="769" y="1185"/>
                    <a:pt x="776" y="1216"/>
                    <a:pt x="787" y="1245"/>
                  </a:cubicBezTo>
                  <a:cubicBezTo>
                    <a:pt x="789" y="1250"/>
                    <a:pt x="791" y="1256"/>
                    <a:pt x="794" y="1261"/>
                  </a:cubicBezTo>
                  <a:cubicBezTo>
                    <a:pt x="807" y="1290"/>
                    <a:pt x="824" y="1317"/>
                    <a:pt x="845" y="1340"/>
                  </a:cubicBezTo>
                  <a:cubicBezTo>
                    <a:pt x="852" y="1347"/>
                    <a:pt x="859" y="1354"/>
                    <a:pt x="866" y="1361"/>
                  </a:cubicBezTo>
                  <a:cubicBezTo>
                    <a:pt x="890" y="1382"/>
                    <a:pt x="916" y="1399"/>
                    <a:pt x="945" y="1412"/>
                  </a:cubicBezTo>
                  <a:cubicBezTo>
                    <a:pt x="950" y="1415"/>
                    <a:pt x="956" y="1417"/>
                    <a:pt x="962" y="1419"/>
                  </a:cubicBezTo>
                  <a:cubicBezTo>
                    <a:pt x="990" y="1430"/>
                    <a:pt x="1021" y="1437"/>
                    <a:pt x="1053" y="1439"/>
                  </a:cubicBezTo>
                  <a:cubicBezTo>
                    <a:pt x="1058" y="1439"/>
                    <a:pt x="1063" y="1439"/>
                    <a:pt x="1068" y="1439"/>
                  </a:cubicBezTo>
                  <a:cubicBezTo>
                    <a:pt x="1073" y="1439"/>
                    <a:pt x="1079" y="1439"/>
                    <a:pt x="1083" y="1439"/>
                  </a:cubicBezTo>
                  <a:cubicBezTo>
                    <a:pt x="1116" y="1437"/>
                    <a:pt x="1147" y="1430"/>
                    <a:pt x="1175" y="1419"/>
                  </a:cubicBezTo>
                  <a:cubicBezTo>
                    <a:pt x="1181" y="1417"/>
                    <a:pt x="1186" y="1415"/>
                    <a:pt x="1192" y="1412"/>
                  </a:cubicBezTo>
                  <a:cubicBezTo>
                    <a:pt x="1221" y="1399"/>
                    <a:pt x="1247" y="1382"/>
                    <a:pt x="1270" y="1361"/>
                  </a:cubicBezTo>
                  <a:cubicBezTo>
                    <a:pt x="1278" y="1354"/>
                    <a:pt x="1285" y="1347"/>
                    <a:pt x="1292" y="1340"/>
                  </a:cubicBezTo>
                  <a:cubicBezTo>
                    <a:pt x="1313" y="1317"/>
                    <a:pt x="1330" y="1290"/>
                    <a:pt x="1343" y="1261"/>
                  </a:cubicBezTo>
                  <a:cubicBezTo>
                    <a:pt x="1345" y="1256"/>
                    <a:pt x="1348" y="1250"/>
                    <a:pt x="1350" y="1245"/>
                  </a:cubicBezTo>
                  <a:cubicBezTo>
                    <a:pt x="1361" y="1216"/>
                    <a:pt x="1368" y="1185"/>
                    <a:pt x="1369" y="1153"/>
                  </a:cubicBezTo>
                  <a:cubicBezTo>
                    <a:pt x="1369" y="1148"/>
                    <a:pt x="1370" y="1143"/>
                    <a:pt x="1370" y="1138"/>
                  </a:cubicBezTo>
                  <a:cubicBezTo>
                    <a:pt x="1370" y="1133"/>
                    <a:pt x="1369" y="1128"/>
                    <a:pt x="1369" y="1123"/>
                  </a:cubicBezTo>
                  <a:cubicBezTo>
                    <a:pt x="1368" y="1091"/>
                    <a:pt x="1361" y="1060"/>
                    <a:pt x="1350" y="1031"/>
                  </a:cubicBezTo>
                  <a:close/>
                </a:path>
              </a:pathLst>
            </a:custGeom>
            <a:solidFill>
              <a:srgbClr val="595959"/>
            </a:solidFill>
            <a:ln>
              <a:noFill/>
            </a:ln>
          </p:spPr>
          <p:txBody>
            <a:bodyPr vert="horz" wrap="square" lIns="82305" tIns="41153" rIns="82305" bIns="41153" numCol="1" anchor="t" anchorCtr="0" compatLnSpc="1">
              <a:prstTxWarp prst="textNoShape">
                <a:avLst/>
              </a:prstTxWarp>
            </a:bodyPr>
            <a:lstStyle/>
            <a:p>
              <a:endParaRPr lang="en-US" sz="1600"/>
            </a:p>
          </p:txBody>
        </p:sp>
        <p:sp>
          <p:nvSpPr>
            <p:cNvPr id="7" name="Freeform 22"/>
            <p:cNvSpPr>
              <a:spLocks noEditPoints="1"/>
            </p:cNvSpPr>
            <p:nvPr/>
          </p:nvSpPr>
          <p:spPr bwMode="black">
            <a:xfrm>
              <a:off x="9773063" y="4262998"/>
              <a:ext cx="625806" cy="625642"/>
            </a:xfrm>
            <a:custGeom>
              <a:avLst/>
              <a:gdLst>
                <a:gd name="T0" fmla="*/ 300 w 300"/>
                <a:gd name="T1" fmla="*/ 141 h 300"/>
                <a:gd name="T2" fmla="*/ 285 w 300"/>
                <a:gd name="T3" fmla="*/ 141 h 300"/>
                <a:gd name="T4" fmla="*/ 159 w 300"/>
                <a:gd name="T5" fmla="*/ 15 h 300"/>
                <a:gd name="T6" fmla="*/ 159 w 300"/>
                <a:gd name="T7" fmla="*/ 0 h 300"/>
                <a:gd name="T8" fmla="*/ 141 w 300"/>
                <a:gd name="T9" fmla="*/ 0 h 300"/>
                <a:gd name="T10" fmla="*/ 141 w 300"/>
                <a:gd name="T11" fmla="*/ 15 h 300"/>
                <a:gd name="T12" fmla="*/ 15 w 300"/>
                <a:gd name="T13" fmla="*/ 141 h 300"/>
                <a:gd name="T14" fmla="*/ 0 w 300"/>
                <a:gd name="T15" fmla="*/ 141 h 300"/>
                <a:gd name="T16" fmla="*/ 0 w 300"/>
                <a:gd name="T17" fmla="*/ 159 h 300"/>
                <a:gd name="T18" fmla="*/ 15 w 300"/>
                <a:gd name="T19" fmla="*/ 159 h 300"/>
                <a:gd name="T20" fmla="*/ 141 w 300"/>
                <a:gd name="T21" fmla="*/ 285 h 300"/>
                <a:gd name="T22" fmla="*/ 141 w 300"/>
                <a:gd name="T23" fmla="*/ 300 h 300"/>
                <a:gd name="T24" fmla="*/ 159 w 300"/>
                <a:gd name="T25" fmla="*/ 300 h 300"/>
                <a:gd name="T26" fmla="*/ 159 w 300"/>
                <a:gd name="T27" fmla="*/ 285 h 300"/>
                <a:gd name="T28" fmla="*/ 285 w 300"/>
                <a:gd name="T29" fmla="*/ 159 h 300"/>
                <a:gd name="T30" fmla="*/ 300 w 300"/>
                <a:gd name="T31" fmla="*/ 159 h 300"/>
                <a:gd name="T32" fmla="*/ 300 w 300"/>
                <a:gd name="T33" fmla="*/ 141 h 300"/>
                <a:gd name="T34" fmla="*/ 258 w 300"/>
                <a:gd name="T35" fmla="*/ 141 h 300"/>
                <a:gd name="T36" fmla="*/ 230 w 300"/>
                <a:gd name="T37" fmla="*/ 141 h 300"/>
                <a:gd name="T38" fmla="*/ 159 w 300"/>
                <a:gd name="T39" fmla="*/ 70 h 300"/>
                <a:gd name="T40" fmla="*/ 159 w 300"/>
                <a:gd name="T41" fmla="*/ 42 h 300"/>
                <a:gd name="T42" fmla="*/ 258 w 300"/>
                <a:gd name="T43" fmla="*/ 141 h 300"/>
                <a:gd name="T44" fmla="*/ 141 w 300"/>
                <a:gd name="T45" fmla="*/ 125 h 300"/>
                <a:gd name="T46" fmla="*/ 125 w 300"/>
                <a:gd name="T47" fmla="*/ 141 h 300"/>
                <a:gd name="T48" fmla="*/ 97 w 300"/>
                <a:gd name="T49" fmla="*/ 141 h 300"/>
                <a:gd name="T50" fmla="*/ 141 w 300"/>
                <a:gd name="T51" fmla="*/ 97 h 300"/>
                <a:gd name="T52" fmla="*/ 141 w 300"/>
                <a:gd name="T53" fmla="*/ 125 h 300"/>
                <a:gd name="T54" fmla="*/ 125 w 300"/>
                <a:gd name="T55" fmla="*/ 159 h 300"/>
                <a:gd name="T56" fmla="*/ 141 w 300"/>
                <a:gd name="T57" fmla="*/ 175 h 300"/>
                <a:gd name="T58" fmla="*/ 141 w 300"/>
                <a:gd name="T59" fmla="*/ 203 h 300"/>
                <a:gd name="T60" fmla="*/ 97 w 300"/>
                <a:gd name="T61" fmla="*/ 159 h 300"/>
                <a:gd name="T62" fmla="*/ 125 w 300"/>
                <a:gd name="T63" fmla="*/ 159 h 300"/>
                <a:gd name="T64" fmla="*/ 159 w 300"/>
                <a:gd name="T65" fmla="*/ 175 h 300"/>
                <a:gd name="T66" fmla="*/ 175 w 300"/>
                <a:gd name="T67" fmla="*/ 159 h 300"/>
                <a:gd name="T68" fmla="*/ 203 w 300"/>
                <a:gd name="T69" fmla="*/ 159 h 300"/>
                <a:gd name="T70" fmla="*/ 159 w 300"/>
                <a:gd name="T71" fmla="*/ 203 h 300"/>
                <a:gd name="T72" fmla="*/ 159 w 300"/>
                <a:gd name="T73" fmla="*/ 175 h 300"/>
                <a:gd name="T74" fmla="*/ 175 w 300"/>
                <a:gd name="T75" fmla="*/ 141 h 300"/>
                <a:gd name="T76" fmla="*/ 159 w 300"/>
                <a:gd name="T77" fmla="*/ 125 h 300"/>
                <a:gd name="T78" fmla="*/ 159 w 300"/>
                <a:gd name="T79" fmla="*/ 97 h 300"/>
                <a:gd name="T80" fmla="*/ 203 w 300"/>
                <a:gd name="T81" fmla="*/ 141 h 300"/>
                <a:gd name="T82" fmla="*/ 175 w 300"/>
                <a:gd name="T83" fmla="*/ 141 h 300"/>
                <a:gd name="T84" fmla="*/ 141 w 300"/>
                <a:gd name="T85" fmla="*/ 42 h 300"/>
                <a:gd name="T86" fmla="*/ 141 w 300"/>
                <a:gd name="T87" fmla="*/ 70 h 300"/>
                <a:gd name="T88" fmla="*/ 70 w 300"/>
                <a:gd name="T89" fmla="*/ 141 h 300"/>
                <a:gd name="T90" fmla="*/ 42 w 300"/>
                <a:gd name="T91" fmla="*/ 141 h 300"/>
                <a:gd name="T92" fmla="*/ 141 w 300"/>
                <a:gd name="T93" fmla="*/ 42 h 300"/>
                <a:gd name="T94" fmla="*/ 42 w 300"/>
                <a:gd name="T95" fmla="*/ 159 h 300"/>
                <a:gd name="T96" fmla="*/ 70 w 300"/>
                <a:gd name="T97" fmla="*/ 159 h 300"/>
                <a:gd name="T98" fmla="*/ 141 w 300"/>
                <a:gd name="T99" fmla="*/ 230 h 300"/>
                <a:gd name="T100" fmla="*/ 141 w 300"/>
                <a:gd name="T101" fmla="*/ 258 h 300"/>
                <a:gd name="T102" fmla="*/ 42 w 300"/>
                <a:gd name="T103" fmla="*/ 159 h 300"/>
                <a:gd name="T104" fmla="*/ 159 w 300"/>
                <a:gd name="T105" fmla="*/ 258 h 300"/>
                <a:gd name="T106" fmla="*/ 159 w 300"/>
                <a:gd name="T107" fmla="*/ 230 h 300"/>
                <a:gd name="T108" fmla="*/ 230 w 300"/>
                <a:gd name="T109" fmla="*/ 159 h 300"/>
                <a:gd name="T110" fmla="*/ 258 w 300"/>
                <a:gd name="T111" fmla="*/ 159 h 300"/>
                <a:gd name="T112" fmla="*/ 159 w 300"/>
                <a:gd name="T113" fmla="*/ 258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00" h="300">
                  <a:moveTo>
                    <a:pt x="300" y="141"/>
                  </a:moveTo>
                  <a:cubicBezTo>
                    <a:pt x="285" y="141"/>
                    <a:pt x="285" y="141"/>
                    <a:pt x="285" y="141"/>
                  </a:cubicBezTo>
                  <a:cubicBezTo>
                    <a:pt x="280" y="74"/>
                    <a:pt x="226" y="20"/>
                    <a:pt x="159" y="15"/>
                  </a:cubicBezTo>
                  <a:cubicBezTo>
                    <a:pt x="159" y="0"/>
                    <a:pt x="159" y="0"/>
                    <a:pt x="159" y="0"/>
                  </a:cubicBezTo>
                  <a:cubicBezTo>
                    <a:pt x="141" y="0"/>
                    <a:pt x="141" y="0"/>
                    <a:pt x="141" y="0"/>
                  </a:cubicBezTo>
                  <a:cubicBezTo>
                    <a:pt x="141" y="15"/>
                    <a:pt x="141" y="15"/>
                    <a:pt x="141" y="15"/>
                  </a:cubicBezTo>
                  <a:cubicBezTo>
                    <a:pt x="74" y="20"/>
                    <a:pt x="20" y="74"/>
                    <a:pt x="15" y="141"/>
                  </a:cubicBezTo>
                  <a:cubicBezTo>
                    <a:pt x="0" y="141"/>
                    <a:pt x="0" y="141"/>
                    <a:pt x="0" y="141"/>
                  </a:cubicBezTo>
                  <a:cubicBezTo>
                    <a:pt x="0" y="159"/>
                    <a:pt x="0" y="159"/>
                    <a:pt x="0" y="159"/>
                  </a:cubicBezTo>
                  <a:cubicBezTo>
                    <a:pt x="15" y="159"/>
                    <a:pt x="15" y="159"/>
                    <a:pt x="15" y="159"/>
                  </a:cubicBezTo>
                  <a:cubicBezTo>
                    <a:pt x="20" y="226"/>
                    <a:pt x="74" y="280"/>
                    <a:pt x="141" y="285"/>
                  </a:cubicBezTo>
                  <a:cubicBezTo>
                    <a:pt x="141" y="300"/>
                    <a:pt x="141" y="300"/>
                    <a:pt x="141" y="300"/>
                  </a:cubicBezTo>
                  <a:cubicBezTo>
                    <a:pt x="159" y="300"/>
                    <a:pt x="159" y="300"/>
                    <a:pt x="159" y="300"/>
                  </a:cubicBezTo>
                  <a:cubicBezTo>
                    <a:pt x="159" y="285"/>
                    <a:pt x="159" y="285"/>
                    <a:pt x="159" y="285"/>
                  </a:cubicBezTo>
                  <a:cubicBezTo>
                    <a:pt x="226" y="280"/>
                    <a:pt x="280" y="226"/>
                    <a:pt x="285" y="159"/>
                  </a:cubicBezTo>
                  <a:cubicBezTo>
                    <a:pt x="300" y="159"/>
                    <a:pt x="300" y="159"/>
                    <a:pt x="300" y="159"/>
                  </a:cubicBezTo>
                  <a:lnTo>
                    <a:pt x="300" y="141"/>
                  </a:lnTo>
                  <a:close/>
                  <a:moveTo>
                    <a:pt x="258" y="141"/>
                  </a:moveTo>
                  <a:cubicBezTo>
                    <a:pt x="230" y="141"/>
                    <a:pt x="230" y="141"/>
                    <a:pt x="230" y="141"/>
                  </a:cubicBezTo>
                  <a:cubicBezTo>
                    <a:pt x="226" y="103"/>
                    <a:pt x="197" y="74"/>
                    <a:pt x="159" y="70"/>
                  </a:cubicBezTo>
                  <a:cubicBezTo>
                    <a:pt x="159" y="42"/>
                    <a:pt x="159" y="42"/>
                    <a:pt x="159" y="42"/>
                  </a:cubicBezTo>
                  <a:cubicBezTo>
                    <a:pt x="211" y="47"/>
                    <a:pt x="253" y="89"/>
                    <a:pt x="258" y="141"/>
                  </a:cubicBezTo>
                  <a:close/>
                  <a:moveTo>
                    <a:pt x="141" y="125"/>
                  </a:moveTo>
                  <a:cubicBezTo>
                    <a:pt x="133" y="127"/>
                    <a:pt x="127" y="133"/>
                    <a:pt x="125" y="141"/>
                  </a:cubicBezTo>
                  <a:cubicBezTo>
                    <a:pt x="97" y="141"/>
                    <a:pt x="97" y="141"/>
                    <a:pt x="97" y="141"/>
                  </a:cubicBezTo>
                  <a:cubicBezTo>
                    <a:pt x="101" y="118"/>
                    <a:pt x="118" y="101"/>
                    <a:pt x="141" y="97"/>
                  </a:cubicBezTo>
                  <a:lnTo>
                    <a:pt x="141" y="125"/>
                  </a:lnTo>
                  <a:close/>
                  <a:moveTo>
                    <a:pt x="125" y="159"/>
                  </a:moveTo>
                  <a:cubicBezTo>
                    <a:pt x="127" y="167"/>
                    <a:pt x="133" y="173"/>
                    <a:pt x="141" y="175"/>
                  </a:cubicBezTo>
                  <a:cubicBezTo>
                    <a:pt x="141" y="203"/>
                    <a:pt x="141" y="203"/>
                    <a:pt x="141" y="203"/>
                  </a:cubicBezTo>
                  <a:cubicBezTo>
                    <a:pt x="118" y="199"/>
                    <a:pt x="101" y="182"/>
                    <a:pt x="97" y="159"/>
                  </a:cubicBezTo>
                  <a:lnTo>
                    <a:pt x="125" y="159"/>
                  </a:lnTo>
                  <a:close/>
                  <a:moveTo>
                    <a:pt x="159" y="175"/>
                  </a:moveTo>
                  <a:cubicBezTo>
                    <a:pt x="167" y="173"/>
                    <a:pt x="173" y="167"/>
                    <a:pt x="175" y="159"/>
                  </a:cubicBezTo>
                  <a:cubicBezTo>
                    <a:pt x="203" y="159"/>
                    <a:pt x="203" y="159"/>
                    <a:pt x="203" y="159"/>
                  </a:cubicBezTo>
                  <a:cubicBezTo>
                    <a:pt x="199" y="182"/>
                    <a:pt x="182" y="199"/>
                    <a:pt x="159" y="203"/>
                  </a:cubicBezTo>
                  <a:lnTo>
                    <a:pt x="159" y="175"/>
                  </a:lnTo>
                  <a:close/>
                  <a:moveTo>
                    <a:pt x="175" y="141"/>
                  </a:moveTo>
                  <a:cubicBezTo>
                    <a:pt x="173" y="133"/>
                    <a:pt x="167" y="127"/>
                    <a:pt x="159" y="125"/>
                  </a:cubicBezTo>
                  <a:cubicBezTo>
                    <a:pt x="159" y="97"/>
                    <a:pt x="159" y="97"/>
                    <a:pt x="159" y="97"/>
                  </a:cubicBezTo>
                  <a:cubicBezTo>
                    <a:pt x="182" y="101"/>
                    <a:pt x="199" y="118"/>
                    <a:pt x="203" y="141"/>
                  </a:cubicBezTo>
                  <a:lnTo>
                    <a:pt x="175" y="141"/>
                  </a:lnTo>
                  <a:close/>
                  <a:moveTo>
                    <a:pt x="141" y="42"/>
                  </a:moveTo>
                  <a:cubicBezTo>
                    <a:pt x="141" y="70"/>
                    <a:pt x="141" y="70"/>
                    <a:pt x="141" y="70"/>
                  </a:cubicBezTo>
                  <a:cubicBezTo>
                    <a:pt x="103" y="74"/>
                    <a:pt x="74" y="103"/>
                    <a:pt x="70" y="141"/>
                  </a:cubicBezTo>
                  <a:cubicBezTo>
                    <a:pt x="42" y="141"/>
                    <a:pt x="42" y="141"/>
                    <a:pt x="42" y="141"/>
                  </a:cubicBezTo>
                  <a:cubicBezTo>
                    <a:pt x="47" y="89"/>
                    <a:pt x="89" y="47"/>
                    <a:pt x="141" y="42"/>
                  </a:cubicBezTo>
                  <a:close/>
                  <a:moveTo>
                    <a:pt x="42" y="159"/>
                  </a:moveTo>
                  <a:cubicBezTo>
                    <a:pt x="70" y="159"/>
                    <a:pt x="70" y="159"/>
                    <a:pt x="70" y="159"/>
                  </a:cubicBezTo>
                  <a:cubicBezTo>
                    <a:pt x="74" y="197"/>
                    <a:pt x="103" y="226"/>
                    <a:pt x="141" y="230"/>
                  </a:cubicBezTo>
                  <a:cubicBezTo>
                    <a:pt x="141" y="258"/>
                    <a:pt x="141" y="258"/>
                    <a:pt x="141" y="258"/>
                  </a:cubicBezTo>
                  <a:cubicBezTo>
                    <a:pt x="89" y="253"/>
                    <a:pt x="47" y="211"/>
                    <a:pt x="42" y="159"/>
                  </a:cubicBezTo>
                  <a:close/>
                  <a:moveTo>
                    <a:pt x="159" y="258"/>
                  </a:moveTo>
                  <a:cubicBezTo>
                    <a:pt x="159" y="230"/>
                    <a:pt x="159" y="230"/>
                    <a:pt x="159" y="230"/>
                  </a:cubicBezTo>
                  <a:cubicBezTo>
                    <a:pt x="197" y="226"/>
                    <a:pt x="226" y="197"/>
                    <a:pt x="230" y="159"/>
                  </a:cubicBezTo>
                  <a:cubicBezTo>
                    <a:pt x="258" y="159"/>
                    <a:pt x="258" y="159"/>
                    <a:pt x="258" y="159"/>
                  </a:cubicBezTo>
                  <a:cubicBezTo>
                    <a:pt x="253" y="211"/>
                    <a:pt x="211" y="253"/>
                    <a:pt x="159" y="258"/>
                  </a:cubicBezTo>
                  <a:close/>
                </a:path>
              </a:pathLst>
            </a:custGeom>
            <a:solidFill>
              <a:schemeClr val="bg1"/>
            </a:solidFill>
            <a:ln>
              <a:noFill/>
            </a:ln>
            <a:extLst/>
          </p:spPr>
          <p:txBody>
            <a:bodyPr vert="horz" wrap="square" lIns="82305" tIns="41153" rIns="82305" bIns="41153" numCol="1" anchor="t" anchorCtr="0" compatLnSpc="1">
              <a:prstTxWarp prst="textNoShape">
                <a:avLst/>
              </a:prstTxWarp>
            </a:bodyPr>
            <a:lstStyle/>
            <a:p>
              <a:endParaRPr lang="en-US" sz="1600"/>
            </a:p>
          </p:txBody>
        </p:sp>
        <p:sp>
          <p:nvSpPr>
            <p:cNvPr id="8" name="Freeform 22"/>
            <p:cNvSpPr>
              <a:spLocks noEditPoints="1"/>
            </p:cNvSpPr>
            <p:nvPr/>
          </p:nvSpPr>
          <p:spPr bwMode="black">
            <a:xfrm>
              <a:off x="8489013" y="3713465"/>
              <a:ext cx="450706" cy="450588"/>
            </a:xfrm>
            <a:custGeom>
              <a:avLst/>
              <a:gdLst>
                <a:gd name="T0" fmla="*/ 300 w 300"/>
                <a:gd name="T1" fmla="*/ 141 h 300"/>
                <a:gd name="T2" fmla="*/ 285 w 300"/>
                <a:gd name="T3" fmla="*/ 141 h 300"/>
                <a:gd name="T4" fmla="*/ 159 w 300"/>
                <a:gd name="T5" fmla="*/ 15 h 300"/>
                <a:gd name="T6" fmla="*/ 159 w 300"/>
                <a:gd name="T7" fmla="*/ 0 h 300"/>
                <a:gd name="T8" fmla="*/ 141 w 300"/>
                <a:gd name="T9" fmla="*/ 0 h 300"/>
                <a:gd name="T10" fmla="*/ 141 w 300"/>
                <a:gd name="T11" fmla="*/ 15 h 300"/>
                <a:gd name="T12" fmla="*/ 15 w 300"/>
                <a:gd name="T13" fmla="*/ 141 h 300"/>
                <a:gd name="T14" fmla="*/ 0 w 300"/>
                <a:gd name="T15" fmla="*/ 141 h 300"/>
                <a:gd name="T16" fmla="*/ 0 w 300"/>
                <a:gd name="T17" fmla="*/ 159 h 300"/>
                <a:gd name="T18" fmla="*/ 15 w 300"/>
                <a:gd name="T19" fmla="*/ 159 h 300"/>
                <a:gd name="T20" fmla="*/ 141 w 300"/>
                <a:gd name="T21" fmla="*/ 285 h 300"/>
                <a:gd name="T22" fmla="*/ 141 w 300"/>
                <a:gd name="T23" fmla="*/ 300 h 300"/>
                <a:gd name="T24" fmla="*/ 159 w 300"/>
                <a:gd name="T25" fmla="*/ 300 h 300"/>
                <a:gd name="T26" fmla="*/ 159 w 300"/>
                <a:gd name="T27" fmla="*/ 285 h 300"/>
                <a:gd name="T28" fmla="*/ 285 w 300"/>
                <a:gd name="T29" fmla="*/ 159 h 300"/>
                <a:gd name="T30" fmla="*/ 300 w 300"/>
                <a:gd name="T31" fmla="*/ 159 h 300"/>
                <a:gd name="T32" fmla="*/ 300 w 300"/>
                <a:gd name="T33" fmla="*/ 141 h 300"/>
                <a:gd name="T34" fmla="*/ 258 w 300"/>
                <a:gd name="T35" fmla="*/ 141 h 300"/>
                <a:gd name="T36" fmla="*/ 230 w 300"/>
                <a:gd name="T37" fmla="*/ 141 h 300"/>
                <a:gd name="T38" fmla="*/ 159 w 300"/>
                <a:gd name="T39" fmla="*/ 70 h 300"/>
                <a:gd name="T40" fmla="*/ 159 w 300"/>
                <a:gd name="T41" fmla="*/ 42 h 300"/>
                <a:gd name="T42" fmla="*/ 258 w 300"/>
                <a:gd name="T43" fmla="*/ 141 h 300"/>
                <a:gd name="T44" fmla="*/ 141 w 300"/>
                <a:gd name="T45" fmla="*/ 125 h 300"/>
                <a:gd name="T46" fmla="*/ 125 w 300"/>
                <a:gd name="T47" fmla="*/ 141 h 300"/>
                <a:gd name="T48" fmla="*/ 97 w 300"/>
                <a:gd name="T49" fmla="*/ 141 h 300"/>
                <a:gd name="T50" fmla="*/ 141 w 300"/>
                <a:gd name="T51" fmla="*/ 97 h 300"/>
                <a:gd name="T52" fmla="*/ 141 w 300"/>
                <a:gd name="T53" fmla="*/ 125 h 300"/>
                <a:gd name="T54" fmla="*/ 125 w 300"/>
                <a:gd name="T55" fmla="*/ 159 h 300"/>
                <a:gd name="T56" fmla="*/ 141 w 300"/>
                <a:gd name="T57" fmla="*/ 175 h 300"/>
                <a:gd name="T58" fmla="*/ 141 w 300"/>
                <a:gd name="T59" fmla="*/ 203 h 300"/>
                <a:gd name="T60" fmla="*/ 97 w 300"/>
                <a:gd name="T61" fmla="*/ 159 h 300"/>
                <a:gd name="T62" fmla="*/ 125 w 300"/>
                <a:gd name="T63" fmla="*/ 159 h 300"/>
                <a:gd name="T64" fmla="*/ 159 w 300"/>
                <a:gd name="T65" fmla="*/ 175 h 300"/>
                <a:gd name="T66" fmla="*/ 175 w 300"/>
                <a:gd name="T67" fmla="*/ 159 h 300"/>
                <a:gd name="T68" fmla="*/ 203 w 300"/>
                <a:gd name="T69" fmla="*/ 159 h 300"/>
                <a:gd name="T70" fmla="*/ 159 w 300"/>
                <a:gd name="T71" fmla="*/ 203 h 300"/>
                <a:gd name="T72" fmla="*/ 159 w 300"/>
                <a:gd name="T73" fmla="*/ 175 h 300"/>
                <a:gd name="T74" fmla="*/ 175 w 300"/>
                <a:gd name="T75" fmla="*/ 141 h 300"/>
                <a:gd name="T76" fmla="*/ 159 w 300"/>
                <a:gd name="T77" fmla="*/ 125 h 300"/>
                <a:gd name="T78" fmla="*/ 159 w 300"/>
                <a:gd name="T79" fmla="*/ 97 h 300"/>
                <a:gd name="T80" fmla="*/ 203 w 300"/>
                <a:gd name="T81" fmla="*/ 141 h 300"/>
                <a:gd name="T82" fmla="*/ 175 w 300"/>
                <a:gd name="T83" fmla="*/ 141 h 300"/>
                <a:gd name="T84" fmla="*/ 141 w 300"/>
                <a:gd name="T85" fmla="*/ 42 h 300"/>
                <a:gd name="T86" fmla="*/ 141 w 300"/>
                <a:gd name="T87" fmla="*/ 70 h 300"/>
                <a:gd name="T88" fmla="*/ 70 w 300"/>
                <a:gd name="T89" fmla="*/ 141 h 300"/>
                <a:gd name="T90" fmla="*/ 42 w 300"/>
                <a:gd name="T91" fmla="*/ 141 h 300"/>
                <a:gd name="T92" fmla="*/ 141 w 300"/>
                <a:gd name="T93" fmla="*/ 42 h 300"/>
                <a:gd name="T94" fmla="*/ 42 w 300"/>
                <a:gd name="T95" fmla="*/ 159 h 300"/>
                <a:gd name="T96" fmla="*/ 70 w 300"/>
                <a:gd name="T97" fmla="*/ 159 h 300"/>
                <a:gd name="T98" fmla="*/ 141 w 300"/>
                <a:gd name="T99" fmla="*/ 230 h 300"/>
                <a:gd name="T100" fmla="*/ 141 w 300"/>
                <a:gd name="T101" fmla="*/ 258 h 300"/>
                <a:gd name="T102" fmla="*/ 42 w 300"/>
                <a:gd name="T103" fmla="*/ 159 h 300"/>
                <a:gd name="T104" fmla="*/ 159 w 300"/>
                <a:gd name="T105" fmla="*/ 258 h 300"/>
                <a:gd name="T106" fmla="*/ 159 w 300"/>
                <a:gd name="T107" fmla="*/ 230 h 300"/>
                <a:gd name="T108" fmla="*/ 230 w 300"/>
                <a:gd name="T109" fmla="*/ 159 h 300"/>
                <a:gd name="T110" fmla="*/ 258 w 300"/>
                <a:gd name="T111" fmla="*/ 159 h 300"/>
                <a:gd name="T112" fmla="*/ 159 w 300"/>
                <a:gd name="T113" fmla="*/ 258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00" h="300">
                  <a:moveTo>
                    <a:pt x="300" y="141"/>
                  </a:moveTo>
                  <a:cubicBezTo>
                    <a:pt x="285" y="141"/>
                    <a:pt x="285" y="141"/>
                    <a:pt x="285" y="141"/>
                  </a:cubicBezTo>
                  <a:cubicBezTo>
                    <a:pt x="280" y="74"/>
                    <a:pt x="226" y="20"/>
                    <a:pt x="159" y="15"/>
                  </a:cubicBezTo>
                  <a:cubicBezTo>
                    <a:pt x="159" y="0"/>
                    <a:pt x="159" y="0"/>
                    <a:pt x="159" y="0"/>
                  </a:cubicBezTo>
                  <a:cubicBezTo>
                    <a:pt x="141" y="0"/>
                    <a:pt x="141" y="0"/>
                    <a:pt x="141" y="0"/>
                  </a:cubicBezTo>
                  <a:cubicBezTo>
                    <a:pt x="141" y="15"/>
                    <a:pt x="141" y="15"/>
                    <a:pt x="141" y="15"/>
                  </a:cubicBezTo>
                  <a:cubicBezTo>
                    <a:pt x="74" y="20"/>
                    <a:pt x="20" y="74"/>
                    <a:pt x="15" y="141"/>
                  </a:cubicBezTo>
                  <a:cubicBezTo>
                    <a:pt x="0" y="141"/>
                    <a:pt x="0" y="141"/>
                    <a:pt x="0" y="141"/>
                  </a:cubicBezTo>
                  <a:cubicBezTo>
                    <a:pt x="0" y="159"/>
                    <a:pt x="0" y="159"/>
                    <a:pt x="0" y="159"/>
                  </a:cubicBezTo>
                  <a:cubicBezTo>
                    <a:pt x="15" y="159"/>
                    <a:pt x="15" y="159"/>
                    <a:pt x="15" y="159"/>
                  </a:cubicBezTo>
                  <a:cubicBezTo>
                    <a:pt x="20" y="226"/>
                    <a:pt x="74" y="280"/>
                    <a:pt x="141" y="285"/>
                  </a:cubicBezTo>
                  <a:cubicBezTo>
                    <a:pt x="141" y="300"/>
                    <a:pt x="141" y="300"/>
                    <a:pt x="141" y="300"/>
                  </a:cubicBezTo>
                  <a:cubicBezTo>
                    <a:pt x="159" y="300"/>
                    <a:pt x="159" y="300"/>
                    <a:pt x="159" y="300"/>
                  </a:cubicBezTo>
                  <a:cubicBezTo>
                    <a:pt x="159" y="285"/>
                    <a:pt x="159" y="285"/>
                    <a:pt x="159" y="285"/>
                  </a:cubicBezTo>
                  <a:cubicBezTo>
                    <a:pt x="226" y="280"/>
                    <a:pt x="280" y="226"/>
                    <a:pt x="285" y="159"/>
                  </a:cubicBezTo>
                  <a:cubicBezTo>
                    <a:pt x="300" y="159"/>
                    <a:pt x="300" y="159"/>
                    <a:pt x="300" y="159"/>
                  </a:cubicBezTo>
                  <a:lnTo>
                    <a:pt x="300" y="141"/>
                  </a:lnTo>
                  <a:close/>
                  <a:moveTo>
                    <a:pt x="258" y="141"/>
                  </a:moveTo>
                  <a:cubicBezTo>
                    <a:pt x="230" y="141"/>
                    <a:pt x="230" y="141"/>
                    <a:pt x="230" y="141"/>
                  </a:cubicBezTo>
                  <a:cubicBezTo>
                    <a:pt x="226" y="103"/>
                    <a:pt x="197" y="74"/>
                    <a:pt x="159" y="70"/>
                  </a:cubicBezTo>
                  <a:cubicBezTo>
                    <a:pt x="159" y="42"/>
                    <a:pt x="159" y="42"/>
                    <a:pt x="159" y="42"/>
                  </a:cubicBezTo>
                  <a:cubicBezTo>
                    <a:pt x="211" y="47"/>
                    <a:pt x="253" y="89"/>
                    <a:pt x="258" y="141"/>
                  </a:cubicBezTo>
                  <a:close/>
                  <a:moveTo>
                    <a:pt x="141" y="125"/>
                  </a:moveTo>
                  <a:cubicBezTo>
                    <a:pt x="133" y="127"/>
                    <a:pt x="127" y="133"/>
                    <a:pt x="125" y="141"/>
                  </a:cubicBezTo>
                  <a:cubicBezTo>
                    <a:pt x="97" y="141"/>
                    <a:pt x="97" y="141"/>
                    <a:pt x="97" y="141"/>
                  </a:cubicBezTo>
                  <a:cubicBezTo>
                    <a:pt x="101" y="118"/>
                    <a:pt x="118" y="101"/>
                    <a:pt x="141" y="97"/>
                  </a:cubicBezTo>
                  <a:lnTo>
                    <a:pt x="141" y="125"/>
                  </a:lnTo>
                  <a:close/>
                  <a:moveTo>
                    <a:pt x="125" y="159"/>
                  </a:moveTo>
                  <a:cubicBezTo>
                    <a:pt x="127" y="167"/>
                    <a:pt x="133" y="173"/>
                    <a:pt x="141" y="175"/>
                  </a:cubicBezTo>
                  <a:cubicBezTo>
                    <a:pt x="141" y="203"/>
                    <a:pt x="141" y="203"/>
                    <a:pt x="141" y="203"/>
                  </a:cubicBezTo>
                  <a:cubicBezTo>
                    <a:pt x="118" y="199"/>
                    <a:pt x="101" y="182"/>
                    <a:pt x="97" y="159"/>
                  </a:cubicBezTo>
                  <a:lnTo>
                    <a:pt x="125" y="159"/>
                  </a:lnTo>
                  <a:close/>
                  <a:moveTo>
                    <a:pt x="159" y="175"/>
                  </a:moveTo>
                  <a:cubicBezTo>
                    <a:pt x="167" y="173"/>
                    <a:pt x="173" y="167"/>
                    <a:pt x="175" y="159"/>
                  </a:cubicBezTo>
                  <a:cubicBezTo>
                    <a:pt x="203" y="159"/>
                    <a:pt x="203" y="159"/>
                    <a:pt x="203" y="159"/>
                  </a:cubicBezTo>
                  <a:cubicBezTo>
                    <a:pt x="199" y="182"/>
                    <a:pt x="182" y="199"/>
                    <a:pt x="159" y="203"/>
                  </a:cubicBezTo>
                  <a:lnTo>
                    <a:pt x="159" y="175"/>
                  </a:lnTo>
                  <a:close/>
                  <a:moveTo>
                    <a:pt x="175" y="141"/>
                  </a:moveTo>
                  <a:cubicBezTo>
                    <a:pt x="173" y="133"/>
                    <a:pt x="167" y="127"/>
                    <a:pt x="159" y="125"/>
                  </a:cubicBezTo>
                  <a:cubicBezTo>
                    <a:pt x="159" y="97"/>
                    <a:pt x="159" y="97"/>
                    <a:pt x="159" y="97"/>
                  </a:cubicBezTo>
                  <a:cubicBezTo>
                    <a:pt x="182" y="101"/>
                    <a:pt x="199" y="118"/>
                    <a:pt x="203" y="141"/>
                  </a:cubicBezTo>
                  <a:lnTo>
                    <a:pt x="175" y="141"/>
                  </a:lnTo>
                  <a:close/>
                  <a:moveTo>
                    <a:pt x="141" y="42"/>
                  </a:moveTo>
                  <a:cubicBezTo>
                    <a:pt x="141" y="70"/>
                    <a:pt x="141" y="70"/>
                    <a:pt x="141" y="70"/>
                  </a:cubicBezTo>
                  <a:cubicBezTo>
                    <a:pt x="103" y="74"/>
                    <a:pt x="74" y="103"/>
                    <a:pt x="70" y="141"/>
                  </a:cubicBezTo>
                  <a:cubicBezTo>
                    <a:pt x="42" y="141"/>
                    <a:pt x="42" y="141"/>
                    <a:pt x="42" y="141"/>
                  </a:cubicBezTo>
                  <a:cubicBezTo>
                    <a:pt x="47" y="89"/>
                    <a:pt x="89" y="47"/>
                    <a:pt x="141" y="42"/>
                  </a:cubicBezTo>
                  <a:close/>
                  <a:moveTo>
                    <a:pt x="42" y="159"/>
                  </a:moveTo>
                  <a:cubicBezTo>
                    <a:pt x="70" y="159"/>
                    <a:pt x="70" y="159"/>
                    <a:pt x="70" y="159"/>
                  </a:cubicBezTo>
                  <a:cubicBezTo>
                    <a:pt x="74" y="197"/>
                    <a:pt x="103" y="226"/>
                    <a:pt x="141" y="230"/>
                  </a:cubicBezTo>
                  <a:cubicBezTo>
                    <a:pt x="141" y="258"/>
                    <a:pt x="141" y="258"/>
                    <a:pt x="141" y="258"/>
                  </a:cubicBezTo>
                  <a:cubicBezTo>
                    <a:pt x="89" y="253"/>
                    <a:pt x="47" y="211"/>
                    <a:pt x="42" y="159"/>
                  </a:cubicBezTo>
                  <a:close/>
                  <a:moveTo>
                    <a:pt x="159" y="258"/>
                  </a:moveTo>
                  <a:cubicBezTo>
                    <a:pt x="159" y="230"/>
                    <a:pt x="159" y="230"/>
                    <a:pt x="159" y="230"/>
                  </a:cubicBezTo>
                  <a:cubicBezTo>
                    <a:pt x="197" y="226"/>
                    <a:pt x="226" y="197"/>
                    <a:pt x="230" y="159"/>
                  </a:cubicBezTo>
                  <a:cubicBezTo>
                    <a:pt x="258" y="159"/>
                    <a:pt x="258" y="159"/>
                    <a:pt x="258" y="159"/>
                  </a:cubicBezTo>
                  <a:cubicBezTo>
                    <a:pt x="253" y="211"/>
                    <a:pt x="211" y="253"/>
                    <a:pt x="159" y="258"/>
                  </a:cubicBezTo>
                  <a:close/>
                </a:path>
              </a:pathLst>
            </a:custGeom>
            <a:solidFill>
              <a:schemeClr val="bg1"/>
            </a:solidFill>
            <a:ln>
              <a:noFill/>
            </a:ln>
            <a:extLst/>
          </p:spPr>
          <p:txBody>
            <a:bodyPr vert="horz" wrap="square" lIns="82305" tIns="41153" rIns="82305" bIns="41153" numCol="1" anchor="t" anchorCtr="0" compatLnSpc="1">
              <a:prstTxWarp prst="textNoShape">
                <a:avLst/>
              </a:prstTxWarp>
            </a:bodyPr>
            <a:lstStyle/>
            <a:p>
              <a:endParaRPr lang="en-US" sz="1600"/>
            </a:p>
          </p:txBody>
        </p:sp>
        <p:sp>
          <p:nvSpPr>
            <p:cNvPr id="9" name="Freeform 22"/>
            <p:cNvSpPr>
              <a:spLocks noEditPoints="1"/>
            </p:cNvSpPr>
            <p:nvPr/>
          </p:nvSpPr>
          <p:spPr bwMode="black">
            <a:xfrm rot="21328346">
              <a:off x="8456924" y="5106580"/>
              <a:ext cx="431892" cy="431776"/>
            </a:xfrm>
            <a:custGeom>
              <a:avLst/>
              <a:gdLst>
                <a:gd name="T0" fmla="*/ 300 w 300"/>
                <a:gd name="T1" fmla="*/ 141 h 300"/>
                <a:gd name="T2" fmla="*/ 285 w 300"/>
                <a:gd name="T3" fmla="*/ 141 h 300"/>
                <a:gd name="T4" fmla="*/ 159 w 300"/>
                <a:gd name="T5" fmla="*/ 15 h 300"/>
                <a:gd name="T6" fmla="*/ 159 w 300"/>
                <a:gd name="T7" fmla="*/ 0 h 300"/>
                <a:gd name="T8" fmla="*/ 141 w 300"/>
                <a:gd name="T9" fmla="*/ 0 h 300"/>
                <a:gd name="T10" fmla="*/ 141 w 300"/>
                <a:gd name="T11" fmla="*/ 15 h 300"/>
                <a:gd name="T12" fmla="*/ 15 w 300"/>
                <a:gd name="T13" fmla="*/ 141 h 300"/>
                <a:gd name="T14" fmla="*/ 0 w 300"/>
                <a:gd name="T15" fmla="*/ 141 h 300"/>
                <a:gd name="T16" fmla="*/ 0 w 300"/>
                <a:gd name="T17" fmla="*/ 159 h 300"/>
                <a:gd name="T18" fmla="*/ 15 w 300"/>
                <a:gd name="T19" fmla="*/ 159 h 300"/>
                <a:gd name="T20" fmla="*/ 141 w 300"/>
                <a:gd name="T21" fmla="*/ 285 h 300"/>
                <a:gd name="T22" fmla="*/ 141 w 300"/>
                <a:gd name="T23" fmla="*/ 300 h 300"/>
                <a:gd name="T24" fmla="*/ 159 w 300"/>
                <a:gd name="T25" fmla="*/ 300 h 300"/>
                <a:gd name="T26" fmla="*/ 159 w 300"/>
                <a:gd name="T27" fmla="*/ 285 h 300"/>
                <a:gd name="T28" fmla="*/ 285 w 300"/>
                <a:gd name="T29" fmla="*/ 159 h 300"/>
                <a:gd name="T30" fmla="*/ 300 w 300"/>
                <a:gd name="T31" fmla="*/ 159 h 300"/>
                <a:gd name="T32" fmla="*/ 300 w 300"/>
                <a:gd name="T33" fmla="*/ 141 h 300"/>
                <a:gd name="T34" fmla="*/ 258 w 300"/>
                <a:gd name="T35" fmla="*/ 141 h 300"/>
                <a:gd name="T36" fmla="*/ 230 w 300"/>
                <a:gd name="T37" fmla="*/ 141 h 300"/>
                <a:gd name="T38" fmla="*/ 159 w 300"/>
                <a:gd name="T39" fmla="*/ 70 h 300"/>
                <a:gd name="T40" fmla="*/ 159 w 300"/>
                <a:gd name="T41" fmla="*/ 42 h 300"/>
                <a:gd name="T42" fmla="*/ 258 w 300"/>
                <a:gd name="T43" fmla="*/ 141 h 300"/>
                <a:gd name="T44" fmla="*/ 141 w 300"/>
                <a:gd name="T45" fmla="*/ 125 h 300"/>
                <a:gd name="T46" fmla="*/ 125 w 300"/>
                <a:gd name="T47" fmla="*/ 141 h 300"/>
                <a:gd name="T48" fmla="*/ 97 w 300"/>
                <a:gd name="T49" fmla="*/ 141 h 300"/>
                <a:gd name="T50" fmla="*/ 141 w 300"/>
                <a:gd name="T51" fmla="*/ 97 h 300"/>
                <a:gd name="T52" fmla="*/ 141 w 300"/>
                <a:gd name="T53" fmla="*/ 125 h 300"/>
                <a:gd name="T54" fmla="*/ 125 w 300"/>
                <a:gd name="T55" fmla="*/ 159 h 300"/>
                <a:gd name="T56" fmla="*/ 141 w 300"/>
                <a:gd name="T57" fmla="*/ 175 h 300"/>
                <a:gd name="T58" fmla="*/ 141 w 300"/>
                <a:gd name="T59" fmla="*/ 203 h 300"/>
                <a:gd name="T60" fmla="*/ 97 w 300"/>
                <a:gd name="T61" fmla="*/ 159 h 300"/>
                <a:gd name="T62" fmla="*/ 125 w 300"/>
                <a:gd name="T63" fmla="*/ 159 h 300"/>
                <a:gd name="T64" fmla="*/ 159 w 300"/>
                <a:gd name="T65" fmla="*/ 175 h 300"/>
                <a:gd name="T66" fmla="*/ 175 w 300"/>
                <a:gd name="T67" fmla="*/ 159 h 300"/>
                <a:gd name="T68" fmla="*/ 203 w 300"/>
                <a:gd name="T69" fmla="*/ 159 h 300"/>
                <a:gd name="T70" fmla="*/ 159 w 300"/>
                <a:gd name="T71" fmla="*/ 203 h 300"/>
                <a:gd name="T72" fmla="*/ 159 w 300"/>
                <a:gd name="T73" fmla="*/ 175 h 300"/>
                <a:gd name="T74" fmla="*/ 175 w 300"/>
                <a:gd name="T75" fmla="*/ 141 h 300"/>
                <a:gd name="T76" fmla="*/ 159 w 300"/>
                <a:gd name="T77" fmla="*/ 125 h 300"/>
                <a:gd name="T78" fmla="*/ 159 w 300"/>
                <a:gd name="T79" fmla="*/ 97 h 300"/>
                <a:gd name="T80" fmla="*/ 203 w 300"/>
                <a:gd name="T81" fmla="*/ 141 h 300"/>
                <a:gd name="T82" fmla="*/ 175 w 300"/>
                <a:gd name="T83" fmla="*/ 141 h 300"/>
                <a:gd name="T84" fmla="*/ 141 w 300"/>
                <a:gd name="T85" fmla="*/ 42 h 300"/>
                <a:gd name="T86" fmla="*/ 141 w 300"/>
                <a:gd name="T87" fmla="*/ 70 h 300"/>
                <a:gd name="T88" fmla="*/ 70 w 300"/>
                <a:gd name="T89" fmla="*/ 141 h 300"/>
                <a:gd name="T90" fmla="*/ 42 w 300"/>
                <a:gd name="T91" fmla="*/ 141 h 300"/>
                <a:gd name="T92" fmla="*/ 141 w 300"/>
                <a:gd name="T93" fmla="*/ 42 h 300"/>
                <a:gd name="T94" fmla="*/ 42 w 300"/>
                <a:gd name="T95" fmla="*/ 159 h 300"/>
                <a:gd name="T96" fmla="*/ 70 w 300"/>
                <a:gd name="T97" fmla="*/ 159 h 300"/>
                <a:gd name="T98" fmla="*/ 141 w 300"/>
                <a:gd name="T99" fmla="*/ 230 h 300"/>
                <a:gd name="T100" fmla="*/ 141 w 300"/>
                <a:gd name="T101" fmla="*/ 258 h 300"/>
                <a:gd name="T102" fmla="*/ 42 w 300"/>
                <a:gd name="T103" fmla="*/ 159 h 300"/>
                <a:gd name="T104" fmla="*/ 159 w 300"/>
                <a:gd name="T105" fmla="*/ 258 h 300"/>
                <a:gd name="T106" fmla="*/ 159 w 300"/>
                <a:gd name="T107" fmla="*/ 230 h 300"/>
                <a:gd name="T108" fmla="*/ 230 w 300"/>
                <a:gd name="T109" fmla="*/ 159 h 300"/>
                <a:gd name="T110" fmla="*/ 258 w 300"/>
                <a:gd name="T111" fmla="*/ 159 h 300"/>
                <a:gd name="T112" fmla="*/ 159 w 300"/>
                <a:gd name="T113" fmla="*/ 258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00" h="300">
                  <a:moveTo>
                    <a:pt x="300" y="141"/>
                  </a:moveTo>
                  <a:cubicBezTo>
                    <a:pt x="285" y="141"/>
                    <a:pt x="285" y="141"/>
                    <a:pt x="285" y="141"/>
                  </a:cubicBezTo>
                  <a:cubicBezTo>
                    <a:pt x="280" y="74"/>
                    <a:pt x="226" y="20"/>
                    <a:pt x="159" y="15"/>
                  </a:cubicBezTo>
                  <a:cubicBezTo>
                    <a:pt x="159" y="0"/>
                    <a:pt x="159" y="0"/>
                    <a:pt x="159" y="0"/>
                  </a:cubicBezTo>
                  <a:cubicBezTo>
                    <a:pt x="141" y="0"/>
                    <a:pt x="141" y="0"/>
                    <a:pt x="141" y="0"/>
                  </a:cubicBezTo>
                  <a:cubicBezTo>
                    <a:pt x="141" y="15"/>
                    <a:pt x="141" y="15"/>
                    <a:pt x="141" y="15"/>
                  </a:cubicBezTo>
                  <a:cubicBezTo>
                    <a:pt x="74" y="20"/>
                    <a:pt x="20" y="74"/>
                    <a:pt x="15" y="141"/>
                  </a:cubicBezTo>
                  <a:cubicBezTo>
                    <a:pt x="0" y="141"/>
                    <a:pt x="0" y="141"/>
                    <a:pt x="0" y="141"/>
                  </a:cubicBezTo>
                  <a:cubicBezTo>
                    <a:pt x="0" y="159"/>
                    <a:pt x="0" y="159"/>
                    <a:pt x="0" y="159"/>
                  </a:cubicBezTo>
                  <a:cubicBezTo>
                    <a:pt x="15" y="159"/>
                    <a:pt x="15" y="159"/>
                    <a:pt x="15" y="159"/>
                  </a:cubicBezTo>
                  <a:cubicBezTo>
                    <a:pt x="20" y="226"/>
                    <a:pt x="74" y="280"/>
                    <a:pt x="141" y="285"/>
                  </a:cubicBezTo>
                  <a:cubicBezTo>
                    <a:pt x="141" y="300"/>
                    <a:pt x="141" y="300"/>
                    <a:pt x="141" y="300"/>
                  </a:cubicBezTo>
                  <a:cubicBezTo>
                    <a:pt x="159" y="300"/>
                    <a:pt x="159" y="300"/>
                    <a:pt x="159" y="300"/>
                  </a:cubicBezTo>
                  <a:cubicBezTo>
                    <a:pt x="159" y="285"/>
                    <a:pt x="159" y="285"/>
                    <a:pt x="159" y="285"/>
                  </a:cubicBezTo>
                  <a:cubicBezTo>
                    <a:pt x="226" y="280"/>
                    <a:pt x="280" y="226"/>
                    <a:pt x="285" y="159"/>
                  </a:cubicBezTo>
                  <a:cubicBezTo>
                    <a:pt x="300" y="159"/>
                    <a:pt x="300" y="159"/>
                    <a:pt x="300" y="159"/>
                  </a:cubicBezTo>
                  <a:lnTo>
                    <a:pt x="300" y="141"/>
                  </a:lnTo>
                  <a:close/>
                  <a:moveTo>
                    <a:pt x="258" y="141"/>
                  </a:moveTo>
                  <a:cubicBezTo>
                    <a:pt x="230" y="141"/>
                    <a:pt x="230" y="141"/>
                    <a:pt x="230" y="141"/>
                  </a:cubicBezTo>
                  <a:cubicBezTo>
                    <a:pt x="226" y="103"/>
                    <a:pt x="197" y="74"/>
                    <a:pt x="159" y="70"/>
                  </a:cubicBezTo>
                  <a:cubicBezTo>
                    <a:pt x="159" y="42"/>
                    <a:pt x="159" y="42"/>
                    <a:pt x="159" y="42"/>
                  </a:cubicBezTo>
                  <a:cubicBezTo>
                    <a:pt x="211" y="47"/>
                    <a:pt x="253" y="89"/>
                    <a:pt x="258" y="141"/>
                  </a:cubicBezTo>
                  <a:close/>
                  <a:moveTo>
                    <a:pt x="141" y="125"/>
                  </a:moveTo>
                  <a:cubicBezTo>
                    <a:pt x="133" y="127"/>
                    <a:pt x="127" y="133"/>
                    <a:pt x="125" y="141"/>
                  </a:cubicBezTo>
                  <a:cubicBezTo>
                    <a:pt x="97" y="141"/>
                    <a:pt x="97" y="141"/>
                    <a:pt x="97" y="141"/>
                  </a:cubicBezTo>
                  <a:cubicBezTo>
                    <a:pt x="101" y="118"/>
                    <a:pt x="118" y="101"/>
                    <a:pt x="141" y="97"/>
                  </a:cubicBezTo>
                  <a:lnTo>
                    <a:pt x="141" y="125"/>
                  </a:lnTo>
                  <a:close/>
                  <a:moveTo>
                    <a:pt x="125" y="159"/>
                  </a:moveTo>
                  <a:cubicBezTo>
                    <a:pt x="127" y="167"/>
                    <a:pt x="133" y="173"/>
                    <a:pt x="141" y="175"/>
                  </a:cubicBezTo>
                  <a:cubicBezTo>
                    <a:pt x="141" y="203"/>
                    <a:pt x="141" y="203"/>
                    <a:pt x="141" y="203"/>
                  </a:cubicBezTo>
                  <a:cubicBezTo>
                    <a:pt x="118" y="199"/>
                    <a:pt x="101" y="182"/>
                    <a:pt x="97" y="159"/>
                  </a:cubicBezTo>
                  <a:lnTo>
                    <a:pt x="125" y="159"/>
                  </a:lnTo>
                  <a:close/>
                  <a:moveTo>
                    <a:pt x="159" y="175"/>
                  </a:moveTo>
                  <a:cubicBezTo>
                    <a:pt x="167" y="173"/>
                    <a:pt x="173" y="167"/>
                    <a:pt x="175" y="159"/>
                  </a:cubicBezTo>
                  <a:cubicBezTo>
                    <a:pt x="203" y="159"/>
                    <a:pt x="203" y="159"/>
                    <a:pt x="203" y="159"/>
                  </a:cubicBezTo>
                  <a:cubicBezTo>
                    <a:pt x="199" y="182"/>
                    <a:pt x="182" y="199"/>
                    <a:pt x="159" y="203"/>
                  </a:cubicBezTo>
                  <a:lnTo>
                    <a:pt x="159" y="175"/>
                  </a:lnTo>
                  <a:close/>
                  <a:moveTo>
                    <a:pt x="175" y="141"/>
                  </a:moveTo>
                  <a:cubicBezTo>
                    <a:pt x="173" y="133"/>
                    <a:pt x="167" y="127"/>
                    <a:pt x="159" y="125"/>
                  </a:cubicBezTo>
                  <a:cubicBezTo>
                    <a:pt x="159" y="97"/>
                    <a:pt x="159" y="97"/>
                    <a:pt x="159" y="97"/>
                  </a:cubicBezTo>
                  <a:cubicBezTo>
                    <a:pt x="182" y="101"/>
                    <a:pt x="199" y="118"/>
                    <a:pt x="203" y="141"/>
                  </a:cubicBezTo>
                  <a:lnTo>
                    <a:pt x="175" y="141"/>
                  </a:lnTo>
                  <a:close/>
                  <a:moveTo>
                    <a:pt x="141" y="42"/>
                  </a:moveTo>
                  <a:cubicBezTo>
                    <a:pt x="141" y="70"/>
                    <a:pt x="141" y="70"/>
                    <a:pt x="141" y="70"/>
                  </a:cubicBezTo>
                  <a:cubicBezTo>
                    <a:pt x="103" y="74"/>
                    <a:pt x="74" y="103"/>
                    <a:pt x="70" y="141"/>
                  </a:cubicBezTo>
                  <a:cubicBezTo>
                    <a:pt x="42" y="141"/>
                    <a:pt x="42" y="141"/>
                    <a:pt x="42" y="141"/>
                  </a:cubicBezTo>
                  <a:cubicBezTo>
                    <a:pt x="47" y="89"/>
                    <a:pt x="89" y="47"/>
                    <a:pt x="141" y="42"/>
                  </a:cubicBezTo>
                  <a:close/>
                  <a:moveTo>
                    <a:pt x="42" y="159"/>
                  </a:moveTo>
                  <a:cubicBezTo>
                    <a:pt x="70" y="159"/>
                    <a:pt x="70" y="159"/>
                    <a:pt x="70" y="159"/>
                  </a:cubicBezTo>
                  <a:cubicBezTo>
                    <a:pt x="74" y="197"/>
                    <a:pt x="103" y="226"/>
                    <a:pt x="141" y="230"/>
                  </a:cubicBezTo>
                  <a:cubicBezTo>
                    <a:pt x="141" y="258"/>
                    <a:pt x="141" y="258"/>
                    <a:pt x="141" y="258"/>
                  </a:cubicBezTo>
                  <a:cubicBezTo>
                    <a:pt x="89" y="253"/>
                    <a:pt x="47" y="211"/>
                    <a:pt x="42" y="159"/>
                  </a:cubicBezTo>
                  <a:close/>
                  <a:moveTo>
                    <a:pt x="159" y="258"/>
                  </a:moveTo>
                  <a:cubicBezTo>
                    <a:pt x="159" y="230"/>
                    <a:pt x="159" y="230"/>
                    <a:pt x="159" y="230"/>
                  </a:cubicBezTo>
                  <a:cubicBezTo>
                    <a:pt x="197" y="226"/>
                    <a:pt x="226" y="197"/>
                    <a:pt x="230" y="159"/>
                  </a:cubicBezTo>
                  <a:cubicBezTo>
                    <a:pt x="258" y="159"/>
                    <a:pt x="258" y="159"/>
                    <a:pt x="258" y="159"/>
                  </a:cubicBezTo>
                  <a:cubicBezTo>
                    <a:pt x="253" y="211"/>
                    <a:pt x="211" y="253"/>
                    <a:pt x="159" y="258"/>
                  </a:cubicBezTo>
                  <a:close/>
                </a:path>
              </a:pathLst>
            </a:custGeom>
            <a:solidFill>
              <a:schemeClr val="bg1"/>
            </a:solidFill>
            <a:ln>
              <a:noFill/>
            </a:ln>
            <a:extLst/>
          </p:spPr>
          <p:txBody>
            <a:bodyPr vert="horz" wrap="square" lIns="82305" tIns="41153" rIns="82305" bIns="41153" numCol="1" anchor="t" anchorCtr="0" compatLnSpc="1">
              <a:prstTxWarp prst="textNoShape">
                <a:avLst/>
              </a:prstTxWarp>
            </a:bodyPr>
            <a:lstStyle/>
            <a:p>
              <a:endParaRPr lang="en-US" sz="1600"/>
            </a:p>
          </p:txBody>
        </p:sp>
      </p:grpSp>
    </p:spTree>
    <p:extLst>
      <p:ext uri="{BB962C8B-B14F-4D97-AF65-F5344CB8AC3E}">
        <p14:creationId xmlns:p14="http://schemas.microsoft.com/office/powerpoint/2010/main" val="31754951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1246495"/>
          </a:xfrm>
        </p:spPr>
        <p:txBody>
          <a:bodyPr/>
          <a:lstStyle/>
          <a:p>
            <a:r>
              <a:rPr lang="en-US" dirty="0" smtClean="0"/>
              <a:t>Windows Azure </a:t>
            </a:r>
            <a:r>
              <a:rPr lang="en-US" dirty="0"/>
              <a:t>Storage Account</a:t>
            </a:r>
            <a:br>
              <a:rPr lang="en-US" dirty="0"/>
            </a:br>
            <a:r>
              <a:rPr lang="en-US" sz="3600" dirty="0">
                <a:solidFill>
                  <a:schemeClr val="tx1">
                    <a:lumMod val="90000"/>
                    <a:lumOff val="10000"/>
                    <a:alpha val="99000"/>
                  </a:schemeClr>
                </a:solidFill>
              </a:rPr>
              <a:t>User specified globally unique account name</a:t>
            </a:r>
          </a:p>
        </p:txBody>
      </p:sp>
      <p:pic>
        <p:nvPicPr>
          <p:cNvPr id="24" name="Picture 6" descr="\\server3\InternalBin\Resource DVD\DVD_ART36\Artwork_Imagery\Icons - Illustrations\Maps Globes\world map Transparent blue.png"/>
          <p:cNvPicPr>
            <a:picLocks noChangeAspect="1" noChangeArrowheads="1"/>
          </p:cNvPicPr>
          <p:nvPr/>
        </p:nvPicPr>
        <p:blipFill>
          <a:blip r:embed="rId3" cstate="screen">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a:ext>
            </a:extLst>
          </a:blip>
          <a:srcRect/>
          <a:stretch>
            <a:fillRect/>
          </a:stretch>
        </p:blipFill>
        <p:spPr bwMode="auto">
          <a:xfrm>
            <a:off x="3" y="2736320"/>
            <a:ext cx="4799013" cy="3878227"/>
          </a:xfrm>
          <a:prstGeom prst="rect">
            <a:avLst/>
          </a:prstGeom>
          <a:noFill/>
        </p:spPr>
      </p:pic>
      <p:pic>
        <p:nvPicPr>
          <p:cNvPr id="25" name="Picture 24" descr="\\server3\InternalBin\Resource DVD\DVD_ART36\Artwork_Imagery\Icons - Illustrations\Maps Globes\world map Transparent blue.png"/>
          <p:cNvPicPr>
            <a:picLocks noChangeAspect="1" noChangeArrowheads="1"/>
          </p:cNvPicPr>
          <p:nvPr/>
        </p:nvPicPr>
        <p:blipFill>
          <a:blip r:embed="rId5" cstate="screen">
            <a:duotone>
              <a:prstClr val="black"/>
              <a:schemeClr val="tx2">
                <a:tint val="45000"/>
                <a:satMod val="400000"/>
              </a:schemeClr>
            </a:duotone>
            <a:extLst>
              <a:ext uri="{BEBA8EAE-BF5A-486C-A8C5-ECC9F3942E4B}">
                <a14:imgProps xmlns:a14="http://schemas.microsoft.com/office/drawing/2010/main">
                  <a14:imgLayer r:embed="rId6">
                    <a14:imgEffect>
                      <a14:colorTemperature colorTemp="11200"/>
                    </a14:imgEffect>
                    <a14:imgEffect>
                      <a14:saturation sat="400000"/>
                    </a14:imgEffect>
                  </a14:imgLayer>
                </a14:imgProps>
              </a:ext>
              <a:ext uri="{28A0092B-C50C-407E-A947-70E740481C1C}">
                <a14:useLocalDpi xmlns:a14="http://schemas.microsoft.com/office/drawing/2010/main"/>
              </a:ext>
            </a:extLst>
          </a:blip>
          <a:srcRect/>
          <a:stretch>
            <a:fillRect/>
          </a:stretch>
        </p:blipFill>
        <p:spPr bwMode="auto">
          <a:xfrm>
            <a:off x="4810126" y="2745845"/>
            <a:ext cx="2590800" cy="3878227"/>
          </a:xfrm>
          <a:prstGeom prst="rect">
            <a:avLst/>
          </a:prstGeom>
          <a:noFill/>
        </p:spPr>
      </p:pic>
      <p:pic>
        <p:nvPicPr>
          <p:cNvPr id="26" name="Picture 6" descr="\\server3\InternalBin\Resource DVD\DVD_ART36\Artwork_Imagery\Icons - Illustrations\Maps Globes\world map Transparent blue.png"/>
          <p:cNvPicPr>
            <a:picLocks noChangeAspect="1" noChangeArrowheads="1"/>
          </p:cNvPicPr>
          <p:nvPr/>
        </p:nvPicPr>
        <p:blipFill>
          <a:blip r:embed="rId7" cstate="screen">
            <a:extLst>
              <a:ext uri="{BEBA8EAE-BF5A-486C-A8C5-ECC9F3942E4B}">
                <a14:imgProps xmlns:a14="http://schemas.microsoft.com/office/drawing/2010/main">
                  <a14:imgLayer r:embed="rId8">
                    <a14:imgEffect>
                      <a14:brightnessContrast bright="-40000"/>
                    </a14:imgEffect>
                  </a14:imgLayer>
                </a14:imgProps>
              </a:ext>
              <a:ext uri="{28A0092B-C50C-407E-A947-70E740481C1C}">
                <a14:useLocalDpi xmlns:a14="http://schemas.microsoft.com/office/drawing/2010/main"/>
              </a:ext>
            </a:extLst>
          </a:blip>
          <a:srcRect r="-1748"/>
          <a:stretch>
            <a:fillRect/>
          </a:stretch>
        </p:blipFill>
        <p:spPr bwMode="auto">
          <a:xfrm>
            <a:off x="7410453" y="2745845"/>
            <a:ext cx="4778375" cy="3878227"/>
          </a:xfrm>
          <a:prstGeom prst="rect">
            <a:avLst/>
          </a:prstGeom>
          <a:noFill/>
        </p:spPr>
      </p:pic>
      <p:cxnSp>
        <p:nvCxnSpPr>
          <p:cNvPr id="27" name="Straight Connector 26"/>
          <p:cNvCxnSpPr/>
          <p:nvPr/>
        </p:nvCxnSpPr>
        <p:spPr>
          <a:xfrm>
            <a:off x="4810126" y="2409227"/>
            <a:ext cx="0" cy="4114800"/>
          </a:xfrm>
          <a:prstGeom prst="line">
            <a:avLst/>
          </a:prstGeom>
          <a:ln>
            <a:solidFill>
              <a:schemeClr val="tx1">
                <a:lumMod val="10000"/>
                <a:lumOff val="90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7389812" y="2409227"/>
            <a:ext cx="0" cy="4114800"/>
          </a:xfrm>
          <a:prstGeom prst="line">
            <a:avLst/>
          </a:prstGeom>
          <a:ln>
            <a:solidFill>
              <a:schemeClr val="tx1">
                <a:lumMod val="10000"/>
                <a:lumOff val="90000"/>
              </a:schemeClr>
            </a:solidFill>
          </a:ln>
        </p:spPr>
        <p:style>
          <a:lnRef idx="1">
            <a:schemeClr val="accent1"/>
          </a:lnRef>
          <a:fillRef idx="0">
            <a:schemeClr val="accent1"/>
          </a:fillRef>
          <a:effectRef idx="0">
            <a:schemeClr val="accent1"/>
          </a:effectRef>
          <a:fontRef idx="minor">
            <a:schemeClr val="tx1"/>
          </a:fontRef>
        </p:style>
      </p:cxnSp>
      <p:sp>
        <p:nvSpPr>
          <p:cNvPr id="33" name="Rectangle 32"/>
          <p:cNvSpPr/>
          <p:nvPr/>
        </p:nvSpPr>
        <p:spPr bwMode="auto">
          <a:xfrm>
            <a:off x="3" y="4317473"/>
            <a:ext cx="12188824" cy="3076575"/>
          </a:xfrm>
          <a:prstGeom prst="rect">
            <a:avLst/>
          </a:prstGeom>
          <a:gradFill flip="none" rotWithShape="1">
            <a:gsLst>
              <a:gs pos="0">
                <a:schemeClr val="bg1">
                  <a:alpha val="0"/>
                </a:schemeClr>
              </a:gs>
              <a:gs pos="46000">
                <a:schemeClr val="bg1">
                  <a:alpha val="20000"/>
                </a:schemeClr>
              </a:gs>
              <a:gs pos="100000">
                <a:schemeClr val="bg1">
                  <a:alpha val="45000"/>
                </a:schemeClr>
              </a:gs>
            </a:gsLst>
            <a:lin ang="5400000" scaled="0"/>
            <a:tileRect/>
          </a:gradFill>
          <a:ln>
            <a:headEnd type="none" w="med" len="med"/>
            <a:tailEnd type="none" w="med" len="med"/>
          </a:ln>
          <a:effectLst>
            <a:innerShdw blurRad="127000" dir="11220000">
              <a:prstClr val="black">
                <a:alpha val="50000"/>
              </a:prstClr>
            </a:innerShdw>
          </a:effectLst>
          <a:scene3d>
            <a:camera prst="orthographicFront">
              <a:rot lat="0" lon="0" rev="0"/>
            </a:camera>
            <a:lightRig rig="threePt" dir="tl"/>
          </a:scene3d>
          <a:sp3d prstMaterial="matte"/>
        </p:spPr>
        <p:style>
          <a:lnRef idx="0">
            <a:schemeClr val="accent1"/>
          </a:lnRef>
          <a:fillRef idx="3">
            <a:schemeClr val="accent1"/>
          </a:fillRef>
          <a:effectRef idx="3">
            <a:schemeClr val="accent1"/>
          </a:effectRef>
          <a:fontRef idx="minor">
            <a:schemeClr val="lt1"/>
          </a:fontRef>
        </p:style>
        <p:txBody>
          <a:bodyPr vert="horz" wrap="square" lIns="121888" tIns="60944" rIns="121888" bIns="60944" numCol="1" rtlCol="0" anchor="ctr" anchorCtr="0" compatLnSpc="1">
            <a:prstTxWarp prst="textNoShape">
              <a:avLst/>
            </a:prstTxWarp>
          </a:bodyPr>
          <a:lstStyle/>
          <a:p>
            <a:pPr algn="ctr" defTabSz="1218535"/>
            <a:endParaRPr lang="en-US" sz="3200" spc="-67" dirty="0">
              <a:gradFill>
                <a:gsLst>
                  <a:gs pos="0">
                    <a:srgbClr val="000000"/>
                  </a:gs>
                  <a:gs pos="100000">
                    <a:srgbClr val="000000"/>
                  </a:gs>
                </a:gsLst>
                <a:lin ang="5400000" scaled="0"/>
              </a:gradFill>
            </a:endParaRPr>
          </a:p>
        </p:txBody>
      </p:sp>
      <p:grpSp>
        <p:nvGrpSpPr>
          <p:cNvPr id="34" name="Group 33"/>
          <p:cNvGrpSpPr/>
          <p:nvPr/>
        </p:nvGrpSpPr>
        <p:grpSpPr>
          <a:xfrm>
            <a:off x="2051630" y="3424849"/>
            <a:ext cx="1786840" cy="536697"/>
            <a:chOff x="8718270" y="3152204"/>
            <a:chExt cx="2762610" cy="829780"/>
          </a:xfrm>
          <a:effectLst>
            <a:outerShdw blurRad="76200" dir="18900000" sy="23000" kx="-1200000" algn="bl" rotWithShape="0">
              <a:prstClr val="black">
                <a:alpha val="20000"/>
              </a:prstClr>
            </a:outerShdw>
          </a:effectLst>
        </p:grpSpPr>
        <p:grpSp>
          <p:nvGrpSpPr>
            <p:cNvPr id="41" name="Group 40"/>
            <p:cNvGrpSpPr/>
            <p:nvPr/>
          </p:nvGrpSpPr>
          <p:grpSpPr>
            <a:xfrm>
              <a:off x="8718270" y="3152204"/>
              <a:ext cx="2762610" cy="829780"/>
              <a:chOff x="8069942" y="-247775"/>
              <a:chExt cx="2762610" cy="829780"/>
            </a:xfrm>
          </p:grpSpPr>
          <p:sp>
            <p:nvSpPr>
              <p:cNvPr id="43" name="Rectangle 42"/>
              <p:cNvSpPr/>
              <p:nvPr/>
            </p:nvSpPr>
            <p:spPr bwMode="auto">
              <a:xfrm>
                <a:off x="8072519" y="-247775"/>
                <a:ext cx="2760033" cy="549224"/>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gradFill>
                    <a:gsLst>
                      <a:gs pos="0">
                        <a:srgbClr val="FFFFFF"/>
                      </a:gs>
                      <a:gs pos="100000">
                        <a:srgbClr val="FFFFFF"/>
                      </a:gs>
                    </a:gsLst>
                    <a:lin ang="5400000" scaled="0"/>
                  </a:gradFill>
                </a:endParaRPr>
              </a:p>
            </p:txBody>
          </p:sp>
          <p:sp>
            <p:nvSpPr>
              <p:cNvPr id="44" name="Isosceles Triangle 43"/>
              <p:cNvSpPr/>
              <p:nvPr/>
            </p:nvSpPr>
            <p:spPr bwMode="auto">
              <a:xfrm rot="5400000">
                <a:off x="7864352" y="64918"/>
                <a:ext cx="722677" cy="311498"/>
              </a:xfrm>
              <a:prstGeom prst="triangle">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gradFill>
                    <a:gsLst>
                      <a:gs pos="0">
                        <a:srgbClr val="FFFFFF"/>
                      </a:gs>
                      <a:gs pos="100000">
                        <a:srgbClr val="FFFFFF"/>
                      </a:gs>
                    </a:gsLst>
                    <a:lin ang="5400000" scaled="0"/>
                  </a:gradFill>
                </a:endParaRPr>
              </a:p>
            </p:txBody>
          </p:sp>
        </p:grpSp>
        <p:sp>
          <p:nvSpPr>
            <p:cNvPr id="42" name="TextBox 41"/>
            <p:cNvSpPr txBox="1"/>
            <p:nvPr/>
          </p:nvSpPr>
          <p:spPr>
            <a:xfrm>
              <a:off x="8874018" y="3266409"/>
              <a:ext cx="2092349" cy="299785"/>
            </a:xfrm>
            <a:prstGeom prst="rect">
              <a:avLst/>
            </a:prstGeom>
            <a:noFill/>
          </p:spPr>
          <p:txBody>
            <a:bodyPr wrap="none" lIns="0" tIns="0" rIns="0" bIns="0" rtlCol="0">
              <a:spAutoFit/>
            </a:bodyPr>
            <a:lstStyle/>
            <a:p>
              <a:pPr>
                <a:lnSpc>
                  <a:spcPct val="90000"/>
                </a:lnSpc>
                <a:spcBef>
                  <a:spcPct val="20000"/>
                </a:spcBef>
                <a:buSzPct val="80000"/>
              </a:pPr>
              <a:r>
                <a:rPr lang="en-US" sz="1400" dirty="0" smtClean="0">
                  <a:solidFill>
                    <a:schemeClr val="bg1">
                      <a:alpha val="99000"/>
                    </a:schemeClr>
                  </a:solidFill>
                </a:rPr>
                <a:t>North Central US</a:t>
              </a:r>
            </a:p>
          </p:txBody>
        </p:sp>
      </p:grpSp>
      <p:grpSp>
        <p:nvGrpSpPr>
          <p:cNvPr id="50" name="Group 49"/>
          <p:cNvGrpSpPr/>
          <p:nvPr/>
        </p:nvGrpSpPr>
        <p:grpSpPr>
          <a:xfrm>
            <a:off x="5602046" y="3315252"/>
            <a:ext cx="1785173" cy="536697"/>
            <a:chOff x="8720847" y="3152204"/>
            <a:chExt cx="2760033" cy="829780"/>
          </a:xfrm>
          <a:effectLst>
            <a:outerShdw blurRad="76200" dir="18900000" sy="23000" kx="-1200000" algn="bl" rotWithShape="0">
              <a:prstClr val="black">
                <a:alpha val="20000"/>
              </a:prstClr>
            </a:outerShdw>
          </a:effectLst>
        </p:grpSpPr>
        <p:grpSp>
          <p:nvGrpSpPr>
            <p:cNvPr id="51" name="Group 50"/>
            <p:cNvGrpSpPr/>
            <p:nvPr/>
          </p:nvGrpSpPr>
          <p:grpSpPr>
            <a:xfrm>
              <a:off x="8720847" y="3152204"/>
              <a:ext cx="2760033" cy="829780"/>
              <a:chOff x="8072519" y="-247775"/>
              <a:chExt cx="2760033" cy="829780"/>
            </a:xfrm>
          </p:grpSpPr>
          <p:sp>
            <p:nvSpPr>
              <p:cNvPr id="53" name="Rectangle 52"/>
              <p:cNvSpPr/>
              <p:nvPr/>
            </p:nvSpPr>
            <p:spPr bwMode="auto">
              <a:xfrm>
                <a:off x="8072519" y="-247775"/>
                <a:ext cx="2760033" cy="549224"/>
              </a:xfrm>
              <a:prstGeom prst="rect">
                <a:avLst/>
              </a:prstGeom>
              <a:solidFill>
                <a:schemeClr val="accent3">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gradFill>
                    <a:gsLst>
                      <a:gs pos="0">
                        <a:srgbClr val="FFFFFF"/>
                      </a:gs>
                      <a:gs pos="100000">
                        <a:srgbClr val="FFFFFF"/>
                      </a:gs>
                    </a:gsLst>
                    <a:lin ang="5400000" scaled="0"/>
                  </a:gradFill>
                </a:endParaRPr>
              </a:p>
            </p:txBody>
          </p:sp>
          <p:sp>
            <p:nvSpPr>
              <p:cNvPr id="54" name="Isosceles Triangle 53"/>
              <p:cNvSpPr/>
              <p:nvPr/>
            </p:nvSpPr>
            <p:spPr bwMode="auto">
              <a:xfrm rot="5400000">
                <a:off x="7866930" y="64918"/>
                <a:ext cx="722676" cy="311498"/>
              </a:xfrm>
              <a:prstGeom prst="triangle">
                <a:avLst/>
              </a:prstGeom>
              <a:solidFill>
                <a:schemeClr val="accent3">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gradFill>
                    <a:gsLst>
                      <a:gs pos="0">
                        <a:srgbClr val="FFFFFF"/>
                      </a:gs>
                      <a:gs pos="100000">
                        <a:srgbClr val="FFFFFF"/>
                      </a:gs>
                    </a:gsLst>
                    <a:lin ang="5400000" scaled="0"/>
                  </a:gradFill>
                </a:endParaRPr>
              </a:p>
            </p:txBody>
          </p:sp>
        </p:grpSp>
        <p:sp>
          <p:nvSpPr>
            <p:cNvPr id="52" name="TextBox 51"/>
            <p:cNvSpPr txBox="1"/>
            <p:nvPr/>
          </p:nvSpPr>
          <p:spPr>
            <a:xfrm>
              <a:off x="8874018" y="3266409"/>
              <a:ext cx="2065881" cy="299785"/>
            </a:xfrm>
            <a:prstGeom prst="rect">
              <a:avLst/>
            </a:prstGeom>
            <a:noFill/>
          </p:spPr>
          <p:txBody>
            <a:bodyPr wrap="none" lIns="0" tIns="0" rIns="0" bIns="0" rtlCol="0">
              <a:spAutoFit/>
            </a:bodyPr>
            <a:lstStyle/>
            <a:p>
              <a:pPr>
                <a:lnSpc>
                  <a:spcPct val="90000"/>
                </a:lnSpc>
                <a:spcBef>
                  <a:spcPct val="20000"/>
                </a:spcBef>
                <a:buSzPct val="80000"/>
              </a:pPr>
              <a:r>
                <a:rPr lang="en-US" sz="1400" dirty="0">
                  <a:solidFill>
                    <a:schemeClr val="bg1">
                      <a:alpha val="99000"/>
                    </a:schemeClr>
                  </a:solidFill>
                </a:rPr>
                <a:t>Northern Europe</a:t>
              </a:r>
            </a:p>
          </p:txBody>
        </p:sp>
      </p:grpSp>
      <p:grpSp>
        <p:nvGrpSpPr>
          <p:cNvPr id="55" name="Group 54"/>
          <p:cNvGrpSpPr/>
          <p:nvPr/>
        </p:nvGrpSpPr>
        <p:grpSpPr>
          <a:xfrm>
            <a:off x="6140466" y="3703047"/>
            <a:ext cx="1786840" cy="536697"/>
            <a:chOff x="8718270" y="3152204"/>
            <a:chExt cx="2762610" cy="829780"/>
          </a:xfrm>
          <a:effectLst>
            <a:outerShdw blurRad="76200" dir="18900000" sy="23000" kx="-1200000" algn="bl" rotWithShape="0">
              <a:prstClr val="black">
                <a:alpha val="20000"/>
              </a:prstClr>
            </a:outerShdw>
          </a:effectLst>
        </p:grpSpPr>
        <p:grpSp>
          <p:nvGrpSpPr>
            <p:cNvPr id="56" name="Group 55"/>
            <p:cNvGrpSpPr/>
            <p:nvPr/>
          </p:nvGrpSpPr>
          <p:grpSpPr>
            <a:xfrm>
              <a:off x="8718270" y="3152204"/>
              <a:ext cx="2762610" cy="829780"/>
              <a:chOff x="8069942" y="-247775"/>
              <a:chExt cx="2762610" cy="829780"/>
            </a:xfrm>
          </p:grpSpPr>
          <p:sp>
            <p:nvSpPr>
              <p:cNvPr id="58" name="Rectangle 57"/>
              <p:cNvSpPr/>
              <p:nvPr/>
            </p:nvSpPr>
            <p:spPr bwMode="auto">
              <a:xfrm>
                <a:off x="8072519" y="-247775"/>
                <a:ext cx="2760033" cy="549224"/>
              </a:xfrm>
              <a:prstGeom prst="rect">
                <a:avLst/>
              </a:prstGeom>
              <a:solidFill>
                <a:schemeClr val="accent3">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gradFill>
                    <a:gsLst>
                      <a:gs pos="0">
                        <a:srgbClr val="FFFFFF"/>
                      </a:gs>
                      <a:gs pos="100000">
                        <a:srgbClr val="FFFFFF"/>
                      </a:gs>
                    </a:gsLst>
                    <a:lin ang="5400000" scaled="0"/>
                  </a:gradFill>
                </a:endParaRPr>
              </a:p>
            </p:txBody>
          </p:sp>
          <p:sp>
            <p:nvSpPr>
              <p:cNvPr id="59" name="Isosceles Triangle 58"/>
              <p:cNvSpPr/>
              <p:nvPr/>
            </p:nvSpPr>
            <p:spPr bwMode="auto">
              <a:xfrm rot="5400000">
                <a:off x="7864352" y="64918"/>
                <a:ext cx="722677" cy="311498"/>
              </a:xfrm>
              <a:prstGeom prst="triangle">
                <a:avLst/>
              </a:prstGeom>
              <a:solidFill>
                <a:schemeClr val="accent3">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gradFill>
                    <a:gsLst>
                      <a:gs pos="0">
                        <a:srgbClr val="FFFFFF"/>
                      </a:gs>
                      <a:gs pos="100000">
                        <a:srgbClr val="FFFFFF"/>
                      </a:gs>
                    </a:gsLst>
                    <a:lin ang="5400000" scaled="0"/>
                  </a:gradFill>
                </a:endParaRPr>
              </a:p>
            </p:txBody>
          </p:sp>
        </p:grpSp>
        <p:sp>
          <p:nvSpPr>
            <p:cNvPr id="57" name="TextBox 56"/>
            <p:cNvSpPr txBox="1"/>
            <p:nvPr/>
          </p:nvSpPr>
          <p:spPr>
            <a:xfrm>
              <a:off x="8874018" y="3266409"/>
              <a:ext cx="1949892" cy="299785"/>
            </a:xfrm>
            <a:prstGeom prst="rect">
              <a:avLst/>
            </a:prstGeom>
            <a:noFill/>
          </p:spPr>
          <p:txBody>
            <a:bodyPr wrap="none" lIns="0" tIns="0" rIns="0" bIns="0" rtlCol="0">
              <a:spAutoFit/>
            </a:bodyPr>
            <a:lstStyle/>
            <a:p>
              <a:pPr>
                <a:lnSpc>
                  <a:spcPct val="90000"/>
                </a:lnSpc>
                <a:spcBef>
                  <a:spcPct val="20000"/>
                </a:spcBef>
                <a:buSzPct val="80000"/>
              </a:pPr>
              <a:r>
                <a:rPr lang="en-US" sz="1400" dirty="0">
                  <a:solidFill>
                    <a:schemeClr val="bg1">
                      <a:alpha val="99000"/>
                    </a:schemeClr>
                  </a:solidFill>
                </a:rPr>
                <a:t>Western Europe</a:t>
              </a:r>
            </a:p>
          </p:txBody>
        </p:sp>
      </p:grpSp>
      <p:grpSp>
        <p:nvGrpSpPr>
          <p:cNvPr id="60" name="Group 59"/>
          <p:cNvGrpSpPr/>
          <p:nvPr/>
        </p:nvGrpSpPr>
        <p:grpSpPr>
          <a:xfrm>
            <a:off x="9126737" y="3789933"/>
            <a:ext cx="1785173" cy="536697"/>
            <a:chOff x="8720847" y="3152204"/>
            <a:chExt cx="2760033" cy="829780"/>
          </a:xfrm>
          <a:effectLst>
            <a:outerShdw blurRad="76200" dir="18900000" sy="23000" kx="-1200000" algn="bl" rotWithShape="0">
              <a:prstClr val="black">
                <a:alpha val="20000"/>
              </a:prstClr>
            </a:outerShdw>
          </a:effectLst>
        </p:grpSpPr>
        <p:grpSp>
          <p:nvGrpSpPr>
            <p:cNvPr id="61" name="Group 60"/>
            <p:cNvGrpSpPr/>
            <p:nvPr/>
          </p:nvGrpSpPr>
          <p:grpSpPr>
            <a:xfrm>
              <a:off x="8720847" y="3152204"/>
              <a:ext cx="2760033" cy="829780"/>
              <a:chOff x="8072519" y="-247775"/>
              <a:chExt cx="2760033" cy="829780"/>
            </a:xfrm>
          </p:grpSpPr>
          <p:sp>
            <p:nvSpPr>
              <p:cNvPr id="63" name="Rectangle 62"/>
              <p:cNvSpPr/>
              <p:nvPr/>
            </p:nvSpPr>
            <p:spPr bwMode="auto">
              <a:xfrm>
                <a:off x="8072519" y="-247775"/>
                <a:ext cx="2760033" cy="549224"/>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gradFill>
                    <a:gsLst>
                      <a:gs pos="0">
                        <a:srgbClr val="FFFFFF"/>
                      </a:gs>
                      <a:gs pos="100000">
                        <a:srgbClr val="FFFFFF"/>
                      </a:gs>
                    </a:gsLst>
                    <a:lin ang="5400000" scaled="0"/>
                  </a:gradFill>
                </a:endParaRPr>
              </a:p>
            </p:txBody>
          </p:sp>
          <p:sp>
            <p:nvSpPr>
              <p:cNvPr id="64" name="Isosceles Triangle 63"/>
              <p:cNvSpPr/>
              <p:nvPr/>
            </p:nvSpPr>
            <p:spPr bwMode="auto">
              <a:xfrm rot="5400000">
                <a:off x="7866930" y="64918"/>
                <a:ext cx="722676" cy="311498"/>
              </a:xfrm>
              <a:prstGeom prst="triangle">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gradFill>
                    <a:gsLst>
                      <a:gs pos="0">
                        <a:srgbClr val="FFFFFF"/>
                      </a:gs>
                      <a:gs pos="100000">
                        <a:srgbClr val="FFFFFF"/>
                      </a:gs>
                    </a:gsLst>
                    <a:lin ang="5400000" scaled="0"/>
                  </a:gradFill>
                </a:endParaRPr>
              </a:p>
            </p:txBody>
          </p:sp>
        </p:grpSp>
        <p:sp>
          <p:nvSpPr>
            <p:cNvPr id="62" name="TextBox 61"/>
            <p:cNvSpPr txBox="1"/>
            <p:nvPr/>
          </p:nvSpPr>
          <p:spPr>
            <a:xfrm>
              <a:off x="8874018" y="3266409"/>
              <a:ext cx="1078097" cy="299785"/>
            </a:xfrm>
            <a:prstGeom prst="rect">
              <a:avLst/>
            </a:prstGeom>
            <a:noFill/>
          </p:spPr>
          <p:txBody>
            <a:bodyPr wrap="none" lIns="0" tIns="0" rIns="0" bIns="0" rtlCol="0">
              <a:spAutoFit/>
            </a:bodyPr>
            <a:lstStyle/>
            <a:p>
              <a:pPr>
                <a:lnSpc>
                  <a:spcPct val="90000"/>
                </a:lnSpc>
                <a:spcBef>
                  <a:spcPct val="20000"/>
                </a:spcBef>
                <a:buSzPct val="80000"/>
              </a:pPr>
              <a:r>
                <a:rPr lang="en-US" sz="1400" dirty="0">
                  <a:solidFill>
                    <a:schemeClr val="bg1">
                      <a:alpha val="99000"/>
                    </a:schemeClr>
                  </a:solidFill>
                </a:rPr>
                <a:t>East Asia</a:t>
              </a:r>
            </a:p>
          </p:txBody>
        </p:sp>
      </p:grpSp>
      <p:grpSp>
        <p:nvGrpSpPr>
          <p:cNvPr id="65" name="Group 64"/>
          <p:cNvGrpSpPr/>
          <p:nvPr/>
        </p:nvGrpSpPr>
        <p:grpSpPr>
          <a:xfrm>
            <a:off x="8939989" y="4349341"/>
            <a:ext cx="1786840" cy="536697"/>
            <a:chOff x="8718270" y="3152204"/>
            <a:chExt cx="2762610" cy="829780"/>
          </a:xfrm>
          <a:effectLst>
            <a:outerShdw blurRad="76200" dir="18900000" sy="23000" kx="-1200000" algn="bl" rotWithShape="0">
              <a:prstClr val="black">
                <a:alpha val="20000"/>
              </a:prstClr>
            </a:outerShdw>
          </a:effectLst>
        </p:grpSpPr>
        <p:grpSp>
          <p:nvGrpSpPr>
            <p:cNvPr id="66" name="Group 65"/>
            <p:cNvGrpSpPr/>
            <p:nvPr/>
          </p:nvGrpSpPr>
          <p:grpSpPr>
            <a:xfrm>
              <a:off x="8718270" y="3152204"/>
              <a:ext cx="2762610" cy="829780"/>
              <a:chOff x="8069942" y="-247775"/>
              <a:chExt cx="2762610" cy="829780"/>
            </a:xfrm>
          </p:grpSpPr>
          <p:sp>
            <p:nvSpPr>
              <p:cNvPr id="68" name="Rectangle 67"/>
              <p:cNvSpPr/>
              <p:nvPr/>
            </p:nvSpPr>
            <p:spPr bwMode="auto">
              <a:xfrm>
                <a:off x="8072519" y="-247775"/>
                <a:ext cx="2760033" cy="549224"/>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gradFill>
                    <a:gsLst>
                      <a:gs pos="0">
                        <a:srgbClr val="FFFFFF"/>
                      </a:gs>
                      <a:gs pos="100000">
                        <a:srgbClr val="FFFFFF"/>
                      </a:gs>
                    </a:gsLst>
                    <a:lin ang="5400000" scaled="0"/>
                  </a:gradFill>
                </a:endParaRPr>
              </a:p>
            </p:txBody>
          </p:sp>
          <p:sp>
            <p:nvSpPr>
              <p:cNvPr id="69" name="Isosceles Triangle 68"/>
              <p:cNvSpPr/>
              <p:nvPr/>
            </p:nvSpPr>
            <p:spPr bwMode="auto">
              <a:xfrm rot="5400000">
                <a:off x="7864352" y="64918"/>
                <a:ext cx="722677" cy="311498"/>
              </a:xfrm>
              <a:prstGeom prst="triangle">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gradFill>
                    <a:gsLst>
                      <a:gs pos="0">
                        <a:srgbClr val="FFFFFF"/>
                      </a:gs>
                      <a:gs pos="100000">
                        <a:srgbClr val="FFFFFF"/>
                      </a:gs>
                    </a:gsLst>
                    <a:lin ang="5400000" scaled="0"/>
                  </a:gradFill>
                </a:endParaRPr>
              </a:p>
            </p:txBody>
          </p:sp>
        </p:grpSp>
        <p:sp>
          <p:nvSpPr>
            <p:cNvPr id="67" name="TextBox 66"/>
            <p:cNvSpPr txBox="1"/>
            <p:nvPr/>
          </p:nvSpPr>
          <p:spPr>
            <a:xfrm>
              <a:off x="8874018" y="3266409"/>
              <a:ext cx="1873656" cy="299785"/>
            </a:xfrm>
            <a:prstGeom prst="rect">
              <a:avLst/>
            </a:prstGeom>
            <a:noFill/>
          </p:spPr>
          <p:txBody>
            <a:bodyPr wrap="none" lIns="0" tIns="0" rIns="0" bIns="0" rtlCol="0">
              <a:spAutoFit/>
            </a:bodyPr>
            <a:lstStyle/>
            <a:p>
              <a:pPr>
                <a:lnSpc>
                  <a:spcPct val="90000"/>
                </a:lnSpc>
                <a:spcBef>
                  <a:spcPct val="20000"/>
                </a:spcBef>
                <a:buSzPct val="80000"/>
              </a:pPr>
              <a:r>
                <a:rPr lang="en-US" sz="1400" dirty="0">
                  <a:solidFill>
                    <a:schemeClr val="bg1">
                      <a:alpha val="99000"/>
                    </a:schemeClr>
                  </a:solidFill>
                </a:rPr>
                <a:t>South East Asia</a:t>
              </a:r>
            </a:p>
          </p:txBody>
        </p:sp>
      </p:grpSp>
      <p:sp>
        <p:nvSpPr>
          <p:cNvPr id="75" name="TextBox 74"/>
          <p:cNvSpPr txBox="1">
            <a:spLocks noChangeArrowheads="1"/>
          </p:cNvSpPr>
          <p:nvPr/>
        </p:nvSpPr>
        <p:spPr bwMode="auto">
          <a:xfrm>
            <a:off x="283043" y="2288892"/>
            <a:ext cx="4460196" cy="492416"/>
          </a:xfrm>
          <a:prstGeom prst="rect">
            <a:avLst/>
          </a:prstGeom>
          <a:noFill/>
          <a:ln w="9525">
            <a:noFill/>
            <a:miter lim="800000"/>
            <a:headEnd/>
            <a:tailEnd/>
          </a:ln>
        </p:spPr>
        <p:txBody>
          <a:bodyPr wrap="square" lIns="121893" tIns="60947" rIns="121893" bIns="60947">
            <a:spAutoFit/>
          </a:bodyPr>
          <a:lstStyle/>
          <a:p>
            <a:pPr algn="ctr" eaLnBrk="0" hangingPunct="0"/>
            <a:r>
              <a:rPr lang="en-US" dirty="0" smtClean="0">
                <a:solidFill>
                  <a:srgbClr val="00B0F0">
                    <a:alpha val="98824"/>
                  </a:srgbClr>
                </a:solidFill>
                <a:latin typeface="Segoe UI Light" pitchFamily="34" charset="0"/>
              </a:rPr>
              <a:t>US</a:t>
            </a:r>
            <a:endParaRPr lang="en-US" dirty="0">
              <a:solidFill>
                <a:srgbClr val="00B0F0">
                  <a:alpha val="98824"/>
                </a:srgbClr>
              </a:solidFill>
              <a:latin typeface="Segoe UI Light" pitchFamily="34" charset="0"/>
            </a:endParaRPr>
          </a:p>
        </p:txBody>
      </p:sp>
      <p:sp>
        <p:nvSpPr>
          <p:cNvPr id="76" name="TextBox 9"/>
          <p:cNvSpPr txBox="1">
            <a:spLocks noChangeArrowheads="1"/>
          </p:cNvSpPr>
          <p:nvPr/>
        </p:nvSpPr>
        <p:spPr bwMode="auto">
          <a:xfrm>
            <a:off x="4640207" y="2297362"/>
            <a:ext cx="2862092" cy="492416"/>
          </a:xfrm>
          <a:prstGeom prst="rect">
            <a:avLst/>
          </a:prstGeom>
          <a:noFill/>
          <a:ln w="9525">
            <a:noFill/>
            <a:miter lim="800000"/>
            <a:headEnd/>
            <a:tailEnd/>
          </a:ln>
        </p:spPr>
        <p:txBody>
          <a:bodyPr wrap="square" lIns="121893" tIns="60947" rIns="121893" bIns="60947">
            <a:spAutoFit/>
          </a:bodyPr>
          <a:lstStyle/>
          <a:p>
            <a:pPr algn="ctr" eaLnBrk="0" hangingPunct="0"/>
            <a:r>
              <a:rPr lang="en-US" dirty="0" smtClean="0">
                <a:solidFill>
                  <a:schemeClr val="accent3">
                    <a:alpha val="98824"/>
                  </a:schemeClr>
                </a:solidFill>
                <a:latin typeface="Segoe UI Light" pitchFamily="34" charset="0"/>
              </a:rPr>
              <a:t>Europe</a:t>
            </a:r>
            <a:endParaRPr lang="en-US" dirty="0">
              <a:solidFill>
                <a:schemeClr val="accent3">
                  <a:alpha val="98824"/>
                </a:schemeClr>
              </a:solidFill>
              <a:latin typeface="Segoe UI Light" pitchFamily="34" charset="0"/>
            </a:endParaRPr>
          </a:p>
        </p:txBody>
      </p:sp>
      <p:sp>
        <p:nvSpPr>
          <p:cNvPr id="77" name="TextBox 9"/>
          <p:cNvSpPr txBox="1">
            <a:spLocks noChangeArrowheads="1"/>
          </p:cNvSpPr>
          <p:nvPr/>
        </p:nvSpPr>
        <p:spPr bwMode="auto">
          <a:xfrm>
            <a:off x="7856107" y="2330297"/>
            <a:ext cx="3663010" cy="492416"/>
          </a:xfrm>
          <a:prstGeom prst="rect">
            <a:avLst/>
          </a:prstGeom>
          <a:noFill/>
          <a:ln w="9525">
            <a:noFill/>
            <a:miter lim="800000"/>
            <a:headEnd/>
            <a:tailEnd/>
          </a:ln>
        </p:spPr>
        <p:txBody>
          <a:bodyPr wrap="square" lIns="121893" tIns="60947" rIns="121893" bIns="60947">
            <a:spAutoFit/>
          </a:bodyPr>
          <a:lstStyle/>
          <a:p>
            <a:pPr algn="ctr" eaLnBrk="0" hangingPunct="0"/>
            <a:r>
              <a:rPr lang="en-US" dirty="0" smtClean="0">
                <a:solidFill>
                  <a:srgbClr val="92D050">
                    <a:alpha val="98824"/>
                  </a:srgbClr>
                </a:solidFill>
                <a:latin typeface="Segoe UI Light" pitchFamily="34" charset="0"/>
              </a:rPr>
              <a:t>Asia</a:t>
            </a:r>
            <a:endParaRPr lang="en-US" dirty="0">
              <a:solidFill>
                <a:srgbClr val="92D050">
                  <a:alpha val="98824"/>
                </a:srgbClr>
              </a:solidFill>
              <a:latin typeface="Segoe UI Light" pitchFamily="34" charset="0"/>
            </a:endParaRPr>
          </a:p>
        </p:txBody>
      </p:sp>
      <p:sp>
        <p:nvSpPr>
          <p:cNvPr id="3" name="TextBox 2"/>
          <p:cNvSpPr txBox="1"/>
          <p:nvPr/>
        </p:nvSpPr>
        <p:spPr>
          <a:xfrm>
            <a:off x="519112" y="1686910"/>
            <a:ext cx="9435999" cy="443198"/>
          </a:xfrm>
          <a:prstGeom prst="rect">
            <a:avLst/>
          </a:prstGeom>
          <a:noFill/>
        </p:spPr>
        <p:txBody>
          <a:bodyPr wrap="square" lIns="0" tIns="0" rIns="0" bIns="0" rtlCol="0">
            <a:spAutoFit/>
          </a:bodyPr>
          <a:lstStyle/>
          <a:p>
            <a:pPr>
              <a:lnSpc>
                <a:spcPct val="90000"/>
              </a:lnSpc>
              <a:spcBef>
                <a:spcPct val="20000"/>
              </a:spcBef>
              <a:buSzPct val="80000"/>
            </a:pPr>
            <a:r>
              <a:rPr lang="en-US" sz="3200" dirty="0">
                <a:solidFill>
                  <a:schemeClr val="accent2">
                    <a:alpha val="99000"/>
                  </a:schemeClr>
                </a:solidFill>
                <a:latin typeface="Segoe UI Light" pitchFamily="34" charset="0"/>
              </a:rPr>
              <a:t>Can choose geo-location to host storage </a:t>
            </a:r>
            <a:r>
              <a:rPr lang="en-US" sz="3200" dirty="0" smtClean="0">
                <a:solidFill>
                  <a:schemeClr val="accent2">
                    <a:alpha val="99000"/>
                  </a:schemeClr>
                </a:solidFill>
                <a:latin typeface="Segoe UI Light" pitchFamily="34" charset="0"/>
              </a:rPr>
              <a:t>account:</a:t>
            </a:r>
            <a:endParaRPr lang="en-US" sz="3200" dirty="0">
              <a:solidFill>
                <a:schemeClr val="accent2">
                  <a:alpha val="99000"/>
                </a:schemeClr>
              </a:solidFill>
              <a:latin typeface="Segoe UI Light" pitchFamily="34" charset="0"/>
            </a:endParaRPr>
          </a:p>
        </p:txBody>
      </p:sp>
      <p:grpSp>
        <p:nvGrpSpPr>
          <p:cNvPr id="70" name="Group 69"/>
          <p:cNvGrpSpPr/>
          <p:nvPr/>
        </p:nvGrpSpPr>
        <p:grpSpPr>
          <a:xfrm>
            <a:off x="2063516" y="4384492"/>
            <a:ext cx="1836849" cy="394918"/>
            <a:chOff x="8495792" y="3059628"/>
            <a:chExt cx="2985088" cy="641789"/>
          </a:xfrm>
          <a:effectLst>
            <a:outerShdw blurRad="76200" dir="18900000" sy="23000" kx="-1200000" algn="bl" rotWithShape="0">
              <a:prstClr val="black">
                <a:alpha val="20000"/>
              </a:prstClr>
            </a:outerShdw>
          </a:effectLst>
        </p:grpSpPr>
        <p:grpSp>
          <p:nvGrpSpPr>
            <p:cNvPr id="71" name="Group 70"/>
            <p:cNvGrpSpPr/>
            <p:nvPr/>
          </p:nvGrpSpPr>
          <p:grpSpPr>
            <a:xfrm>
              <a:off x="8495792" y="3059628"/>
              <a:ext cx="2985088" cy="641789"/>
              <a:chOff x="7847464" y="-340351"/>
              <a:chExt cx="2985088" cy="641789"/>
            </a:xfrm>
          </p:grpSpPr>
          <p:sp>
            <p:nvSpPr>
              <p:cNvPr id="73" name="Rectangle 72"/>
              <p:cNvSpPr/>
              <p:nvPr/>
            </p:nvSpPr>
            <p:spPr bwMode="auto">
              <a:xfrm>
                <a:off x="8072519" y="-247784"/>
                <a:ext cx="2760033" cy="54922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800" dirty="0" smtClean="0">
                  <a:gradFill>
                    <a:gsLst>
                      <a:gs pos="0">
                        <a:srgbClr val="FFFFFF"/>
                      </a:gs>
                      <a:gs pos="100000">
                        <a:srgbClr val="FFFFFF"/>
                      </a:gs>
                    </a:gsLst>
                    <a:lin ang="5400000" scaled="0"/>
                  </a:gradFill>
                </a:endParaRPr>
              </a:p>
            </p:txBody>
          </p:sp>
          <p:sp>
            <p:nvSpPr>
              <p:cNvPr id="74" name="Isosceles Triangle 73"/>
              <p:cNvSpPr/>
              <p:nvPr/>
            </p:nvSpPr>
            <p:spPr bwMode="auto">
              <a:xfrm rot="12893492">
                <a:off x="7847464" y="-340351"/>
                <a:ext cx="722678" cy="311500"/>
              </a:xfrm>
              <a:prstGeom prst="triangle">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800" dirty="0" smtClean="0">
                  <a:gradFill>
                    <a:gsLst>
                      <a:gs pos="0">
                        <a:srgbClr val="FFFFFF"/>
                      </a:gs>
                      <a:gs pos="100000">
                        <a:srgbClr val="FFFFFF"/>
                      </a:gs>
                    </a:gsLst>
                    <a:lin ang="5400000" scaled="0"/>
                  </a:gradFill>
                </a:endParaRPr>
              </a:p>
            </p:txBody>
          </p:sp>
        </p:grpSp>
        <p:sp>
          <p:nvSpPr>
            <p:cNvPr id="72" name="TextBox 71"/>
            <p:cNvSpPr txBox="1"/>
            <p:nvPr/>
          </p:nvSpPr>
          <p:spPr>
            <a:xfrm>
              <a:off x="8874018" y="3266409"/>
              <a:ext cx="2349244" cy="339233"/>
            </a:xfrm>
            <a:prstGeom prst="rect">
              <a:avLst/>
            </a:prstGeom>
            <a:noFill/>
          </p:spPr>
          <p:txBody>
            <a:bodyPr wrap="none" lIns="0" tIns="0" rIns="0" bIns="0" rtlCol="0">
              <a:spAutoFit/>
            </a:bodyPr>
            <a:lstStyle/>
            <a:p>
              <a:pPr>
                <a:lnSpc>
                  <a:spcPct val="90000"/>
                </a:lnSpc>
                <a:spcBef>
                  <a:spcPct val="20000"/>
                </a:spcBef>
                <a:buSzPct val="80000"/>
              </a:pPr>
              <a:r>
                <a:rPr lang="en-US" sz="1200" dirty="0" smtClean="0">
                  <a:solidFill>
                    <a:schemeClr val="bg1"/>
                  </a:solidFill>
                </a:rPr>
                <a:t>South Central US</a:t>
              </a:r>
            </a:p>
          </p:txBody>
        </p:sp>
      </p:grpSp>
      <p:grpSp>
        <p:nvGrpSpPr>
          <p:cNvPr id="78" name="Group 77"/>
          <p:cNvGrpSpPr/>
          <p:nvPr/>
        </p:nvGrpSpPr>
        <p:grpSpPr>
          <a:xfrm>
            <a:off x="1303953" y="3783682"/>
            <a:ext cx="698329" cy="510598"/>
            <a:chOff x="8718270" y="3152204"/>
            <a:chExt cx="1134864" cy="829780"/>
          </a:xfrm>
          <a:effectLst>
            <a:outerShdw blurRad="76200" dir="18900000" sy="23000" kx="-1200000" algn="bl" rotWithShape="0">
              <a:prstClr val="black">
                <a:alpha val="20000"/>
              </a:prstClr>
            </a:outerShdw>
          </a:effectLst>
        </p:grpSpPr>
        <p:grpSp>
          <p:nvGrpSpPr>
            <p:cNvPr id="79" name="Group 78"/>
            <p:cNvGrpSpPr/>
            <p:nvPr/>
          </p:nvGrpSpPr>
          <p:grpSpPr>
            <a:xfrm>
              <a:off x="8718270" y="3152204"/>
              <a:ext cx="1134864" cy="829780"/>
              <a:chOff x="8069942" y="-247775"/>
              <a:chExt cx="1134864" cy="829780"/>
            </a:xfrm>
          </p:grpSpPr>
          <p:sp>
            <p:nvSpPr>
              <p:cNvPr id="81" name="Rectangle 80"/>
              <p:cNvSpPr/>
              <p:nvPr/>
            </p:nvSpPr>
            <p:spPr bwMode="auto">
              <a:xfrm>
                <a:off x="8072521" y="-247775"/>
                <a:ext cx="1132285" cy="549224"/>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800" dirty="0" smtClean="0">
                  <a:gradFill>
                    <a:gsLst>
                      <a:gs pos="0">
                        <a:srgbClr val="FFFFFF"/>
                      </a:gs>
                      <a:gs pos="100000">
                        <a:srgbClr val="FFFFFF"/>
                      </a:gs>
                    </a:gsLst>
                    <a:lin ang="5400000" scaled="0"/>
                  </a:gradFill>
                </a:endParaRPr>
              </a:p>
            </p:txBody>
          </p:sp>
          <p:sp>
            <p:nvSpPr>
              <p:cNvPr id="82" name="Isosceles Triangle 81"/>
              <p:cNvSpPr/>
              <p:nvPr/>
            </p:nvSpPr>
            <p:spPr bwMode="auto">
              <a:xfrm rot="5400000">
                <a:off x="7864352" y="64918"/>
                <a:ext cx="722677" cy="311498"/>
              </a:xfrm>
              <a:prstGeom prst="triangle">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800" dirty="0" smtClean="0">
                  <a:gradFill>
                    <a:gsLst>
                      <a:gs pos="0">
                        <a:srgbClr val="FFFFFF"/>
                      </a:gs>
                      <a:gs pos="100000">
                        <a:srgbClr val="FFFFFF"/>
                      </a:gs>
                    </a:gsLst>
                    <a:lin ang="5400000" scaled="0"/>
                  </a:gradFill>
                </a:endParaRPr>
              </a:p>
            </p:txBody>
          </p:sp>
        </p:grpSp>
        <p:sp>
          <p:nvSpPr>
            <p:cNvPr id="80" name="TextBox 79"/>
            <p:cNvSpPr txBox="1"/>
            <p:nvPr/>
          </p:nvSpPr>
          <p:spPr>
            <a:xfrm>
              <a:off x="8874018" y="3266409"/>
              <a:ext cx="924067" cy="270092"/>
            </a:xfrm>
            <a:prstGeom prst="rect">
              <a:avLst/>
            </a:prstGeom>
            <a:noFill/>
          </p:spPr>
          <p:txBody>
            <a:bodyPr wrap="none" lIns="0" tIns="0" rIns="0" bIns="0" rtlCol="0">
              <a:spAutoFit/>
            </a:bodyPr>
            <a:lstStyle/>
            <a:p>
              <a:pPr>
                <a:lnSpc>
                  <a:spcPct val="90000"/>
                </a:lnSpc>
                <a:spcBef>
                  <a:spcPct val="20000"/>
                </a:spcBef>
                <a:buSzPct val="80000"/>
              </a:pPr>
              <a:r>
                <a:rPr lang="en-US" sz="1200" dirty="0" smtClean="0">
                  <a:solidFill>
                    <a:schemeClr val="bg1"/>
                  </a:solidFill>
                </a:rPr>
                <a:t>West US</a:t>
              </a:r>
            </a:p>
          </p:txBody>
        </p:sp>
      </p:grpSp>
      <p:grpSp>
        <p:nvGrpSpPr>
          <p:cNvPr id="83" name="Group 82"/>
          <p:cNvGrpSpPr/>
          <p:nvPr/>
        </p:nvGrpSpPr>
        <p:grpSpPr>
          <a:xfrm>
            <a:off x="2775998" y="3852288"/>
            <a:ext cx="698329" cy="510598"/>
            <a:chOff x="8718270" y="3152204"/>
            <a:chExt cx="1134864" cy="829780"/>
          </a:xfrm>
          <a:effectLst>
            <a:outerShdw blurRad="76200" dir="18900000" sy="23000" kx="-1200000" algn="bl" rotWithShape="0">
              <a:prstClr val="black">
                <a:alpha val="20000"/>
              </a:prstClr>
            </a:outerShdw>
          </a:effectLst>
        </p:grpSpPr>
        <p:grpSp>
          <p:nvGrpSpPr>
            <p:cNvPr id="84" name="Group 83"/>
            <p:cNvGrpSpPr/>
            <p:nvPr/>
          </p:nvGrpSpPr>
          <p:grpSpPr>
            <a:xfrm>
              <a:off x="8718270" y="3152204"/>
              <a:ext cx="1134864" cy="829780"/>
              <a:chOff x="8069942" y="-247775"/>
              <a:chExt cx="1134864" cy="829780"/>
            </a:xfrm>
          </p:grpSpPr>
          <p:sp>
            <p:nvSpPr>
              <p:cNvPr id="86" name="Rectangle 85"/>
              <p:cNvSpPr/>
              <p:nvPr/>
            </p:nvSpPr>
            <p:spPr bwMode="auto">
              <a:xfrm>
                <a:off x="8072521" y="-247775"/>
                <a:ext cx="1132285" cy="549224"/>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800" dirty="0" smtClean="0">
                  <a:gradFill>
                    <a:gsLst>
                      <a:gs pos="0">
                        <a:srgbClr val="FFFFFF"/>
                      </a:gs>
                      <a:gs pos="100000">
                        <a:srgbClr val="FFFFFF"/>
                      </a:gs>
                    </a:gsLst>
                    <a:lin ang="5400000" scaled="0"/>
                  </a:gradFill>
                </a:endParaRPr>
              </a:p>
            </p:txBody>
          </p:sp>
          <p:sp>
            <p:nvSpPr>
              <p:cNvPr id="87" name="Isosceles Triangle 86"/>
              <p:cNvSpPr/>
              <p:nvPr/>
            </p:nvSpPr>
            <p:spPr bwMode="auto">
              <a:xfrm rot="5400000">
                <a:off x="7864352" y="64918"/>
                <a:ext cx="722677" cy="311498"/>
              </a:xfrm>
              <a:prstGeom prst="triangle">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800" dirty="0" smtClean="0">
                  <a:gradFill>
                    <a:gsLst>
                      <a:gs pos="0">
                        <a:srgbClr val="FFFFFF"/>
                      </a:gs>
                      <a:gs pos="100000">
                        <a:srgbClr val="FFFFFF"/>
                      </a:gs>
                    </a:gsLst>
                    <a:lin ang="5400000" scaled="0"/>
                  </a:gradFill>
                </a:endParaRPr>
              </a:p>
            </p:txBody>
          </p:sp>
        </p:grpSp>
        <p:sp>
          <p:nvSpPr>
            <p:cNvPr id="85" name="TextBox 84"/>
            <p:cNvSpPr txBox="1"/>
            <p:nvPr/>
          </p:nvSpPr>
          <p:spPr>
            <a:xfrm>
              <a:off x="8874018" y="3266409"/>
              <a:ext cx="820595" cy="270092"/>
            </a:xfrm>
            <a:prstGeom prst="rect">
              <a:avLst/>
            </a:prstGeom>
            <a:noFill/>
          </p:spPr>
          <p:txBody>
            <a:bodyPr wrap="none" lIns="0" tIns="0" rIns="0" bIns="0" rtlCol="0">
              <a:spAutoFit/>
            </a:bodyPr>
            <a:lstStyle/>
            <a:p>
              <a:pPr>
                <a:lnSpc>
                  <a:spcPct val="90000"/>
                </a:lnSpc>
                <a:spcBef>
                  <a:spcPct val="20000"/>
                </a:spcBef>
                <a:buSzPct val="80000"/>
              </a:pPr>
              <a:r>
                <a:rPr lang="en-US" sz="1200" dirty="0" smtClean="0">
                  <a:solidFill>
                    <a:schemeClr val="bg1"/>
                  </a:solidFill>
                </a:rPr>
                <a:t>East US</a:t>
              </a:r>
            </a:p>
          </p:txBody>
        </p:sp>
      </p:grpSp>
    </p:spTree>
    <p:extLst>
      <p:ext uri="{BB962C8B-B14F-4D97-AF65-F5344CB8AC3E}">
        <p14:creationId xmlns:p14="http://schemas.microsoft.com/office/powerpoint/2010/main" val="13252310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reeform 6"/>
          <p:cNvSpPr>
            <a:spLocks/>
          </p:cNvSpPr>
          <p:nvPr/>
        </p:nvSpPr>
        <p:spPr bwMode="auto">
          <a:xfrm>
            <a:off x="5409208" y="230188"/>
            <a:ext cx="5563591" cy="3728969"/>
          </a:xfrm>
          <a:custGeom>
            <a:avLst/>
            <a:gdLst>
              <a:gd name="T0" fmla="*/ 239 w 276"/>
              <a:gd name="T1" fmla="*/ 77 h 185"/>
              <a:gd name="T2" fmla="*/ 240 w 276"/>
              <a:gd name="T3" fmla="*/ 65 h 185"/>
              <a:gd name="T4" fmla="*/ 175 w 276"/>
              <a:gd name="T5" fmla="*/ 0 h 185"/>
              <a:gd name="T6" fmla="*/ 116 w 276"/>
              <a:gd name="T7" fmla="*/ 39 h 185"/>
              <a:gd name="T8" fmla="*/ 81 w 276"/>
              <a:gd name="T9" fmla="*/ 24 h 185"/>
              <a:gd name="T10" fmla="*/ 34 w 276"/>
              <a:gd name="T11" fmla="*/ 71 h 185"/>
              <a:gd name="T12" fmla="*/ 35 w 276"/>
              <a:gd name="T13" fmla="*/ 81 h 185"/>
              <a:gd name="T14" fmla="*/ 0 w 276"/>
              <a:gd name="T15" fmla="*/ 131 h 185"/>
              <a:gd name="T16" fmla="*/ 54 w 276"/>
              <a:gd name="T17" fmla="*/ 185 h 185"/>
              <a:gd name="T18" fmla="*/ 220 w 276"/>
              <a:gd name="T19" fmla="*/ 185 h 185"/>
              <a:gd name="T20" fmla="*/ 276 w 276"/>
              <a:gd name="T21" fmla="*/ 129 h 185"/>
              <a:gd name="T22" fmla="*/ 239 w 276"/>
              <a:gd name="T23" fmla="*/ 77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6" h="185">
                <a:moveTo>
                  <a:pt x="239" y="77"/>
                </a:moveTo>
                <a:cubicBezTo>
                  <a:pt x="239" y="73"/>
                  <a:pt x="240" y="69"/>
                  <a:pt x="240" y="65"/>
                </a:cubicBezTo>
                <a:cubicBezTo>
                  <a:pt x="240" y="29"/>
                  <a:pt x="211" y="0"/>
                  <a:pt x="175" y="0"/>
                </a:cubicBezTo>
                <a:cubicBezTo>
                  <a:pt x="148" y="0"/>
                  <a:pt x="126" y="16"/>
                  <a:pt x="116" y="39"/>
                </a:cubicBezTo>
                <a:cubicBezTo>
                  <a:pt x="107" y="30"/>
                  <a:pt x="95" y="24"/>
                  <a:pt x="81" y="24"/>
                </a:cubicBezTo>
                <a:cubicBezTo>
                  <a:pt x="55" y="24"/>
                  <a:pt x="34" y="45"/>
                  <a:pt x="34" y="71"/>
                </a:cubicBezTo>
                <a:cubicBezTo>
                  <a:pt x="34" y="74"/>
                  <a:pt x="34" y="78"/>
                  <a:pt x="35" y="81"/>
                </a:cubicBezTo>
                <a:cubicBezTo>
                  <a:pt x="14" y="88"/>
                  <a:pt x="0" y="108"/>
                  <a:pt x="0" y="131"/>
                </a:cubicBezTo>
                <a:cubicBezTo>
                  <a:pt x="0" y="161"/>
                  <a:pt x="24" y="185"/>
                  <a:pt x="54" y="185"/>
                </a:cubicBezTo>
                <a:cubicBezTo>
                  <a:pt x="220" y="185"/>
                  <a:pt x="220" y="185"/>
                  <a:pt x="220" y="185"/>
                </a:cubicBezTo>
                <a:cubicBezTo>
                  <a:pt x="251" y="185"/>
                  <a:pt x="276" y="160"/>
                  <a:pt x="276" y="129"/>
                </a:cubicBezTo>
                <a:cubicBezTo>
                  <a:pt x="276" y="105"/>
                  <a:pt x="260" y="84"/>
                  <a:pt x="239" y="77"/>
                </a:cubicBezTo>
                <a:close/>
              </a:path>
            </a:pathLst>
          </a:custGeom>
          <a:solidFill>
            <a:srgbClr val="595959"/>
          </a:solidFill>
          <a:ln>
            <a:noFill/>
          </a:ln>
        </p:spPr>
        <p:txBody>
          <a:bodyPr vert="horz" wrap="square" lIns="82305" tIns="41153" rIns="82305" bIns="41153" numCol="1" anchor="t" anchorCtr="0" compatLnSpc="1">
            <a:prstTxWarp prst="textNoShape">
              <a:avLst/>
            </a:prstTxWarp>
          </a:bodyPr>
          <a:lstStyle/>
          <a:p>
            <a:endParaRPr lang="en-US" sz="1600" dirty="0">
              <a:solidFill>
                <a:schemeClr val="tx1"/>
              </a:solidFill>
            </a:endParaRPr>
          </a:p>
        </p:txBody>
      </p:sp>
      <p:sp>
        <p:nvSpPr>
          <p:cNvPr id="4" name="Title 3"/>
          <p:cNvSpPr>
            <a:spLocks noGrp="1"/>
          </p:cNvSpPr>
          <p:nvPr>
            <p:ph type="title"/>
          </p:nvPr>
        </p:nvSpPr>
        <p:spPr/>
        <p:txBody>
          <a:bodyPr/>
          <a:lstStyle/>
          <a:p>
            <a:r>
              <a:rPr lang="en-NZ" smtClean="0"/>
              <a:t>No Fixed Schema</a:t>
            </a:r>
            <a:endParaRPr lang="en-NZ" dirty="0"/>
          </a:p>
        </p:txBody>
      </p:sp>
      <p:graphicFrame>
        <p:nvGraphicFramePr>
          <p:cNvPr id="12" name="Table 11"/>
          <p:cNvGraphicFramePr>
            <a:graphicFrameLocks noGrp="1"/>
          </p:cNvGraphicFramePr>
          <p:nvPr>
            <p:extLst>
              <p:ext uri="{D42A27DB-BD31-4B8C-83A1-F6EECF244321}">
                <p14:modId xmlns:p14="http://schemas.microsoft.com/office/powerpoint/2010/main" val="1742513488"/>
              </p:ext>
            </p:extLst>
          </p:nvPr>
        </p:nvGraphicFramePr>
        <p:xfrm>
          <a:off x="1180593" y="2360614"/>
          <a:ext cx="7000410" cy="3116059"/>
        </p:xfrm>
        <a:graphic>
          <a:graphicData uri="http://schemas.openxmlformats.org/drawingml/2006/table">
            <a:tbl>
              <a:tblPr firstRow="1" bandRow="1">
                <a:tableStyleId>{7DF18680-E054-41AD-8BC1-D1AEF772440D}</a:tableStyleId>
              </a:tblPr>
              <a:tblGrid>
                <a:gridCol w="1978569"/>
                <a:gridCol w="1978569"/>
                <a:gridCol w="1503813"/>
                <a:gridCol w="1539459"/>
              </a:tblGrid>
              <a:tr h="641542">
                <a:tc>
                  <a:txBody>
                    <a:bodyPr/>
                    <a:lstStyle/>
                    <a:p>
                      <a:endParaRPr lang="en-NZ" sz="1600" b="1" dirty="0">
                        <a:solidFill>
                          <a:schemeClr val="lt1">
                            <a:alpha val="99000"/>
                          </a:schemeClr>
                        </a:solidFill>
                      </a:endParaRPr>
                    </a:p>
                  </a:txBody>
                  <a:tcPr marL="182880" marR="182880" marT="91440" marB="91440" anchor="b">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NZ" sz="1600" b="1" cap="all" baseline="0" dirty="0" smtClean="0">
                          <a:solidFill>
                            <a:schemeClr val="lt1">
                              <a:alpha val="99000"/>
                            </a:schemeClr>
                          </a:solidFill>
                        </a:rPr>
                        <a:t>FIRST</a:t>
                      </a:r>
                      <a:endParaRPr lang="en-NZ" sz="1600" b="1" cap="all" baseline="0" dirty="0">
                        <a:solidFill>
                          <a:schemeClr val="lt1">
                            <a:alpha val="99000"/>
                          </a:schemeClr>
                        </a:solidFill>
                      </a:endParaRPr>
                    </a:p>
                  </a:txBody>
                  <a:tcPr marL="182880" marR="182880" marT="91440" marB="91440" anchor="ctr">
                    <a:lnL w="12700" cmpd="sng">
                      <a:noFill/>
                    </a:lnL>
                    <a:lnB w="12700" cap="flat" cmpd="sng" algn="ctr">
                      <a:noFill/>
                      <a:prstDash val="solid"/>
                      <a:round/>
                      <a:headEnd type="none" w="med" len="med"/>
                      <a:tailEnd type="none" w="med" len="med"/>
                    </a:lnB>
                    <a:solidFill>
                      <a:srgbClr val="92D050"/>
                    </a:solidFill>
                  </a:tcPr>
                </a:tc>
                <a:tc>
                  <a:txBody>
                    <a:bodyPr/>
                    <a:lstStyle/>
                    <a:p>
                      <a:r>
                        <a:rPr lang="en-NZ" sz="1600" b="1" cap="all" baseline="0" dirty="0" smtClean="0">
                          <a:solidFill>
                            <a:schemeClr val="lt1">
                              <a:alpha val="99000"/>
                            </a:schemeClr>
                          </a:solidFill>
                        </a:rPr>
                        <a:t>LAST</a:t>
                      </a:r>
                      <a:endParaRPr lang="en-NZ" sz="1600" b="1" cap="all" baseline="0" dirty="0">
                        <a:solidFill>
                          <a:schemeClr val="lt1">
                            <a:alpha val="99000"/>
                          </a:schemeClr>
                        </a:solidFill>
                      </a:endParaRPr>
                    </a:p>
                  </a:txBody>
                  <a:tcPr marL="182880" marR="182880" marT="91440" marB="91440" anchor="ctr">
                    <a:lnB w="12700" cap="flat" cmpd="sng" algn="ctr">
                      <a:noFill/>
                      <a:prstDash val="solid"/>
                      <a:round/>
                      <a:headEnd type="none" w="med" len="med"/>
                      <a:tailEnd type="none" w="med" len="med"/>
                    </a:lnB>
                    <a:solidFill>
                      <a:srgbClr val="92D050"/>
                    </a:solidFill>
                  </a:tcPr>
                </a:tc>
                <a:tc>
                  <a:txBody>
                    <a:bodyPr/>
                    <a:lstStyle/>
                    <a:p>
                      <a:r>
                        <a:rPr lang="en-NZ" sz="1600" b="1" cap="all" baseline="0" dirty="0" smtClean="0">
                          <a:solidFill>
                            <a:schemeClr val="lt1">
                              <a:alpha val="99000"/>
                            </a:schemeClr>
                          </a:solidFill>
                        </a:rPr>
                        <a:t>BIRTHDATE</a:t>
                      </a:r>
                      <a:endParaRPr lang="en-NZ" sz="1600" b="1" cap="all" baseline="0" dirty="0">
                        <a:solidFill>
                          <a:schemeClr val="lt1">
                            <a:alpha val="99000"/>
                          </a:schemeClr>
                        </a:solidFill>
                      </a:endParaRPr>
                    </a:p>
                  </a:txBody>
                  <a:tcPr marL="182880" marR="182880" marT="91440" marB="91440" anchor="ctr">
                    <a:lnB w="12700" cap="flat" cmpd="sng" algn="ctr">
                      <a:noFill/>
                      <a:prstDash val="solid"/>
                      <a:round/>
                      <a:headEnd type="none" w="med" len="med"/>
                      <a:tailEnd type="none" w="med" len="med"/>
                    </a:lnB>
                    <a:solidFill>
                      <a:srgbClr val="92D050"/>
                    </a:solidFill>
                  </a:tcPr>
                </a:tc>
              </a:tr>
              <a:tr h="824839">
                <a:tc>
                  <a:txBody>
                    <a:bodyPr/>
                    <a:lstStyle/>
                    <a:p>
                      <a:pPr algn="r"/>
                      <a:endParaRPr lang="en-NZ" sz="2400" dirty="0">
                        <a:solidFill>
                          <a:schemeClr val="tx1">
                            <a:lumMod val="50000"/>
                            <a:lumOff val="50000"/>
                            <a:alpha val="99000"/>
                          </a:schemeClr>
                        </a:solidFill>
                        <a:latin typeface="Segoe UI Light" pitchFamily="34" charset="0"/>
                      </a:endParaRPr>
                    </a:p>
                  </a:txBody>
                  <a:tcPr marL="182880" marR="182880" marT="91440" marB="91440"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algn="l" defTabSz="914325" rtl="0" eaLnBrk="1" latinLnBrk="0" hangingPunct="1"/>
                      <a:r>
                        <a:rPr lang="en-US" sz="1400" kern="1200" dirty="0" smtClean="0">
                          <a:solidFill>
                            <a:schemeClr val="tx2">
                              <a:lumMod val="75000"/>
                              <a:alpha val="99000"/>
                            </a:schemeClr>
                          </a:solidFill>
                          <a:latin typeface="+mn-lt"/>
                          <a:ea typeface="+mn-ea"/>
                          <a:cs typeface="+mn-cs"/>
                        </a:rPr>
                        <a:t>Wade</a:t>
                      </a:r>
                    </a:p>
                  </a:txBody>
                  <a:tcPr marL="182880" marR="182880" marT="91440" marB="91440" anchor="ctr">
                    <a:lnL w="12700" cmpd="sng">
                      <a:noFill/>
                    </a:lnL>
                    <a:lnT w="12700" cap="flat" cmpd="sng" algn="ctr">
                      <a:noFill/>
                      <a:prstDash val="solid"/>
                      <a:round/>
                      <a:headEnd type="none" w="med" len="med"/>
                      <a:tailEnd type="none" w="med" len="med"/>
                    </a:lnT>
                    <a:solidFill>
                      <a:schemeClr val="bg1">
                        <a:lumMod val="95000"/>
                      </a:schemeClr>
                    </a:solidFill>
                  </a:tcPr>
                </a:tc>
                <a:tc>
                  <a:txBody>
                    <a:bodyPr/>
                    <a:lstStyle/>
                    <a:p>
                      <a:pPr marL="0" algn="l" defTabSz="914325" rtl="0" eaLnBrk="1" latinLnBrk="0" hangingPunct="1"/>
                      <a:r>
                        <a:rPr lang="en-US" sz="1400" kern="1200" dirty="0" smtClean="0">
                          <a:solidFill>
                            <a:schemeClr val="tx2">
                              <a:lumMod val="75000"/>
                              <a:alpha val="99000"/>
                            </a:schemeClr>
                          </a:solidFill>
                          <a:latin typeface="+mn-lt"/>
                          <a:ea typeface="+mn-ea"/>
                          <a:cs typeface="+mn-cs"/>
                        </a:rPr>
                        <a:t>Wegner</a:t>
                      </a:r>
                    </a:p>
                  </a:txBody>
                  <a:tcPr marL="182880" marR="182880" marT="91440" marB="91440" anchor="ctr">
                    <a:lnT w="12700" cap="flat" cmpd="sng" algn="ctr">
                      <a:noFill/>
                      <a:prstDash val="solid"/>
                      <a:round/>
                      <a:headEnd type="none" w="med" len="med"/>
                      <a:tailEnd type="none" w="med" len="med"/>
                    </a:lnT>
                    <a:solidFill>
                      <a:schemeClr val="bg1">
                        <a:lumMod val="95000"/>
                      </a:schemeClr>
                    </a:solidFill>
                  </a:tcPr>
                </a:tc>
                <a:tc>
                  <a:txBody>
                    <a:bodyPr/>
                    <a:lstStyle/>
                    <a:p>
                      <a:pPr marL="0" algn="l" defTabSz="914363" rtl="0" eaLnBrk="1" latinLnBrk="0" hangingPunct="1"/>
                      <a:r>
                        <a:rPr lang="en-US" sz="1400" kern="1200" dirty="0" smtClean="0">
                          <a:solidFill>
                            <a:schemeClr val="tx2">
                              <a:lumMod val="75000"/>
                              <a:alpha val="99000"/>
                            </a:schemeClr>
                          </a:solidFill>
                          <a:latin typeface="+mn-lt"/>
                          <a:ea typeface="+mn-ea"/>
                          <a:cs typeface="+mn-cs"/>
                        </a:rPr>
                        <a:t>2/2/1981</a:t>
                      </a:r>
                      <a:endParaRPr lang="en-US" sz="1400" kern="1200" dirty="0">
                        <a:solidFill>
                          <a:schemeClr val="tx2">
                            <a:lumMod val="75000"/>
                            <a:alpha val="99000"/>
                          </a:schemeClr>
                        </a:solidFill>
                        <a:latin typeface="+mn-lt"/>
                        <a:ea typeface="+mn-ea"/>
                        <a:cs typeface="+mn-cs"/>
                      </a:endParaRPr>
                    </a:p>
                  </a:txBody>
                  <a:tcPr marL="121888" marR="121888" anchor="ctr">
                    <a:lnT w="12700" cap="flat" cmpd="sng" algn="ctr">
                      <a:noFill/>
                      <a:prstDash val="solid"/>
                      <a:round/>
                      <a:headEnd type="none" w="med" len="med"/>
                      <a:tailEnd type="none" w="med" len="med"/>
                    </a:lnT>
                    <a:solidFill>
                      <a:schemeClr val="bg1">
                        <a:lumMod val="95000"/>
                      </a:schemeClr>
                    </a:solidFill>
                  </a:tcPr>
                </a:tc>
              </a:tr>
              <a:tr h="824839">
                <a:tc>
                  <a:txBody>
                    <a:bodyPr/>
                    <a:lstStyle/>
                    <a:p>
                      <a:pPr algn="r"/>
                      <a:endParaRPr lang="en-NZ" sz="2400" dirty="0">
                        <a:solidFill>
                          <a:schemeClr val="tx1">
                            <a:lumMod val="50000"/>
                            <a:lumOff val="50000"/>
                            <a:alpha val="99000"/>
                          </a:schemeClr>
                        </a:solidFill>
                        <a:latin typeface="Segoe UI Light" pitchFamily="34" charset="0"/>
                      </a:endParaRPr>
                    </a:p>
                  </a:txBody>
                  <a:tcPr marL="182880" marR="182880" marT="91440" marB="9144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algn="l" defTabSz="914325" rtl="0" eaLnBrk="1" latinLnBrk="0" hangingPunct="1"/>
                      <a:r>
                        <a:rPr lang="en-US" sz="1400" kern="1200" dirty="0" smtClean="0">
                          <a:solidFill>
                            <a:schemeClr val="tx2">
                              <a:lumMod val="75000"/>
                              <a:alpha val="99000"/>
                            </a:schemeClr>
                          </a:solidFill>
                          <a:latin typeface="+mn-lt"/>
                          <a:ea typeface="+mn-ea"/>
                          <a:cs typeface="+mn-cs"/>
                        </a:rPr>
                        <a:t>Nathan</a:t>
                      </a:r>
                    </a:p>
                  </a:txBody>
                  <a:tcPr marL="182880" marR="182880" marT="91440" marB="91440" anchor="ctr">
                    <a:lnL w="12700" cmpd="sng">
                      <a:noFill/>
                    </a:lnL>
                    <a:solidFill>
                      <a:schemeClr val="bg1">
                        <a:lumMod val="95000"/>
                      </a:schemeClr>
                    </a:solidFill>
                  </a:tcPr>
                </a:tc>
                <a:tc>
                  <a:txBody>
                    <a:bodyPr/>
                    <a:lstStyle/>
                    <a:p>
                      <a:pPr marL="0" algn="l" defTabSz="914325" rtl="0" eaLnBrk="1" latinLnBrk="0" hangingPunct="1"/>
                      <a:r>
                        <a:rPr lang="en-US" sz="1400" kern="1200" dirty="0" smtClean="0">
                          <a:solidFill>
                            <a:schemeClr val="tx2">
                              <a:lumMod val="75000"/>
                              <a:alpha val="99000"/>
                            </a:schemeClr>
                          </a:solidFill>
                          <a:latin typeface="+mn-lt"/>
                          <a:ea typeface="+mn-ea"/>
                          <a:cs typeface="+mn-cs"/>
                        </a:rPr>
                        <a:t>Totten</a:t>
                      </a:r>
                      <a:endParaRPr lang="en-US" sz="1400" kern="1200" dirty="0">
                        <a:solidFill>
                          <a:schemeClr val="tx2">
                            <a:lumMod val="75000"/>
                            <a:alpha val="99000"/>
                          </a:schemeClr>
                        </a:solidFill>
                        <a:latin typeface="+mn-lt"/>
                        <a:ea typeface="+mn-ea"/>
                        <a:cs typeface="+mn-cs"/>
                      </a:endParaRPr>
                    </a:p>
                  </a:txBody>
                  <a:tcPr marL="182880" marR="182880" marT="91440" marB="91440" anchor="ctr">
                    <a:solidFill>
                      <a:schemeClr val="bg1">
                        <a:lumMod val="95000"/>
                      </a:schemeClr>
                    </a:solidFill>
                  </a:tcPr>
                </a:tc>
                <a:tc>
                  <a:txBody>
                    <a:bodyPr/>
                    <a:lstStyle/>
                    <a:p>
                      <a:pPr marL="0" algn="l" defTabSz="914363" rtl="0" eaLnBrk="1" latinLnBrk="0" hangingPunct="1"/>
                      <a:r>
                        <a:rPr lang="en-US" sz="1400" kern="1200" dirty="0" smtClean="0">
                          <a:solidFill>
                            <a:schemeClr val="tx2">
                              <a:lumMod val="75000"/>
                              <a:alpha val="99000"/>
                            </a:schemeClr>
                          </a:solidFill>
                          <a:latin typeface="+mn-lt"/>
                          <a:ea typeface="+mn-ea"/>
                          <a:cs typeface="+mn-cs"/>
                        </a:rPr>
                        <a:t>3/15/1965</a:t>
                      </a:r>
                      <a:endParaRPr lang="en-US" sz="1400" kern="1200" dirty="0">
                        <a:solidFill>
                          <a:schemeClr val="tx2">
                            <a:lumMod val="75000"/>
                            <a:alpha val="99000"/>
                          </a:schemeClr>
                        </a:solidFill>
                        <a:latin typeface="+mn-lt"/>
                        <a:ea typeface="+mn-ea"/>
                        <a:cs typeface="+mn-cs"/>
                      </a:endParaRPr>
                    </a:p>
                  </a:txBody>
                  <a:tcPr marL="121888" marR="121888" anchor="ctr">
                    <a:solidFill>
                      <a:schemeClr val="bg1">
                        <a:lumMod val="95000"/>
                      </a:schemeClr>
                    </a:solidFill>
                  </a:tcPr>
                </a:tc>
              </a:tr>
              <a:tr h="824839">
                <a:tc>
                  <a:txBody>
                    <a:bodyPr/>
                    <a:lstStyle/>
                    <a:p>
                      <a:pPr algn="r"/>
                      <a:endParaRPr lang="en-NZ" sz="2400" dirty="0">
                        <a:solidFill>
                          <a:schemeClr val="tx1">
                            <a:lumMod val="50000"/>
                            <a:lumOff val="50000"/>
                            <a:alpha val="99000"/>
                          </a:schemeClr>
                        </a:solidFill>
                        <a:latin typeface="Segoe UI Light" pitchFamily="34" charset="0"/>
                      </a:endParaRPr>
                    </a:p>
                  </a:txBody>
                  <a:tcPr marL="182880" marR="182880" marT="91440" marB="9144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US" sz="1400" kern="1200" dirty="0" smtClean="0">
                          <a:solidFill>
                            <a:schemeClr val="tx2">
                              <a:lumMod val="75000"/>
                              <a:alpha val="99000"/>
                            </a:schemeClr>
                          </a:solidFill>
                          <a:latin typeface="+mn-lt"/>
                          <a:ea typeface="+mn-ea"/>
                          <a:cs typeface="+mn-cs"/>
                        </a:rPr>
                        <a:t>Nick</a:t>
                      </a:r>
                      <a:endParaRPr lang="en-US" sz="1400" kern="1200" dirty="0">
                        <a:solidFill>
                          <a:schemeClr val="tx2">
                            <a:lumMod val="75000"/>
                            <a:alpha val="99000"/>
                          </a:schemeClr>
                        </a:solidFill>
                        <a:latin typeface="+mn-lt"/>
                        <a:ea typeface="+mn-ea"/>
                        <a:cs typeface="+mn-cs"/>
                      </a:endParaRPr>
                    </a:p>
                  </a:txBody>
                  <a:tcPr marL="182880" marR="182880" anchor="ctr">
                    <a:lnL w="12700" cmpd="sng">
                      <a:noFill/>
                    </a:lnL>
                    <a:solidFill>
                      <a:schemeClr val="bg1">
                        <a:lumMod val="95000"/>
                      </a:schemeClr>
                    </a:solidFill>
                  </a:tcPr>
                </a:tc>
                <a:tc>
                  <a:txBody>
                    <a:bodyPr/>
                    <a:lstStyle/>
                    <a:p>
                      <a:r>
                        <a:rPr lang="en-US" sz="1400" kern="1200" dirty="0" smtClean="0">
                          <a:solidFill>
                            <a:schemeClr val="tx2">
                              <a:lumMod val="75000"/>
                              <a:alpha val="99000"/>
                            </a:schemeClr>
                          </a:solidFill>
                          <a:latin typeface="+mn-lt"/>
                          <a:ea typeface="+mn-ea"/>
                          <a:cs typeface="+mn-cs"/>
                        </a:rPr>
                        <a:t>Harris</a:t>
                      </a:r>
                      <a:endParaRPr lang="en-US" sz="1400" kern="1200" dirty="0">
                        <a:solidFill>
                          <a:schemeClr val="tx2">
                            <a:lumMod val="75000"/>
                            <a:alpha val="99000"/>
                          </a:schemeClr>
                        </a:solidFill>
                        <a:latin typeface="+mn-lt"/>
                        <a:ea typeface="+mn-ea"/>
                        <a:cs typeface="+mn-cs"/>
                      </a:endParaRPr>
                    </a:p>
                  </a:txBody>
                  <a:tcPr marL="182880" marR="182880" anchor="ctr">
                    <a:solidFill>
                      <a:schemeClr val="bg1">
                        <a:lumMod val="95000"/>
                      </a:schemeClr>
                    </a:solidFill>
                  </a:tcPr>
                </a:tc>
                <a:tc>
                  <a:txBody>
                    <a:bodyPr/>
                    <a:lstStyle/>
                    <a:p>
                      <a:pPr marL="0" algn="l" defTabSz="914363" rtl="0" eaLnBrk="1" latinLnBrk="0" hangingPunct="1"/>
                      <a:r>
                        <a:rPr lang="en-US" sz="1400" kern="1200" dirty="0" smtClean="0">
                          <a:solidFill>
                            <a:schemeClr val="tx2">
                              <a:lumMod val="75000"/>
                              <a:alpha val="99000"/>
                            </a:schemeClr>
                          </a:solidFill>
                          <a:latin typeface="+mn-lt"/>
                          <a:ea typeface="+mn-ea"/>
                          <a:cs typeface="+mn-cs"/>
                        </a:rPr>
                        <a:t>May 1, 1976</a:t>
                      </a:r>
                      <a:endParaRPr lang="en-US" sz="1400" kern="1200" dirty="0">
                        <a:solidFill>
                          <a:schemeClr val="tx2">
                            <a:lumMod val="75000"/>
                            <a:alpha val="99000"/>
                          </a:schemeClr>
                        </a:solidFill>
                        <a:latin typeface="+mn-lt"/>
                        <a:ea typeface="+mn-ea"/>
                        <a:cs typeface="+mn-cs"/>
                      </a:endParaRPr>
                    </a:p>
                  </a:txBody>
                  <a:tcPr marL="121888" marR="121888" anchor="ctr">
                    <a:solidFill>
                      <a:schemeClr val="bg1">
                        <a:lumMod val="95000"/>
                      </a:schemeClr>
                    </a:solidFill>
                  </a:tcPr>
                </a:tc>
              </a:tr>
            </a:tbl>
          </a:graphicData>
        </a:graphic>
      </p:graphicFrame>
      <p:sp>
        <p:nvSpPr>
          <p:cNvPr id="17" name="Oval 16"/>
          <p:cNvSpPr/>
          <p:nvPr/>
        </p:nvSpPr>
        <p:spPr>
          <a:xfrm>
            <a:off x="6627227" y="4644858"/>
            <a:ext cx="1232722" cy="847928"/>
          </a:xfrm>
          <a:prstGeom prst="ellipse">
            <a:avLst/>
          </a:prstGeom>
          <a:noFill/>
          <a:ln>
            <a:solidFill>
              <a:schemeClr val="accent2">
                <a:alpha val="99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36" tIns="45719" rIns="91436" bIns="45719" rtlCol="0" anchor="ctr"/>
          <a:lstStyle/>
          <a:p>
            <a:pPr algn="ctr"/>
            <a:endParaRPr lang="en-US" dirty="0"/>
          </a:p>
        </p:txBody>
      </p:sp>
      <p:sp>
        <p:nvSpPr>
          <p:cNvPr id="18" name="Rectangle 17"/>
          <p:cNvSpPr/>
          <p:nvPr/>
        </p:nvSpPr>
        <p:spPr>
          <a:xfrm>
            <a:off x="8179594" y="2360613"/>
            <a:ext cx="1827291" cy="649287"/>
          </a:xfrm>
          <a:prstGeom prst="rect">
            <a:avLst/>
          </a:prstGeom>
          <a:solidFill>
            <a:srgbClr val="92D050"/>
          </a:solidFill>
          <a:ln w="127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lIns="182880" tIns="45719" rIns="91436" bIns="45719" rtlCol="0" anchor="ctr" anchorCtr="0"/>
          <a:lstStyle/>
          <a:p>
            <a:r>
              <a:rPr lang="en-NZ" sz="1600" b="1" cap="all" dirty="0" smtClean="0">
                <a:solidFill>
                  <a:srgbClr val="FFFFFF">
                    <a:alpha val="99000"/>
                  </a:srgbClr>
                </a:solidFill>
              </a:rPr>
              <a:t>FAV SPORT</a:t>
            </a:r>
            <a:endParaRPr lang="en-US" sz="1900" b="1" dirty="0">
              <a:solidFill>
                <a:schemeClr val="bg1">
                  <a:alpha val="99000"/>
                </a:schemeClr>
              </a:solidFill>
            </a:endParaRPr>
          </a:p>
        </p:txBody>
      </p:sp>
      <p:sp>
        <p:nvSpPr>
          <p:cNvPr id="19" name="Rectangle 18"/>
          <p:cNvSpPr/>
          <p:nvPr/>
        </p:nvSpPr>
        <p:spPr>
          <a:xfrm>
            <a:off x="8177213" y="3827532"/>
            <a:ext cx="1828800" cy="824398"/>
          </a:xfrm>
          <a:prstGeom prst="rect">
            <a:avLst/>
          </a:prstGeom>
          <a:solidFill>
            <a:schemeClr val="bg1">
              <a:lumMod val="9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82880" tIns="45719" rIns="91436" bIns="45719" rtlCol="0" anchor="ctr" anchorCtr="0"/>
          <a:lstStyle/>
          <a:p>
            <a:r>
              <a:rPr lang="en-US" sz="1400" dirty="0">
                <a:solidFill>
                  <a:schemeClr val="tx2">
                    <a:lumMod val="75000"/>
                    <a:alpha val="99000"/>
                  </a:schemeClr>
                </a:solidFill>
              </a:rPr>
              <a:t>Canoeing</a:t>
            </a:r>
          </a:p>
        </p:txBody>
      </p:sp>
      <p:grpSp>
        <p:nvGrpSpPr>
          <p:cNvPr id="10" name="Group 9"/>
          <p:cNvGrpSpPr/>
          <p:nvPr/>
        </p:nvGrpSpPr>
        <p:grpSpPr>
          <a:xfrm>
            <a:off x="2251879" y="3104907"/>
            <a:ext cx="678646" cy="686022"/>
            <a:chOff x="2251879" y="3104907"/>
            <a:chExt cx="678646" cy="686022"/>
          </a:xfrm>
        </p:grpSpPr>
        <p:sp>
          <p:nvSpPr>
            <p:cNvPr id="25" name="Freeform 74"/>
            <p:cNvSpPr>
              <a:spLocks/>
            </p:cNvSpPr>
            <p:nvPr/>
          </p:nvSpPr>
          <p:spPr bwMode="auto">
            <a:xfrm>
              <a:off x="2251879" y="3336040"/>
              <a:ext cx="201627" cy="314734"/>
            </a:xfrm>
            <a:custGeom>
              <a:avLst/>
              <a:gdLst>
                <a:gd name="T0" fmla="*/ 35 w 35"/>
                <a:gd name="T1" fmla="*/ 0 h 54"/>
                <a:gd name="T2" fmla="*/ 35 w 35"/>
                <a:gd name="T3" fmla="*/ 0 h 54"/>
                <a:gd name="T4" fmla="*/ 9 w 35"/>
                <a:gd name="T5" fmla="*/ 26 h 54"/>
                <a:gd name="T6" fmla="*/ 18 w 35"/>
                <a:gd name="T7" fmla="*/ 53 h 54"/>
                <a:gd name="T8" fmla="*/ 18 w 35"/>
                <a:gd name="T9" fmla="*/ 34 h 54"/>
                <a:gd name="T10" fmla="*/ 35 w 35"/>
                <a:gd name="T11" fmla="*/ 0 h 54"/>
              </a:gdLst>
              <a:ahLst/>
              <a:cxnLst>
                <a:cxn ang="0">
                  <a:pos x="T0" y="T1"/>
                </a:cxn>
                <a:cxn ang="0">
                  <a:pos x="T2" y="T3"/>
                </a:cxn>
                <a:cxn ang="0">
                  <a:pos x="T4" y="T5"/>
                </a:cxn>
                <a:cxn ang="0">
                  <a:pos x="T6" y="T7"/>
                </a:cxn>
                <a:cxn ang="0">
                  <a:pos x="T8" y="T9"/>
                </a:cxn>
                <a:cxn ang="0">
                  <a:pos x="T10" y="T11"/>
                </a:cxn>
              </a:cxnLst>
              <a:rect l="0" t="0" r="r" b="b"/>
              <a:pathLst>
                <a:path w="35" h="54">
                  <a:moveTo>
                    <a:pt x="35" y="0"/>
                  </a:moveTo>
                  <a:cubicBezTo>
                    <a:pt x="35" y="0"/>
                    <a:pt x="35" y="0"/>
                    <a:pt x="35" y="0"/>
                  </a:cubicBezTo>
                  <a:cubicBezTo>
                    <a:pt x="29" y="2"/>
                    <a:pt x="17" y="7"/>
                    <a:pt x="9" y="26"/>
                  </a:cubicBezTo>
                  <a:cubicBezTo>
                    <a:pt x="0" y="44"/>
                    <a:pt x="10" y="54"/>
                    <a:pt x="18" y="53"/>
                  </a:cubicBezTo>
                  <a:cubicBezTo>
                    <a:pt x="18" y="34"/>
                    <a:pt x="18" y="34"/>
                    <a:pt x="18" y="34"/>
                  </a:cubicBezTo>
                  <a:cubicBezTo>
                    <a:pt x="18" y="20"/>
                    <a:pt x="25" y="7"/>
                    <a:pt x="35" y="0"/>
                  </a:cubicBezTo>
                  <a:close/>
                </a:path>
              </a:pathLst>
            </a:custGeom>
            <a:solidFill>
              <a:srgbClr val="595959"/>
            </a:solidFill>
            <a:ln>
              <a:noFill/>
            </a:ln>
            <a:extLst/>
          </p:spPr>
          <p:txBody>
            <a:bodyPr vert="horz" wrap="square" lIns="82305" tIns="41153" rIns="82305" bIns="41153" numCol="1" anchor="t" anchorCtr="0" compatLnSpc="1">
              <a:prstTxWarp prst="textNoShape">
                <a:avLst/>
              </a:prstTxWarp>
            </a:bodyPr>
            <a:lstStyle/>
            <a:p>
              <a:endParaRPr lang="en-US" sz="1600"/>
            </a:p>
          </p:txBody>
        </p:sp>
        <p:sp>
          <p:nvSpPr>
            <p:cNvPr id="26" name="Freeform 75"/>
            <p:cNvSpPr>
              <a:spLocks/>
            </p:cNvSpPr>
            <p:nvPr/>
          </p:nvSpPr>
          <p:spPr bwMode="auto">
            <a:xfrm>
              <a:off x="2726440" y="3336040"/>
              <a:ext cx="204085" cy="314734"/>
            </a:xfrm>
            <a:custGeom>
              <a:avLst/>
              <a:gdLst>
                <a:gd name="T0" fmla="*/ 0 w 35"/>
                <a:gd name="T1" fmla="*/ 0 h 54"/>
                <a:gd name="T2" fmla="*/ 0 w 35"/>
                <a:gd name="T3" fmla="*/ 0 h 54"/>
                <a:gd name="T4" fmla="*/ 26 w 35"/>
                <a:gd name="T5" fmla="*/ 26 h 54"/>
                <a:gd name="T6" fmla="*/ 17 w 35"/>
                <a:gd name="T7" fmla="*/ 53 h 54"/>
                <a:gd name="T8" fmla="*/ 17 w 35"/>
                <a:gd name="T9" fmla="*/ 34 h 54"/>
                <a:gd name="T10" fmla="*/ 0 w 35"/>
                <a:gd name="T11" fmla="*/ 0 h 54"/>
              </a:gdLst>
              <a:ahLst/>
              <a:cxnLst>
                <a:cxn ang="0">
                  <a:pos x="T0" y="T1"/>
                </a:cxn>
                <a:cxn ang="0">
                  <a:pos x="T2" y="T3"/>
                </a:cxn>
                <a:cxn ang="0">
                  <a:pos x="T4" y="T5"/>
                </a:cxn>
                <a:cxn ang="0">
                  <a:pos x="T6" y="T7"/>
                </a:cxn>
                <a:cxn ang="0">
                  <a:pos x="T8" y="T9"/>
                </a:cxn>
                <a:cxn ang="0">
                  <a:pos x="T10" y="T11"/>
                </a:cxn>
              </a:cxnLst>
              <a:rect l="0" t="0" r="r" b="b"/>
              <a:pathLst>
                <a:path w="35" h="54">
                  <a:moveTo>
                    <a:pt x="0" y="0"/>
                  </a:moveTo>
                  <a:cubicBezTo>
                    <a:pt x="0" y="0"/>
                    <a:pt x="0" y="0"/>
                    <a:pt x="0" y="0"/>
                  </a:cubicBezTo>
                  <a:cubicBezTo>
                    <a:pt x="6" y="2"/>
                    <a:pt x="18" y="7"/>
                    <a:pt x="26" y="26"/>
                  </a:cubicBezTo>
                  <a:cubicBezTo>
                    <a:pt x="35" y="44"/>
                    <a:pt x="25" y="54"/>
                    <a:pt x="17" y="53"/>
                  </a:cubicBezTo>
                  <a:cubicBezTo>
                    <a:pt x="17" y="34"/>
                    <a:pt x="17" y="34"/>
                    <a:pt x="17" y="34"/>
                  </a:cubicBezTo>
                  <a:cubicBezTo>
                    <a:pt x="17" y="20"/>
                    <a:pt x="10" y="7"/>
                    <a:pt x="0" y="0"/>
                  </a:cubicBezTo>
                  <a:close/>
                </a:path>
              </a:pathLst>
            </a:custGeom>
            <a:solidFill>
              <a:srgbClr val="595959"/>
            </a:solidFill>
            <a:ln>
              <a:noFill/>
            </a:ln>
            <a:extLst/>
          </p:spPr>
          <p:txBody>
            <a:bodyPr vert="horz" wrap="square" lIns="82305" tIns="41153" rIns="82305" bIns="41153" numCol="1" anchor="t" anchorCtr="0" compatLnSpc="1">
              <a:prstTxWarp prst="textNoShape">
                <a:avLst/>
              </a:prstTxWarp>
            </a:bodyPr>
            <a:lstStyle/>
            <a:p>
              <a:endParaRPr lang="en-US" sz="1600"/>
            </a:p>
          </p:txBody>
        </p:sp>
        <p:sp>
          <p:nvSpPr>
            <p:cNvPr id="27" name="Freeform 76"/>
            <p:cNvSpPr>
              <a:spLocks/>
            </p:cNvSpPr>
            <p:nvPr/>
          </p:nvSpPr>
          <p:spPr bwMode="auto">
            <a:xfrm>
              <a:off x="2389576" y="3353251"/>
              <a:ext cx="400795" cy="437678"/>
            </a:xfrm>
            <a:custGeom>
              <a:avLst/>
              <a:gdLst>
                <a:gd name="T0" fmla="*/ 69 w 69"/>
                <a:gd name="T1" fmla="*/ 29 h 75"/>
                <a:gd name="T2" fmla="*/ 58 w 69"/>
                <a:gd name="T3" fmla="*/ 0 h 75"/>
                <a:gd name="T4" fmla="*/ 35 w 69"/>
                <a:gd name="T5" fmla="*/ 10 h 75"/>
                <a:gd name="T6" fmla="*/ 13 w 69"/>
                <a:gd name="T7" fmla="*/ 0 h 75"/>
                <a:gd name="T8" fmla="*/ 0 w 69"/>
                <a:gd name="T9" fmla="*/ 29 h 75"/>
                <a:gd name="T10" fmla="*/ 0 w 69"/>
                <a:gd name="T11" fmla="*/ 59 h 75"/>
                <a:gd name="T12" fmla="*/ 14 w 69"/>
                <a:gd name="T13" fmla="*/ 75 h 75"/>
                <a:gd name="T14" fmla="*/ 57 w 69"/>
                <a:gd name="T15" fmla="*/ 75 h 75"/>
                <a:gd name="T16" fmla="*/ 57 w 69"/>
                <a:gd name="T17" fmla="*/ 75 h 75"/>
                <a:gd name="T18" fmla="*/ 69 w 69"/>
                <a:gd name="T19" fmla="*/ 37 h 75"/>
                <a:gd name="T20" fmla="*/ 69 w 69"/>
                <a:gd name="T21" fmla="*/ 29 h 75"/>
                <a:gd name="T22" fmla="*/ 69 w 69"/>
                <a:gd name="T23" fmla="*/ 29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9" h="75">
                  <a:moveTo>
                    <a:pt x="69" y="29"/>
                  </a:moveTo>
                  <a:cubicBezTo>
                    <a:pt x="69" y="18"/>
                    <a:pt x="65" y="7"/>
                    <a:pt x="58" y="0"/>
                  </a:cubicBezTo>
                  <a:cubicBezTo>
                    <a:pt x="52" y="6"/>
                    <a:pt x="44" y="10"/>
                    <a:pt x="35" y="10"/>
                  </a:cubicBezTo>
                  <a:cubicBezTo>
                    <a:pt x="26" y="10"/>
                    <a:pt x="18" y="6"/>
                    <a:pt x="13" y="0"/>
                  </a:cubicBezTo>
                  <a:cubicBezTo>
                    <a:pt x="5" y="7"/>
                    <a:pt x="0" y="18"/>
                    <a:pt x="0" y="29"/>
                  </a:cubicBezTo>
                  <a:cubicBezTo>
                    <a:pt x="0" y="59"/>
                    <a:pt x="0" y="59"/>
                    <a:pt x="0" y="59"/>
                  </a:cubicBezTo>
                  <a:cubicBezTo>
                    <a:pt x="0" y="68"/>
                    <a:pt x="7" y="75"/>
                    <a:pt x="14" y="75"/>
                  </a:cubicBezTo>
                  <a:cubicBezTo>
                    <a:pt x="57" y="75"/>
                    <a:pt x="57" y="75"/>
                    <a:pt x="57" y="75"/>
                  </a:cubicBezTo>
                  <a:cubicBezTo>
                    <a:pt x="57" y="75"/>
                    <a:pt x="57" y="75"/>
                    <a:pt x="57" y="75"/>
                  </a:cubicBezTo>
                  <a:cubicBezTo>
                    <a:pt x="64" y="75"/>
                    <a:pt x="69" y="71"/>
                    <a:pt x="69" y="37"/>
                  </a:cubicBezTo>
                  <a:cubicBezTo>
                    <a:pt x="69" y="29"/>
                    <a:pt x="69" y="29"/>
                    <a:pt x="69" y="29"/>
                  </a:cubicBezTo>
                  <a:cubicBezTo>
                    <a:pt x="69" y="29"/>
                    <a:pt x="69" y="29"/>
                    <a:pt x="69" y="29"/>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28" name="Oval 77"/>
            <p:cNvSpPr>
              <a:spLocks noChangeArrowheads="1"/>
            </p:cNvSpPr>
            <p:nvPr/>
          </p:nvSpPr>
          <p:spPr bwMode="auto">
            <a:xfrm>
              <a:off x="2460882" y="3104907"/>
              <a:ext cx="265558" cy="265557"/>
            </a:xfrm>
            <a:prstGeom prst="ellipse">
              <a:avLst/>
            </a:prstGeom>
            <a:solidFill>
              <a:srgbClr val="595959"/>
            </a:solidFill>
            <a:ln>
              <a:noFill/>
            </a:ln>
            <a:extLst/>
          </p:spPr>
          <p:txBody>
            <a:bodyPr vert="horz" wrap="square" lIns="82305" tIns="41153" rIns="82305" bIns="41153" numCol="1" anchor="t" anchorCtr="0" compatLnSpc="1">
              <a:prstTxWarp prst="textNoShape">
                <a:avLst/>
              </a:prstTxWarp>
            </a:bodyPr>
            <a:lstStyle/>
            <a:p>
              <a:endParaRPr lang="en-US" sz="1600"/>
            </a:p>
          </p:txBody>
        </p:sp>
      </p:grpSp>
      <p:grpSp>
        <p:nvGrpSpPr>
          <p:cNvPr id="8" name="Group 7"/>
          <p:cNvGrpSpPr/>
          <p:nvPr/>
        </p:nvGrpSpPr>
        <p:grpSpPr>
          <a:xfrm>
            <a:off x="2251879" y="3897711"/>
            <a:ext cx="678646" cy="686022"/>
            <a:chOff x="2251879" y="3897711"/>
            <a:chExt cx="678646" cy="686022"/>
          </a:xfrm>
        </p:grpSpPr>
        <p:sp>
          <p:nvSpPr>
            <p:cNvPr id="30" name="Freeform 74"/>
            <p:cNvSpPr>
              <a:spLocks/>
            </p:cNvSpPr>
            <p:nvPr/>
          </p:nvSpPr>
          <p:spPr bwMode="auto">
            <a:xfrm>
              <a:off x="2251879" y="4128844"/>
              <a:ext cx="201627" cy="314734"/>
            </a:xfrm>
            <a:custGeom>
              <a:avLst/>
              <a:gdLst>
                <a:gd name="T0" fmla="*/ 35 w 35"/>
                <a:gd name="T1" fmla="*/ 0 h 54"/>
                <a:gd name="T2" fmla="*/ 35 w 35"/>
                <a:gd name="T3" fmla="*/ 0 h 54"/>
                <a:gd name="T4" fmla="*/ 9 w 35"/>
                <a:gd name="T5" fmla="*/ 26 h 54"/>
                <a:gd name="T6" fmla="*/ 18 w 35"/>
                <a:gd name="T7" fmla="*/ 53 h 54"/>
                <a:gd name="T8" fmla="*/ 18 w 35"/>
                <a:gd name="T9" fmla="*/ 34 h 54"/>
                <a:gd name="T10" fmla="*/ 35 w 35"/>
                <a:gd name="T11" fmla="*/ 0 h 54"/>
              </a:gdLst>
              <a:ahLst/>
              <a:cxnLst>
                <a:cxn ang="0">
                  <a:pos x="T0" y="T1"/>
                </a:cxn>
                <a:cxn ang="0">
                  <a:pos x="T2" y="T3"/>
                </a:cxn>
                <a:cxn ang="0">
                  <a:pos x="T4" y="T5"/>
                </a:cxn>
                <a:cxn ang="0">
                  <a:pos x="T6" y="T7"/>
                </a:cxn>
                <a:cxn ang="0">
                  <a:pos x="T8" y="T9"/>
                </a:cxn>
                <a:cxn ang="0">
                  <a:pos x="T10" y="T11"/>
                </a:cxn>
              </a:cxnLst>
              <a:rect l="0" t="0" r="r" b="b"/>
              <a:pathLst>
                <a:path w="35" h="54">
                  <a:moveTo>
                    <a:pt x="35" y="0"/>
                  </a:moveTo>
                  <a:cubicBezTo>
                    <a:pt x="35" y="0"/>
                    <a:pt x="35" y="0"/>
                    <a:pt x="35" y="0"/>
                  </a:cubicBezTo>
                  <a:cubicBezTo>
                    <a:pt x="29" y="2"/>
                    <a:pt x="17" y="7"/>
                    <a:pt x="9" y="26"/>
                  </a:cubicBezTo>
                  <a:cubicBezTo>
                    <a:pt x="0" y="44"/>
                    <a:pt x="10" y="54"/>
                    <a:pt x="18" y="53"/>
                  </a:cubicBezTo>
                  <a:cubicBezTo>
                    <a:pt x="18" y="34"/>
                    <a:pt x="18" y="34"/>
                    <a:pt x="18" y="34"/>
                  </a:cubicBezTo>
                  <a:cubicBezTo>
                    <a:pt x="18" y="20"/>
                    <a:pt x="25" y="7"/>
                    <a:pt x="35" y="0"/>
                  </a:cubicBezTo>
                  <a:close/>
                </a:path>
              </a:pathLst>
            </a:custGeom>
            <a:solidFill>
              <a:srgbClr val="595959"/>
            </a:solidFill>
            <a:ln>
              <a:noFill/>
            </a:ln>
            <a:extLst/>
          </p:spPr>
          <p:txBody>
            <a:bodyPr vert="horz" wrap="square" lIns="82305" tIns="41153" rIns="82305" bIns="41153" numCol="1" anchor="t" anchorCtr="0" compatLnSpc="1">
              <a:prstTxWarp prst="textNoShape">
                <a:avLst/>
              </a:prstTxWarp>
            </a:bodyPr>
            <a:lstStyle/>
            <a:p>
              <a:endParaRPr lang="en-US" sz="1600"/>
            </a:p>
          </p:txBody>
        </p:sp>
        <p:sp>
          <p:nvSpPr>
            <p:cNvPr id="31" name="Freeform 75"/>
            <p:cNvSpPr>
              <a:spLocks/>
            </p:cNvSpPr>
            <p:nvPr/>
          </p:nvSpPr>
          <p:spPr bwMode="auto">
            <a:xfrm>
              <a:off x="2726440" y="4128844"/>
              <a:ext cx="204085" cy="314734"/>
            </a:xfrm>
            <a:custGeom>
              <a:avLst/>
              <a:gdLst>
                <a:gd name="T0" fmla="*/ 0 w 35"/>
                <a:gd name="T1" fmla="*/ 0 h 54"/>
                <a:gd name="T2" fmla="*/ 0 w 35"/>
                <a:gd name="T3" fmla="*/ 0 h 54"/>
                <a:gd name="T4" fmla="*/ 26 w 35"/>
                <a:gd name="T5" fmla="*/ 26 h 54"/>
                <a:gd name="T6" fmla="*/ 17 w 35"/>
                <a:gd name="T7" fmla="*/ 53 h 54"/>
                <a:gd name="T8" fmla="*/ 17 w 35"/>
                <a:gd name="T9" fmla="*/ 34 h 54"/>
                <a:gd name="T10" fmla="*/ 0 w 35"/>
                <a:gd name="T11" fmla="*/ 0 h 54"/>
              </a:gdLst>
              <a:ahLst/>
              <a:cxnLst>
                <a:cxn ang="0">
                  <a:pos x="T0" y="T1"/>
                </a:cxn>
                <a:cxn ang="0">
                  <a:pos x="T2" y="T3"/>
                </a:cxn>
                <a:cxn ang="0">
                  <a:pos x="T4" y="T5"/>
                </a:cxn>
                <a:cxn ang="0">
                  <a:pos x="T6" y="T7"/>
                </a:cxn>
                <a:cxn ang="0">
                  <a:pos x="T8" y="T9"/>
                </a:cxn>
                <a:cxn ang="0">
                  <a:pos x="T10" y="T11"/>
                </a:cxn>
              </a:cxnLst>
              <a:rect l="0" t="0" r="r" b="b"/>
              <a:pathLst>
                <a:path w="35" h="54">
                  <a:moveTo>
                    <a:pt x="0" y="0"/>
                  </a:moveTo>
                  <a:cubicBezTo>
                    <a:pt x="0" y="0"/>
                    <a:pt x="0" y="0"/>
                    <a:pt x="0" y="0"/>
                  </a:cubicBezTo>
                  <a:cubicBezTo>
                    <a:pt x="6" y="2"/>
                    <a:pt x="18" y="7"/>
                    <a:pt x="26" y="26"/>
                  </a:cubicBezTo>
                  <a:cubicBezTo>
                    <a:pt x="35" y="44"/>
                    <a:pt x="25" y="54"/>
                    <a:pt x="17" y="53"/>
                  </a:cubicBezTo>
                  <a:cubicBezTo>
                    <a:pt x="17" y="34"/>
                    <a:pt x="17" y="34"/>
                    <a:pt x="17" y="34"/>
                  </a:cubicBezTo>
                  <a:cubicBezTo>
                    <a:pt x="17" y="20"/>
                    <a:pt x="10" y="7"/>
                    <a:pt x="0" y="0"/>
                  </a:cubicBezTo>
                  <a:close/>
                </a:path>
              </a:pathLst>
            </a:custGeom>
            <a:solidFill>
              <a:srgbClr val="595959"/>
            </a:solidFill>
            <a:ln>
              <a:noFill/>
            </a:ln>
            <a:extLst/>
          </p:spPr>
          <p:txBody>
            <a:bodyPr vert="horz" wrap="square" lIns="82305" tIns="41153" rIns="82305" bIns="41153" numCol="1" anchor="t" anchorCtr="0" compatLnSpc="1">
              <a:prstTxWarp prst="textNoShape">
                <a:avLst/>
              </a:prstTxWarp>
            </a:bodyPr>
            <a:lstStyle/>
            <a:p>
              <a:endParaRPr lang="en-US" sz="1600"/>
            </a:p>
          </p:txBody>
        </p:sp>
        <p:sp>
          <p:nvSpPr>
            <p:cNvPr id="32" name="Freeform 76"/>
            <p:cNvSpPr>
              <a:spLocks/>
            </p:cNvSpPr>
            <p:nvPr/>
          </p:nvSpPr>
          <p:spPr bwMode="auto">
            <a:xfrm>
              <a:off x="2389576" y="4146055"/>
              <a:ext cx="400795" cy="437678"/>
            </a:xfrm>
            <a:custGeom>
              <a:avLst/>
              <a:gdLst>
                <a:gd name="T0" fmla="*/ 69 w 69"/>
                <a:gd name="T1" fmla="*/ 29 h 75"/>
                <a:gd name="T2" fmla="*/ 58 w 69"/>
                <a:gd name="T3" fmla="*/ 0 h 75"/>
                <a:gd name="T4" fmla="*/ 35 w 69"/>
                <a:gd name="T5" fmla="*/ 10 h 75"/>
                <a:gd name="T6" fmla="*/ 13 w 69"/>
                <a:gd name="T7" fmla="*/ 0 h 75"/>
                <a:gd name="T8" fmla="*/ 0 w 69"/>
                <a:gd name="T9" fmla="*/ 29 h 75"/>
                <a:gd name="T10" fmla="*/ 0 w 69"/>
                <a:gd name="T11" fmla="*/ 59 h 75"/>
                <a:gd name="T12" fmla="*/ 14 w 69"/>
                <a:gd name="T13" fmla="*/ 75 h 75"/>
                <a:gd name="T14" fmla="*/ 57 w 69"/>
                <a:gd name="T15" fmla="*/ 75 h 75"/>
                <a:gd name="T16" fmla="*/ 57 w 69"/>
                <a:gd name="T17" fmla="*/ 75 h 75"/>
                <a:gd name="T18" fmla="*/ 69 w 69"/>
                <a:gd name="T19" fmla="*/ 37 h 75"/>
                <a:gd name="T20" fmla="*/ 69 w 69"/>
                <a:gd name="T21" fmla="*/ 29 h 75"/>
                <a:gd name="T22" fmla="*/ 69 w 69"/>
                <a:gd name="T23" fmla="*/ 29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9" h="75">
                  <a:moveTo>
                    <a:pt x="69" y="29"/>
                  </a:moveTo>
                  <a:cubicBezTo>
                    <a:pt x="69" y="18"/>
                    <a:pt x="65" y="7"/>
                    <a:pt x="58" y="0"/>
                  </a:cubicBezTo>
                  <a:cubicBezTo>
                    <a:pt x="52" y="6"/>
                    <a:pt x="44" y="10"/>
                    <a:pt x="35" y="10"/>
                  </a:cubicBezTo>
                  <a:cubicBezTo>
                    <a:pt x="26" y="10"/>
                    <a:pt x="18" y="6"/>
                    <a:pt x="13" y="0"/>
                  </a:cubicBezTo>
                  <a:cubicBezTo>
                    <a:pt x="5" y="7"/>
                    <a:pt x="0" y="18"/>
                    <a:pt x="0" y="29"/>
                  </a:cubicBezTo>
                  <a:cubicBezTo>
                    <a:pt x="0" y="59"/>
                    <a:pt x="0" y="59"/>
                    <a:pt x="0" y="59"/>
                  </a:cubicBezTo>
                  <a:cubicBezTo>
                    <a:pt x="0" y="68"/>
                    <a:pt x="7" y="75"/>
                    <a:pt x="14" y="75"/>
                  </a:cubicBezTo>
                  <a:cubicBezTo>
                    <a:pt x="57" y="75"/>
                    <a:pt x="57" y="75"/>
                    <a:pt x="57" y="75"/>
                  </a:cubicBezTo>
                  <a:cubicBezTo>
                    <a:pt x="57" y="75"/>
                    <a:pt x="57" y="75"/>
                    <a:pt x="57" y="75"/>
                  </a:cubicBezTo>
                  <a:cubicBezTo>
                    <a:pt x="64" y="75"/>
                    <a:pt x="69" y="71"/>
                    <a:pt x="69" y="37"/>
                  </a:cubicBezTo>
                  <a:cubicBezTo>
                    <a:pt x="69" y="29"/>
                    <a:pt x="69" y="29"/>
                    <a:pt x="69" y="29"/>
                  </a:cubicBezTo>
                  <a:cubicBezTo>
                    <a:pt x="69" y="29"/>
                    <a:pt x="69" y="29"/>
                    <a:pt x="69" y="29"/>
                  </a:cubicBez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33" name="Oval 77"/>
            <p:cNvSpPr>
              <a:spLocks noChangeArrowheads="1"/>
            </p:cNvSpPr>
            <p:nvPr/>
          </p:nvSpPr>
          <p:spPr bwMode="auto">
            <a:xfrm>
              <a:off x="2460882" y="3897711"/>
              <a:ext cx="265558" cy="265557"/>
            </a:xfrm>
            <a:prstGeom prst="ellipse">
              <a:avLst/>
            </a:prstGeom>
            <a:solidFill>
              <a:srgbClr val="595959"/>
            </a:solidFill>
            <a:ln>
              <a:noFill/>
            </a:ln>
            <a:extLst/>
          </p:spPr>
          <p:txBody>
            <a:bodyPr vert="horz" wrap="square" lIns="82305" tIns="41153" rIns="82305" bIns="41153" numCol="1" anchor="t" anchorCtr="0" compatLnSpc="1">
              <a:prstTxWarp prst="textNoShape">
                <a:avLst/>
              </a:prstTxWarp>
            </a:bodyPr>
            <a:lstStyle/>
            <a:p>
              <a:endParaRPr lang="en-US" sz="1600"/>
            </a:p>
          </p:txBody>
        </p:sp>
      </p:grpSp>
      <p:grpSp>
        <p:nvGrpSpPr>
          <p:cNvPr id="7" name="Group 6"/>
          <p:cNvGrpSpPr/>
          <p:nvPr/>
        </p:nvGrpSpPr>
        <p:grpSpPr>
          <a:xfrm>
            <a:off x="2251879" y="4690515"/>
            <a:ext cx="678646" cy="686022"/>
            <a:chOff x="2251879" y="4690515"/>
            <a:chExt cx="678646" cy="686022"/>
          </a:xfrm>
        </p:grpSpPr>
        <p:sp>
          <p:nvSpPr>
            <p:cNvPr id="35" name="Freeform 74"/>
            <p:cNvSpPr>
              <a:spLocks/>
            </p:cNvSpPr>
            <p:nvPr/>
          </p:nvSpPr>
          <p:spPr bwMode="auto">
            <a:xfrm>
              <a:off x="2251879" y="4921648"/>
              <a:ext cx="201627" cy="314734"/>
            </a:xfrm>
            <a:custGeom>
              <a:avLst/>
              <a:gdLst>
                <a:gd name="T0" fmla="*/ 35 w 35"/>
                <a:gd name="T1" fmla="*/ 0 h 54"/>
                <a:gd name="T2" fmla="*/ 35 w 35"/>
                <a:gd name="T3" fmla="*/ 0 h 54"/>
                <a:gd name="T4" fmla="*/ 9 w 35"/>
                <a:gd name="T5" fmla="*/ 26 h 54"/>
                <a:gd name="T6" fmla="*/ 18 w 35"/>
                <a:gd name="T7" fmla="*/ 53 h 54"/>
                <a:gd name="T8" fmla="*/ 18 w 35"/>
                <a:gd name="T9" fmla="*/ 34 h 54"/>
                <a:gd name="T10" fmla="*/ 35 w 35"/>
                <a:gd name="T11" fmla="*/ 0 h 54"/>
              </a:gdLst>
              <a:ahLst/>
              <a:cxnLst>
                <a:cxn ang="0">
                  <a:pos x="T0" y="T1"/>
                </a:cxn>
                <a:cxn ang="0">
                  <a:pos x="T2" y="T3"/>
                </a:cxn>
                <a:cxn ang="0">
                  <a:pos x="T4" y="T5"/>
                </a:cxn>
                <a:cxn ang="0">
                  <a:pos x="T6" y="T7"/>
                </a:cxn>
                <a:cxn ang="0">
                  <a:pos x="T8" y="T9"/>
                </a:cxn>
                <a:cxn ang="0">
                  <a:pos x="T10" y="T11"/>
                </a:cxn>
              </a:cxnLst>
              <a:rect l="0" t="0" r="r" b="b"/>
              <a:pathLst>
                <a:path w="35" h="54">
                  <a:moveTo>
                    <a:pt x="35" y="0"/>
                  </a:moveTo>
                  <a:cubicBezTo>
                    <a:pt x="35" y="0"/>
                    <a:pt x="35" y="0"/>
                    <a:pt x="35" y="0"/>
                  </a:cubicBezTo>
                  <a:cubicBezTo>
                    <a:pt x="29" y="2"/>
                    <a:pt x="17" y="7"/>
                    <a:pt x="9" y="26"/>
                  </a:cubicBezTo>
                  <a:cubicBezTo>
                    <a:pt x="0" y="44"/>
                    <a:pt x="10" y="54"/>
                    <a:pt x="18" y="53"/>
                  </a:cubicBezTo>
                  <a:cubicBezTo>
                    <a:pt x="18" y="34"/>
                    <a:pt x="18" y="34"/>
                    <a:pt x="18" y="34"/>
                  </a:cubicBezTo>
                  <a:cubicBezTo>
                    <a:pt x="18" y="20"/>
                    <a:pt x="25" y="7"/>
                    <a:pt x="35" y="0"/>
                  </a:cubicBezTo>
                  <a:close/>
                </a:path>
              </a:pathLst>
            </a:custGeom>
            <a:solidFill>
              <a:srgbClr val="595959"/>
            </a:solidFill>
            <a:ln>
              <a:noFill/>
            </a:ln>
            <a:extLst/>
          </p:spPr>
          <p:txBody>
            <a:bodyPr vert="horz" wrap="square" lIns="82305" tIns="41153" rIns="82305" bIns="41153" numCol="1" anchor="t" anchorCtr="0" compatLnSpc="1">
              <a:prstTxWarp prst="textNoShape">
                <a:avLst/>
              </a:prstTxWarp>
            </a:bodyPr>
            <a:lstStyle/>
            <a:p>
              <a:endParaRPr lang="en-US" sz="1600"/>
            </a:p>
          </p:txBody>
        </p:sp>
        <p:sp>
          <p:nvSpPr>
            <p:cNvPr id="36" name="Freeform 75"/>
            <p:cNvSpPr>
              <a:spLocks/>
            </p:cNvSpPr>
            <p:nvPr/>
          </p:nvSpPr>
          <p:spPr bwMode="auto">
            <a:xfrm>
              <a:off x="2726440" y="4921648"/>
              <a:ext cx="204085" cy="314734"/>
            </a:xfrm>
            <a:custGeom>
              <a:avLst/>
              <a:gdLst>
                <a:gd name="T0" fmla="*/ 0 w 35"/>
                <a:gd name="T1" fmla="*/ 0 h 54"/>
                <a:gd name="T2" fmla="*/ 0 w 35"/>
                <a:gd name="T3" fmla="*/ 0 h 54"/>
                <a:gd name="T4" fmla="*/ 26 w 35"/>
                <a:gd name="T5" fmla="*/ 26 h 54"/>
                <a:gd name="T6" fmla="*/ 17 w 35"/>
                <a:gd name="T7" fmla="*/ 53 h 54"/>
                <a:gd name="T8" fmla="*/ 17 w 35"/>
                <a:gd name="T9" fmla="*/ 34 h 54"/>
                <a:gd name="T10" fmla="*/ 0 w 35"/>
                <a:gd name="T11" fmla="*/ 0 h 54"/>
              </a:gdLst>
              <a:ahLst/>
              <a:cxnLst>
                <a:cxn ang="0">
                  <a:pos x="T0" y="T1"/>
                </a:cxn>
                <a:cxn ang="0">
                  <a:pos x="T2" y="T3"/>
                </a:cxn>
                <a:cxn ang="0">
                  <a:pos x="T4" y="T5"/>
                </a:cxn>
                <a:cxn ang="0">
                  <a:pos x="T6" y="T7"/>
                </a:cxn>
                <a:cxn ang="0">
                  <a:pos x="T8" y="T9"/>
                </a:cxn>
                <a:cxn ang="0">
                  <a:pos x="T10" y="T11"/>
                </a:cxn>
              </a:cxnLst>
              <a:rect l="0" t="0" r="r" b="b"/>
              <a:pathLst>
                <a:path w="35" h="54">
                  <a:moveTo>
                    <a:pt x="0" y="0"/>
                  </a:moveTo>
                  <a:cubicBezTo>
                    <a:pt x="0" y="0"/>
                    <a:pt x="0" y="0"/>
                    <a:pt x="0" y="0"/>
                  </a:cubicBezTo>
                  <a:cubicBezTo>
                    <a:pt x="6" y="2"/>
                    <a:pt x="18" y="7"/>
                    <a:pt x="26" y="26"/>
                  </a:cubicBezTo>
                  <a:cubicBezTo>
                    <a:pt x="35" y="44"/>
                    <a:pt x="25" y="54"/>
                    <a:pt x="17" y="53"/>
                  </a:cubicBezTo>
                  <a:cubicBezTo>
                    <a:pt x="17" y="34"/>
                    <a:pt x="17" y="34"/>
                    <a:pt x="17" y="34"/>
                  </a:cubicBezTo>
                  <a:cubicBezTo>
                    <a:pt x="17" y="20"/>
                    <a:pt x="10" y="7"/>
                    <a:pt x="0" y="0"/>
                  </a:cubicBezTo>
                  <a:close/>
                </a:path>
              </a:pathLst>
            </a:custGeom>
            <a:solidFill>
              <a:srgbClr val="595959"/>
            </a:solidFill>
            <a:ln>
              <a:noFill/>
            </a:ln>
            <a:extLst/>
          </p:spPr>
          <p:txBody>
            <a:bodyPr vert="horz" wrap="square" lIns="82305" tIns="41153" rIns="82305" bIns="41153" numCol="1" anchor="t" anchorCtr="0" compatLnSpc="1">
              <a:prstTxWarp prst="textNoShape">
                <a:avLst/>
              </a:prstTxWarp>
            </a:bodyPr>
            <a:lstStyle/>
            <a:p>
              <a:endParaRPr lang="en-US" sz="1600"/>
            </a:p>
          </p:txBody>
        </p:sp>
        <p:sp>
          <p:nvSpPr>
            <p:cNvPr id="37" name="Freeform 76"/>
            <p:cNvSpPr>
              <a:spLocks/>
            </p:cNvSpPr>
            <p:nvPr/>
          </p:nvSpPr>
          <p:spPr bwMode="auto">
            <a:xfrm>
              <a:off x="2389576" y="4938859"/>
              <a:ext cx="400795" cy="437678"/>
            </a:xfrm>
            <a:custGeom>
              <a:avLst/>
              <a:gdLst>
                <a:gd name="T0" fmla="*/ 69 w 69"/>
                <a:gd name="T1" fmla="*/ 29 h 75"/>
                <a:gd name="T2" fmla="*/ 58 w 69"/>
                <a:gd name="T3" fmla="*/ 0 h 75"/>
                <a:gd name="T4" fmla="*/ 35 w 69"/>
                <a:gd name="T5" fmla="*/ 10 h 75"/>
                <a:gd name="T6" fmla="*/ 13 w 69"/>
                <a:gd name="T7" fmla="*/ 0 h 75"/>
                <a:gd name="T8" fmla="*/ 0 w 69"/>
                <a:gd name="T9" fmla="*/ 29 h 75"/>
                <a:gd name="T10" fmla="*/ 0 w 69"/>
                <a:gd name="T11" fmla="*/ 59 h 75"/>
                <a:gd name="T12" fmla="*/ 14 w 69"/>
                <a:gd name="T13" fmla="*/ 75 h 75"/>
                <a:gd name="T14" fmla="*/ 57 w 69"/>
                <a:gd name="T15" fmla="*/ 75 h 75"/>
                <a:gd name="T16" fmla="*/ 57 w 69"/>
                <a:gd name="T17" fmla="*/ 75 h 75"/>
                <a:gd name="T18" fmla="*/ 69 w 69"/>
                <a:gd name="T19" fmla="*/ 37 h 75"/>
                <a:gd name="T20" fmla="*/ 69 w 69"/>
                <a:gd name="T21" fmla="*/ 29 h 75"/>
                <a:gd name="T22" fmla="*/ 69 w 69"/>
                <a:gd name="T23" fmla="*/ 29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9" h="75">
                  <a:moveTo>
                    <a:pt x="69" y="29"/>
                  </a:moveTo>
                  <a:cubicBezTo>
                    <a:pt x="69" y="18"/>
                    <a:pt x="65" y="7"/>
                    <a:pt x="58" y="0"/>
                  </a:cubicBezTo>
                  <a:cubicBezTo>
                    <a:pt x="52" y="6"/>
                    <a:pt x="44" y="10"/>
                    <a:pt x="35" y="10"/>
                  </a:cubicBezTo>
                  <a:cubicBezTo>
                    <a:pt x="26" y="10"/>
                    <a:pt x="18" y="6"/>
                    <a:pt x="13" y="0"/>
                  </a:cubicBezTo>
                  <a:cubicBezTo>
                    <a:pt x="5" y="7"/>
                    <a:pt x="0" y="18"/>
                    <a:pt x="0" y="29"/>
                  </a:cubicBezTo>
                  <a:cubicBezTo>
                    <a:pt x="0" y="59"/>
                    <a:pt x="0" y="59"/>
                    <a:pt x="0" y="59"/>
                  </a:cubicBezTo>
                  <a:cubicBezTo>
                    <a:pt x="0" y="68"/>
                    <a:pt x="7" y="75"/>
                    <a:pt x="14" y="75"/>
                  </a:cubicBezTo>
                  <a:cubicBezTo>
                    <a:pt x="57" y="75"/>
                    <a:pt x="57" y="75"/>
                    <a:pt x="57" y="75"/>
                  </a:cubicBezTo>
                  <a:cubicBezTo>
                    <a:pt x="57" y="75"/>
                    <a:pt x="57" y="75"/>
                    <a:pt x="57" y="75"/>
                  </a:cubicBezTo>
                  <a:cubicBezTo>
                    <a:pt x="64" y="75"/>
                    <a:pt x="69" y="71"/>
                    <a:pt x="69" y="37"/>
                  </a:cubicBezTo>
                  <a:cubicBezTo>
                    <a:pt x="69" y="29"/>
                    <a:pt x="69" y="29"/>
                    <a:pt x="69" y="29"/>
                  </a:cubicBezTo>
                  <a:cubicBezTo>
                    <a:pt x="69" y="29"/>
                    <a:pt x="69" y="29"/>
                    <a:pt x="69" y="29"/>
                  </a:cubicBezTo>
                  <a:close/>
                </a:path>
              </a:pathLst>
            </a:custGeom>
            <a:solidFill>
              <a:schemeClr val="accent5"/>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38" name="Oval 77"/>
            <p:cNvSpPr>
              <a:spLocks noChangeArrowheads="1"/>
            </p:cNvSpPr>
            <p:nvPr/>
          </p:nvSpPr>
          <p:spPr bwMode="auto">
            <a:xfrm>
              <a:off x="2460882" y="4690515"/>
              <a:ext cx="265558" cy="265557"/>
            </a:xfrm>
            <a:prstGeom prst="ellipse">
              <a:avLst/>
            </a:prstGeom>
            <a:solidFill>
              <a:srgbClr val="595959"/>
            </a:solidFill>
            <a:ln>
              <a:noFill/>
            </a:ln>
            <a:extLst/>
          </p:spPr>
          <p:txBody>
            <a:bodyPr vert="horz" wrap="square" lIns="82305" tIns="41153" rIns="82305" bIns="41153" numCol="1" anchor="t" anchorCtr="0" compatLnSpc="1">
              <a:prstTxWarp prst="textNoShape">
                <a:avLst/>
              </a:prstTxWarp>
            </a:bodyPr>
            <a:lstStyle/>
            <a:p>
              <a:endParaRPr lang="en-US" sz="1600"/>
            </a:p>
          </p:txBody>
        </p:sp>
      </p:grpSp>
    </p:spTree>
    <p:extLst>
      <p:ext uri="{BB962C8B-B14F-4D97-AF65-F5344CB8AC3E}">
        <p14:creationId xmlns:p14="http://schemas.microsoft.com/office/powerpoint/2010/main" val="2780013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2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reeform 6"/>
          <p:cNvSpPr>
            <a:spLocks/>
          </p:cNvSpPr>
          <p:nvPr/>
        </p:nvSpPr>
        <p:spPr bwMode="auto">
          <a:xfrm>
            <a:off x="5409208" y="230188"/>
            <a:ext cx="5563591" cy="3728969"/>
          </a:xfrm>
          <a:custGeom>
            <a:avLst/>
            <a:gdLst>
              <a:gd name="T0" fmla="*/ 239 w 276"/>
              <a:gd name="T1" fmla="*/ 77 h 185"/>
              <a:gd name="T2" fmla="*/ 240 w 276"/>
              <a:gd name="T3" fmla="*/ 65 h 185"/>
              <a:gd name="T4" fmla="*/ 175 w 276"/>
              <a:gd name="T5" fmla="*/ 0 h 185"/>
              <a:gd name="T6" fmla="*/ 116 w 276"/>
              <a:gd name="T7" fmla="*/ 39 h 185"/>
              <a:gd name="T8" fmla="*/ 81 w 276"/>
              <a:gd name="T9" fmla="*/ 24 h 185"/>
              <a:gd name="T10" fmla="*/ 34 w 276"/>
              <a:gd name="T11" fmla="*/ 71 h 185"/>
              <a:gd name="T12" fmla="*/ 35 w 276"/>
              <a:gd name="T13" fmla="*/ 81 h 185"/>
              <a:gd name="T14" fmla="*/ 0 w 276"/>
              <a:gd name="T15" fmla="*/ 131 h 185"/>
              <a:gd name="T16" fmla="*/ 54 w 276"/>
              <a:gd name="T17" fmla="*/ 185 h 185"/>
              <a:gd name="T18" fmla="*/ 220 w 276"/>
              <a:gd name="T19" fmla="*/ 185 h 185"/>
              <a:gd name="T20" fmla="*/ 276 w 276"/>
              <a:gd name="T21" fmla="*/ 129 h 185"/>
              <a:gd name="T22" fmla="*/ 239 w 276"/>
              <a:gd name="T23" fmla="*/ 77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6" h="185">
                <a:moveTo>
                  <a:pt x="239" y="77"/>
                </a:moveTo>
                <a:cubicBezTo>
                  <a:pt x="239" y="73"/>
                  <a:pt x="240" y="69"/>
                  <a:pt x="240" y="65"/>
                </a:cubicBezTo>
                <a:cubicBezTo>
                  <a:pt x="240" y="29"/>
                  <a:pt x="211" y="0"/>
                  <a:pt x="175" y="0"/>
                </a:cubicBezTo>
                <a:cubicBezTo>
                  <a:pt x="148" y="0"/>
                  <a:pt x="126" y="16"/>
                  <a:pt x="116" y="39"/>
                </a:cubicBezTo>
                <a:cubicBezTo>
                  <a:pt x="107" y="30"/>
                  <a:pt x="95" y="24"/>
                  <a:pt x="81" y="24"/>
                </a:cubicBezTo>
                <a:cubicBezTo>
                  <a:pt x="55" y="24"/>
                  <a:pt x="34" y="45"/>
                  <a:pt x="34" y="71"/>
                </a:cubicBezTo>
                <a:cubicBezTo>
                  <a:pt x="34" y="74"/>
                  <a:pt x="34" y="78"/>
                  <a:pt x="35" y="81"/>
                </a:cubicBezTo>
                <a:cubicBezTo>
                  <a:pt x="14" y="88"/>
                  <a:pt x="0" y="108"/>
                  <a:pt x="0" y="131"/>
                </a:cubicBezTo>
                <a:cubicBezTo>
                  <a:pt x="0" y="161"/>
                  <a:pt x="24" y="185"/>
                  <a:pt x="54" y="185"/>
                </a:cubicBezTo>
                <a:cubicBezTo>
                  <a:pt x="220" y="185"/>
                  <a:pt x="220" y="185"/>
                  <a:pt x="220" y="185"/>
                </a:cubicBezTo>
                <a:cubicBezTo>
                  <a:pt x="251" y="185"/>
                  <a:pt x="276" y="160"/>
                  <a:pt x="276" y="129"/>
                </a:cubicBezTo>
                <a:cubicBezTo>
                  <a:pt x="276" y="105"/>
                  <a:pt x="260" y="84"/>
                  <a:pt x="239" y="77"/>
                </a:cubicBezTo>
                <a:close/>
              </a:path>
            </a:pathLst>
          </a:custGeom>
          <a:solidFill>
            <a:srgbClr val="595959"/>
          </a:solidFill>
          <a:ln>
            <a:noFill/>
          </a:ln>
        </p:spPr>
        <p:txBody>
          <a:bodyPr vert="horz" wrap="square" lIns="82305" tIns="41153" rIns="82305" bIns="41153" numCol="1" anchor="t" anchorCtr="0" compatLnSpc="1">
            <a:prstTxWarp prst="textNoShape">
              <a:avLst/>
            </a:prstTxWarp>
          </a:bodyPr>
          <a:lstStyle/>
          <a:p>
            <a:endParaRPr lang="en-US" sz="1600" dirty="0">
              <a:solidFill>
                <a:schemeClr val="tx1"/>
              </a:solidFill>
            </a:endParaRPr>
          </a:p>
        </p:txBody>
      </p:sp>
      <p:sp>
        <p:nvSpPr>
          <p:cNvPr id="4" name="Title 3"/>
          <p:cNvSpPr>
            <a:spLocks noGrp="1"/>
          </p:cNvSpPr>
          <p:nvPr>
            <p:ph type="title"/>
          </p:nvPr>
        </p:nvSpPr>
        <p:spPr/>
        <p:txBody>
          <a:bodyPr/>
          <a:lstStyle/>
          <a:p>
            <a:r>
              <a:rPr lang="en-NZ" dirty="0"/>
              <a:t>Querying</a:t>
            </a:r>
          </a:p>
        </p:txBody>
      </p:sp>
      <p:graphicFrame>
        <p:nvGraphicFramePr>
          <p:cNvPr id="12" name="Table 11"/>
          <p:cNvGraphicFramePr>
            <a:graphicFrameLocks noGrp="1"/>
          </p:cNvGraphicFramePr>
          <p:nvPr>
            <p:extLst>
              <p:ext uri="{D42A27DB-BD31-4B8C-83A1-F6EECF244321}">
                <p14:modId xmlns:p14="http://schemas.microsoft.com/office/powerpoint/2010/main" val="1351419987"/>
              </p:ext>
            </p:extLst>
          </p:nvPr>
        </p:nvGraphicFramePr>
        <p:xfrm>
          <a:off x="1180593" y="2360614"/>
          <a:ext cx="7000410" cy="3116059"/>
        </p:xfrm>
        <a:graphic>
          <a:graphicData uri="http://schemas.openxmlformats.org/drawingml/2006/table">
            <a:tbl>
              <a:tblPr firstRow="1" bandRow="1">
                <a:tableStyleId>{7DF18680-E054-41AD-8BC1-D1AEF772440D}</a:tableStyleId>
              </a:tblPr>
              <a:tblGrid>
                <a:gridCol w="1978569"/>
                <a:gridCol w="1978569"/>
                <a:gridCol w="1503813"/>
                <a:gridCol w="1539459"/>
              </a:tblGrid>
              <a:tr h="641542">
                <a:tc>
                  <a:txBody>
                    <a:bodyPr/>
                    <a:lstStyle/>
                    <a:p>
                      <a:endParaRPr lang="en-NZ" sz="1600" b="1" dirty="0">
                        <a:solidFill>
                          <a:schemeClr val="lt1">
                            <a:alpha val="99000"/>
                          </a:schemeClr>
                        </a:solidFill>
                      </a:endParaRPr>
                    </a:p>
                  </a:txBody>
                  <a:tcPr marL="182880" marR="182880" marT="91440" marB="91440" anchor="b">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NZ" sz="1600" b="1" cap="all" baseline="0" dirty="0" smtClean="0">
                          <a:solidFill>
                            <a:schemeClr val="lt1">
                              <a:alpha val="99000"/>
                            </a:schemeClr>
                          </a:solidFill>
                        </a:rPr>
                        <a:t>FIRST</a:t>
                      </a:r>
                      <a:endParaRPr lang="en-NZ" sz="1600" b="1" cap="all" baseline="0" dirty="0">
                        <a:solidFill>
                          <a:schemeClr val="lt1">
                            <a:alpha val="99000"/>
                          </a:schemeClr>
                        </a:solidFill>
                      </a:endParaRPr>
                    </a:p>
                  </a:txBody>
                  <a:tcPr marL="182880" marR="182880" marT="91440" marB="91440" anchor="ctr">
                    <a:lnL w="12700" cmpd="sng">
                      <a:noFill/>
                    </a:lnL>
                    <a:lnB w="12700" cap="flat" cmpd="sng" algn="ctr">
                      <a:noFill/>
                      <a:prstDash val="solid"/>
                      <a:round/>
                      <a:headEnd type="none" w="med" len="med"/>
                      <a:tailEnd type="none" w="med" len="med"/>
                    </a:lnB>
                    <a:solidFill>
                      <a:srgbClr val="92D050"/>
                    </a:solidFill>
                  </a:tcPr>
                </a:tc>
                <a:tc>
                  <a:txBody>
                    <a:bodyPr/>
                    <a:lstStyle/>
                    <a:p>
                      <a:r>
                        <a:rPr lang="en-NZ" sz="1600" b="1" cap="all" baseline="0" dirty="0" smtClean="0">
                          <a:solidFill>
                            <a:schemeClr val="lt1">
                              <a:alpha val="99000"/>
                            </a:schemeClr>
                          </a:solidFill>
                        </a:rPr>
                        <a:t>LAST</a:t>
                      </a:r>
                      <a:endParaRPr lang="en-NZ" sz="1600" b="1" cap="all" baseline="0" dirty="0">
                        <a:solidFill>
                          <a:schemeClr val="lt1">
                            <a:alpha val="99000"/>
                          </a:schemeClr>
                        </a:solidFill>
                      </a:endParaRPr>
                    </a:p>
                  </a:txBody>
                  <a:tcPr marL="182880" marR="182880" marT="91440" marB="91440" anchor="ctr">
                    <a:lnB w="12700" cap="flat" cmpd="sng" algn="ctr">
                      <a:noFill/>
                      <a:prstDash val="solid"/>
                      <a:round/>
                      <a:headEnd type="none" w="med" len="med"/>
                      <a:tailEnd type="none" w="med" len="med"/>
                    </a:lnB>
                    <a:solidFill>
                      <a:srgbClr val="92D050"/>
                    </a:solidFill>
                  </a:tcPr>
                </a:tc>
                <a:tc>
                  <a:txBody>
                    <a:bodyPr/>
                    <a:lstStyle/>
                    <a:p>
                      <a:r>
                        <a:rPr lang="en-NZ" sz="1600" b="1" cap="all" baseline="0" dirty="0" smtClean="0">
                          <a:solidFill>
                            <a:schemeClr val="lt1">
                              <a:alpha val="99000"/>
                            </a:schemeClr>
                          </a:solidFill>
                        </a:rPr>
                        <a:t>BIRTHDATE</a:t>
                      </a:r>
                      <a:endParaRPr lang="en-NZ" sz="1600" b="1" cap="all" baseline="0" dirty="0">
                        <a:solidFill>
                          <a:schemeClr val="lt1">
                            <a:alpha val="99000"/>
                          </a:schemeClr>
                        </a:solidFill>
                      </a:endParaRPr>
                    </a:p>
                  </a:txBody>
                  <a:tcPr marL="182880" marR="182880" marT="91440" marB="91440" anchor="ctr">
                    <a:lnB w="12700" cap="flat" cmpd="sng" algn="ctr">
                      <a:noFill/>
                      <a:prstDash val="solid"/>
                      <a:round/>
                      <a:headEnd type="none" w="med" len="med"/>
                      <a:tailEnd type="none" w="med" len="med"/>
                    </a:lnB>
                    <a:solidFill>
                      <a:srgbClr val="92D050"/>
                    </a:solidFill>
                  </a:tcPr>
                </a:tc>
              </a:tr>
              <a:tr h="824839">
                <a:tc>
                  <a:txBody>
                    <a:bodyPr/>
                    <a:lstStyle/>
                    <a:p>
                      <a:pPr algn="r"/>
                      <a:endParaRPr lang="en-NZ" sz="2400" dirty="0">
                        <a:solidFill>
                          <a:schemeClr val="tx1">
                            <a:lumMod val="50000"/>
                            <a:lumOff val="50000"/>
                            <a:alpha val="99000"/>
                          </a:schemeClr>
                        </a:solidFill>
                        <a:latin typeface="Segoe UI Light" pitchFamily="34" charset="0"/>
                      </a:endParaRPr>
                    </a:p>
                  </a:txBody>
                  <a:tcPr marL="182880" marR="182880" marT="91440" marB="91440"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algn="l" defTabSz="914325" rtl="0" eaLnBrk="1" latinLnBrk="0" hangingPunct="1"/>
                      <a:r>
                        <a:rPr lang="en-US" sz="1400" kern="1200" dirty="0" smtClean="0">
                          <a:solidFill>
                            <a:schemeClr val="tx2">
                              <a:lumMod val="75000"/>
                              <a:alpha val="99000"/>
                            </a:schemeClr>
                          </a:solidFill>
                          <a:latin typeface="+mn-lt"/>
                          <a:ea typeface="+mn-ea"/>
                          <a:cs typeface="+mn-cs"/>
                        </a:rPr>
                        <a:t>Wade</a:t>
                      </a:r>
                    </a:p>
                  </a:txBody>
                  <a:tcPr marL="182880" marR="182880" marT="91440" marB="91440" anchor="ctr">
                    <a:lnL w="12700" cmpd="sng">
                      <a:noFill/>
                    </a:lnL>
                    <a:lnT w="12700" cap="flat" cmpd="sng" algn="ctr">
                      <a:noFill/>
                      <a:prstDash val="solid"/>
                      <a:round/>
                      <a:headEnd type="none" w="med" len="med"/>
                      <a:tailEnd type="none" w="med" len="med"/>
                    </a:lnT>
                    <a:solidFill>
                      <a:schemeClr val="bg1">
                        <a:lumMod val="95000"/>
                      </a:schemeClr>
                    </a:solidFill>
                  </a:tcPr>
                </a:tc>
                <a:tc>
                  <a:txBody>
                    <a:bodyPr/>
                    <a:lstStyle/>
                    <a:p>
                      <a:pPr marL="0" algn="l" defTabSz="914325" rtl="0" eaLnBrk="1" latinLnBrk="0" hangingPunct="1"/>
                      <a:r>
                        <a:rPr lang="en-US" sz="1400" kern="1200" dirty="0" smtClean="0">
                          <a:solidFill>
                            <a:schemeClr val="tx2">
                              <a:lumMod val="75000"/>
                              <a:alpha val="99000"/>
                            </a:schemeClr>
                          </a:solidFill>
                          <a:latin typeface="+mn-lt"/>
                          <a:ea typeface="+mn-ea"/>
                          <a:cs typeface="+mn-cs"/>
                        </a:rPr>
                        <a:t>Wegner</a:t>
                      </a:r>
                    </a:p>
                  </a:txBody>
                  <a:tcPr marL="182880" marR="182880" marT="91440" marB="91440" anchor="ctr">
                    <a:lnT w="12700" cap="flat" cmpd="sng" algn="ctr">
                      <a:noFill/>
                      <a:prstDash val="solid"/>
                      <a:round/>
                      <a:headEnd type="none" w="med" len="med"/>
                      <a:tailEnd type="none" w="med" len="med"/>
                    </a:lnT>
                    <a:solidFill>
                      <a:schemeClr val="bg1">
                        <a:lumMod val="95000"/>
                      </a:schemeClr>
                    </a:solidFill>
                  </a:tcPr>
                </a:tc>
                <a:tc>
                  <a:txBody>
                    <a:bodyPr/>
                    <a:lstStyle/>
                    <a:p>
                      <a:pPr marL="0" algn="l" defTabSz="914363" rtl="0" eaLnBrk="1" latinLnBrk="0" hangingPunct="1"/>
                      <a:r>
                        <a:rPr lang="en-US" sz="1400" kern="1200" dirty="0" smtClean="0">
                          <a:solidFill>
                            <a:schemeClr val="tx2">
                              <a:lumMod val="75000"/>
                              <a:alpha val="99000"/>
                            </a:schemeClr>
                          </a:solidFill>
                          <a:latin typeface="+mn-lt"/>
                          <a:ea typeface="+mn-ea"/>
                          <a:cs typeface="+mn-cs"/>
                        </a:rPr>
                        <a:t>2/2/1981</a:t>
                      </a:r>
                      <a:endParaRPr lang="en-US" sz="1400" kern="1200" dirty="0">
                        <a:solidFill>
                          <a:schemeClr val="tx2">
                            <a:lumMod val="75000"/>
                            <a:alpha val="99000"/>
                          </a:schemeClr>
                        </a:solidFill>
                        <a:latin typeface="+mn-lt"/>
                        <a:ea typeface="+mn-ea"/>
                        <a:cs typeface="+mn-cs"/>
                      </a:endParaRPr>
                    </a:p>
                  </a:txBody>
                  <a:tcPr marL="121888" marR="121888" anchor="ctr">
                    <a:lnT w="12700" cap="flat" cmpd="sng" algn="ctr">
                      <a:noFill/>
                      <a:prstDash val="solid"/>
                      <a:round/>
                      <a:headEnd type="none" w="med" len="med"/>
                      <a:tailEnd type="none" w="med" len="med"/>
                    </a:lnT>
                    <a:solidFill>
                      <a:schemeClr val="bg1">
                        <a:lumMod val="95000"/>
                      </a:schemeClr>
                    </a:solidFill>
                  </a:tcPr>
                </a:tc>
              </a:tr>
              <a:tr h="824839">
                <a:tc>
                  <a:txBody>
                    <a:bodyPr/>
                    <a:lstStyle/>
                    <a:p>
                      <a:pPr algn="r"/>
                      <a:endParaRPr lang="en-NZ" sz="2400" dirty="0">
                        <a:solidFill>
                          <a:schemeClr val="tx1">
                            <a:lumMod val="50000"/>
                            <a:lumOff val="50000"/>
                            <a:alpha val="99000"/>
                          </a:schemeClr>
                        </a:solidFill>
                        <a:latin typeface="Segoe UI Light" pitchFamily="34" charset="0"/>
                      </a:endParaRPr>
                    </a:p>
                  </a:txBody>
                  <a:tcPr marL="182880" marR="182880" marT="91440" marB="9144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algn="l" defTabSz="914325" rtl="0" eaLnBrk="1" latinLnBrk="0" hangingPunct="1"/>
                      <a:r>
                        <a:rPr lang="en-US" sz="1400" kern="1200" dirty="0" smtClean="0">
                          <a:solidFill>
                            <a:schemeClr val="tx2">
                              <a:lumMod val="75000"/>
                              <a:alpha val="99000"/>
                            </a:schemeClr>
                          </a:solidFill>
                          <a:latin typeface="+mn-lt"/>
                          <a:ea typeface="+mn-ea"/>
                          <a:cs typeface="+mn-cs"/>
                        </a:rPr>
                        <a:t>Nathan</a:t>
                      </a:r>
                    </a:p>
                  </a:txBody>
                  <a:tcPr marL="182880" marR="182880" marT="91440" marB="91440" anchor="ctr">
                    <a:lnL w="12700" cmpd="sng">
                      <a:noFill/>
                    </a:lnL>
                    <a:solidFill>
                      <a:schemeClr val="bg1">
                        <a:lumMod val="95000"/>
                      </a:schemeClr>
                    </a:solidFill>
                  </a:tcPr>
                </a:tc>
                <a:tc>
                  <a:txBody>
                    <a:bodyPr/>
                    <a:lstStyle/>
                    <a:p>
                      <a:pPr marL="0" algn="l" defTabSz="914325" rtl="0" eaLnBrk="1" latinLnBrk="0" hangingPunct="1"/>
                      <a:r>
                        <a:rPr lang="en-US" sz="1400" kern="1200" dirty="0" smtClean="0">
                          <a:solidFill>
                            <a:schemeClr val="tx2">
                              <a:lumMod val="75000"/>
                              <a:alpha val="99000"/>
                            </a:schemeClr>
                          </a:solidFill>
                          <a:latin typeface="+mn-lt"/>
                          <a:ea typeface="+mn-ea"/>
                          <a:cs typeface="+mn-cs"/>
                        </a:rPr>
                        <a:t>Totten</a:t>
                      </a:r>
                      <a:endParaRPr lang="en-US" sz="1400" kern="1200" dirty="0">
                        <a:solidFill>
                          <a:schemeClr val="tx2">
                            <a:lumMod val="75000"/>
                            <a:alpha val="99000"/>
                          </a:schemeClr>
                        </a:solidFill>
                        <a:latin typeface="+mn-lt"/>
                        <a:ea typeface="+mn-ea"/>
                        <a:cs typeface="+mn-cs"/>
                      </a:endParaRPr>
                    </a:p>
                  </a:txBody>
                  <a:tcPr marL="182880" marR="182880" marT="91440" marB="91440" anchor="ctr">
                    <a:solidFill>
                      <a:schemeClr val="bg1">
                        <a:lumMod val="95000"/>
                      </a:schemeClr>
                    </a:solidFill>
                  </a:tcPr>
                </a:tc>
                <a:tc>
                  <a:txBody>
                    <a:bodyPr/>
                    <a:lstStyle/>
                    <a:p>
                      <a:pPr marL="0" algn="l" defTabSz="914363" rtl="0" eaLnBrk="1" latinLnBrk="0" hangingPunct="1"/>
                      <a:r>
                        <a:rPr lang="en-US" sz="1400" kern="1200" dirty="0" smtClean="0">
                          <a:solidFill>
                            <a:schemeClr val="tx2">
                              <a:lumMod val="75000"/>
                              <a:alpha val="99000"/>
                            </a:schemeClr>
                          </a:solidFill>
                          <a:latin typeface="+mn-lt"/>
                          <a:ea typeface="+mn-ea"/>
                          <a:cs typeface="+mn-cs"/>
                        </a:rPr>
                        <a:t>3/15/1965</a:t>
                      </a:r>
                      <a:endParaRPr lang="en-US" sz="1400" kern="1200" dirty="0">
                        <a:solidFill>
                          <a:schemeClr val="tx2">
                            <a:lumMod val="75000"/>
                            <a:alpha val="99000"/>
                          </a:schemeClr>
                        </a:solidFill>
                        <a:latin typeface="+mn-lt"/>
                        <a:ea typeface="+mn-ea"/>
                        <a:cs typeface="+mn-cs"/>
                      </a:endParaRPr>
                    </a:p>
                  </a:txBody>
                  <a:tcPr marL="121888" marR="121888" anchor="ctr">
                    <a:solidFill>
                      <a:schemeClr val="bg1">
                        <a:lumMod val="95000"/>
                      </a:schemeClr>
                    </a:solidFill>
                  </a:tcPr>
                </a:tc>
              </a:tr>
              <a:tr h="824839">
                <a:tc>
                  <a:txBody>
                    <a:bodyPr/>
                    <a:lstStyle/>
                    <a:p>
                      <a:pPr algn="r"/>
                      <a:endParaRPr lang="en-NZ" sz="2400" dirty="0">
                        <a:solidFill>
                          <a:schemeClr val="tx1">
                            <a:lumMod val="50000"/>
                            <a:lumOff val="50000"/>
                            <a:alpha val="99000"/>
                          </a:schemeClr>
                        </a:solidFill>
                        <a:latin typeface="Segoe UI Light" pitchFamily="34" charset="0"/>
                      </a:endParaRPr>
                    </a:p>
                  </a:txBody>
                  <a:tcPr marL="182880" marR="182880" marT="91440" marB="9144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US" sz="1400" kern="1200" dirty="0" smtClean="0">
                          <a:solidFill>
                            <a:schemeClr val="tx2">
                              <a:lumMod val="75000"/>
                              <a:alpha val="99000"/>
                            </a:schemeClr>
                          </a:solidFill>
                          <a:latin typeface="+mn-lt"/>
                          <a:ea typeface="+mn-ea"/>
                          <a:cs typeface="+mn-cs"/>
                        </a:rPr>
                        <a:t>Nick</a:t>
                      </a:r>
                      <a:endParaRPr lang="en-US" sz="1400" kern="1200" dirty="0">
                        <a:solidFill>
                          <a:schemeClr val="tx2">
                            <a:lumMod val="75000"/>
                            <a:alpha val="99000"/>
                          </a:schemeClr>
                        </a:solidFill>
                        <a:latin typeface="+mn-lt"/>
                        <a:ea typeface="+mn-ea"/>
                        <a:cs typeface="+mn-cs"/>
                      </a:endParaRPr>
                    </a:p>
                  </a:txBody>
                  <a:tcPr marL="182880" marR="182880" anchor="ctr">
                    <a:lnL w="12700" cmpd="sng">
                      <a:noFill/>
                    </a:lnL>
                    <a:solidFill>
                      <a:schemeClr val="bg1">
                        <a:lumMod val="95000"/>
                      </a:schemeClr>
                    </a:solidFill>
                  </a:tcPr>
                </a:tc>
                <a:tc>
                  <a:txBody>
                    <a:bodyPr/>
                    <a:lstStyle/>
                    <a:p>
                      <a:r>
                        <a:rPr lang="en-US" sz="1400" kern="1200" dirty="0" smtClean="0">
                          <a:solidFill>
                            <a:schemeClr val="tx2">
                              <a:lumMod val="75000"/>
                              <a:alpha val="99000"/>
                            </a:schemeClr>
                          </a:solidFill>
                          <a:latin typeface="+mn-lt"/>
                          <a:ea typeface="+mn-ea"/>
                          <a:cs typeface="+mn-cs"/>
                        </a:rPr>
                        <a:t>Harris</a:t>
                      </a:r>
                      <a:endParaRPr lang="en-US" sz="1400" kern="1200" dirty="0">
                        <a:solidFill>
                          <a:schemeClr val="tx2">
                            <a:lumMod val="75000"/>
                            <a:alpha val="99000"/>
                          </a:schemeClr>
                        </a:solidFill>
                        <a:latin typeface="+mn-lt"/>
                        <a:ea typeface="+mn-ea"/>
                        <a:cs typeface="+mn-cs"/>
                      </a:endParaRPr>
                    </a:p>
                  </a:txBody>
                  <a:tcPr marL="182880" marR="182880" anchor="ctr">
                    <a:solidFill>
                      <a:schemeClr val="bg1">
                        <a:lumMod val="95000"/>
                      </a:schemeClr>
                    </a:solidFill>
                  </a:tcPr>
                </a:tc>
                <a:tc>
                  <a:txBody>
                    <a:bodyPr/>
                    <a:lstStyle/>
                    <a:p>
                      <a:pPr marL="0" algn="l" defTabSz="914363" rtl="0" eaLnBrk="1" latinLnBrk="0" hangingPunct="1"/>
                      <a:r>
                        <a:rPr lang="en-US" sz="1400" kern="1200" dirty="0" smtClean="0">
                          <a:solidFill>
                            <a:schemeClr val="tx2">
                              <a:lumMod val="75000"/>
                              <a:alpha val="99000"/>
                            </a:schemeClr>
                          </a:solidFill>
                          <a:latin typeface="+mn-lt"/>
                          <a:ea typeface="+mn-ea"/>
                          <a:cs typeface="+mn-cs"/>
                        </a:rPr>
                        <a:t>May 1, 1976</a:t>
                      </a:r>
                      <a:endParaRPr lang="en-US" sz="1400" kern="1200" dirty="0">
                        <a:solidFill>
                          <a:schemeClr val="tx2">
                            <a:lumMod val="75000"/>
                            <a:alpha val="99000"/>
                          </a:schemeClr>
                        </a:solidFill>
                        <a:latin typeface="+mn-lt"/>
                        <a:ea typeface="+mn-ea"/>
                        <a:cs typeface="+mn-cs"/>
                      </a:endParaRPr>
                    </a:p>
                  </a:txBody>
                  <a:tcPr marL="121888" marR="121888" anchor="ctr">
                    <a:solidFill>
                      <a:schemeClr val="bg1">
                        <a:lumMod val="95000"/>
                      </a:schemeClr>
                    </a:solidFill>
                  </a:tcPr>
                </a:tc>
              </a:tr>
            </a:tbl>
          </a:graphicData>
        </a:graphic>
      </p:graphicFrame>
      <p:sp>
        <p:nvSpPr>
          <p:cNvPr id="17" name="Rounded Rectangle 16"/>
          <p:cNvSpPr/>
          <p:nvPr/>
        </p:nvSpPr>
        <p:spPr>
          <a:xfrm>
            <a:off x="1994172" y="3005036"/>
            <a:ext cx="6196518" cy="847928"/>
          </a:xfrm>
          <a:prstGeom prst="roundRect">
            <a:avLst>
              <a:gd name="adj" fmla="val 10931"/>
            </a:avLst>
          </a:prstGeom>
          <a:noFill/>
          <a:ln>
            <a:solidFill>
              <a:schemeClr val="accent2">
                <a:alpha val="99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36" tIns="45719" rIns="91436" bIns="45719" rtlCol="0" anchor="ctr"/>
          <a:lstStyle/>
          <a:p>
            <a:pPr algn="ctr"/>
            <a:endParaRPr lang="en-US" dirty="0"/>
          </a:p>
        </p:txBody>
      </p:sp>
      <p:grpSp>
        <p:nvGrpSpPr>
          <p:cNvPr id="10" name="Group 9"/>
          <p:cNvGrpSpPr/>
          <p:nvPr/>
        </p:nvGrpSpPr>
        <p:grpSpPr>
          <a:xfrm>
            <a:off x="2251879" y="3104907"/>
            <a:ext cx="678646" cy="686022"/>
            <a:chOff x="2251879" y="3104907"/>
            <a:chExt cx="678646" cy="686022"/>
          </a:xfrm>
        </p:grpSpPr>
        <p:sp>
          <p:nvSpPr>
            <p:cNvPr id="25" name="Freeform 74"/>
            <p:cNvSpPr>
              <a:spLocks/>
            </p:cNvSpPr>
            <p:nvPr/>
          </p:nvSpPr>
          <p:spPr bwMode="auto">
            <a:xfrm>
              <a:off x="2251879" y="3336040"/>
              <a:ext cx="201627" cy="314734"/>
            </a:xfrm>
            <a:custGeom>
              <a:avLst/>
              <a:gdLst>
                <a:gd name="T0" fmla="*/ 35 w 35"/>
                <a:gd name="T1" fmla="*/ 0 h 54"/>
                <a:gd name="T2" fmla="*/ 35 w 35"/>
                <a:gd name="T3" fmla="*/ 0 h 54"/>
                <a:gd name="T4" fmla="*/ 9 w 35"/>
                <a:gd name="T5" fmla="*/ 26 h 54"/>
                <a:gd name="T6" fmla="*/ 18 w 35"/>
                <a:gd name="T7" fmla="*/ 53 h 54"/>
                <a:gd name="T8" fmla="*/ 18 w 35"/>
                <a:gd name="T9" fmla="*/ 34 h 54"/>
                <a:gd name="T10" fmla="*/ 35 w 35"/>
                <a:gd name="T11" fmla="*/ 0 h 54"/>
              </a:gdLst>
              <a:ahLst/>
              <a:cxnLst>
                <a:cxn ang="0">
                  <a:pos x="T0" y="T1"/>
                </a:cxn>
                <a:cxn ang="0">
                  <a:pos x="T2" y="T3"/>
                </a:cxn>
                <a:cxn ang="0">
                  <a:pos x="T4" y="T5"/>
                </a:cxn>
                <a:cxn ang="0">
                  <a:pos x="T6" y="T7"/>
                </a:cxn>
                <a:cxn ang="0">
                  <a:pos x="T8" y="T9"/>
                </a:cxn>
                <a:cxn ang="0">
                  <a:pos x="T10" y="T11"/>
                </a:cxn>
              </a:cxnLst>
              <a:rect l="0" t="0" r="r" b="b"/>
              <a:pathLst>
                <a:path w="35" h="54">
                  <a:moveTo>
                    <a:pt x="35" y="0"/>
                  </a:moveTo>
                  <a:cubicBezTo>
                    <a:pt x="35" y="0"/>
                    <a:pt x="35" y="0"/>
                    <a:pt x="35" y="0"/>
                  </a:cubicBezTo>
                  <a:cubicBezTo>
                    <a:pt x="29" y="2"/>
                    <a:pt x="17" y="7"/>
                    <a:pt x="9" y="26"/>
                  </a:cubicBezTo>
                  <a:cubicBezTo>
                    <a:pt x="0" y="44"/>
                    <a:pt x="10" y="54"/>
                    <a:pt x="18" y="53"/>
                  </a:cubicBezTo>
                  <a:cubicBezTo>
                    <a:pt x="18" y="34"/>
                    <a:pt x="18" y="34"/>
                    <a:pt x="18" y="34"/>
                  </a:cubicBezTo>
                  <a:cubicBezTo>
                    <a:pt x="18" y="20"/>
                    <a:pt x="25" y="7"/>
                    <a:pt x="35" y="0"/>
                  </a:cubicBezTo>
                  <a:close/>
                </a:path>
              </a:pathLst>
            </a:custGeom>
            <a:solidFill>
              <a:srgbClr val="595959"/>
            </a:solidFill>
            <a:ln>
              <a:noFill/>
            </a:ln>
            <a:extLst/>
          </p:spPr>
          <p:txBody>
            <a:bodyPr vert="horz" wrap="square" lIns="82305" tIns="41153" rIns="82305" bIns="41153" numCol="1" anchor="t" anchorCtr="0" compatLnSpc="1">
              <a:prstTxWarp prst="textNoShape">
                <a:avLst/>
              </a:prstTxWarp>
            </a:bodyPr>
            <a:lstStyle/>
            <a:p>
              <a:endParaRPr lang="en-US" sz="1600"/>
            </a:p>
          </p:txBody>
        </p:sp>
        <p:sp>
          <p:nvSpPr>
            <p:cNvPr id="26" name="Freeform 75"/>
            <p:cNvSpPr>
              <a:spLocks/>
            </p:cNvSpPr>
            <p:nvPr/>
          </p:nvSpPr>
          <p:spPr bwMode="auto">
            <a:xfrm>
              <a:off x="2726440" y="3336040"/>
              <a:ext cx="204085" cy="314734"/>
            </a:xfrm>
            <a:custGeom>
              <a:avLst/>
              <a:gdLst>
                <a:gd name="T0" fmla="*/ 0 w 35"/>
                <a:gd name="T1" fmla="*/ 0 h 54"/>
                <a:gd name="T2" fmla="*/ 0 w 35"/>
                <a:gd name="T3" fmla="*/ 0 h 54"/>
                <a:gd name="T4" fmla="*/ 26 w 35"/>
                <a:gd name="T5" fmla="*/ 26 h 54"/>
                <a:gd name="T6" fmla="*/ 17 w 35"/>
                <a:gd name="T7" fmla="*/ 53 h 54"/>
                <a:gd name="T8" fmla="*/ 17 w 35"/>
                <a:gd name="T9" fmla="*/ 34 h 54"/>
                <a:gd name="T10" fmla="*/ 0 w 35"/>
                <a:gd name="T11" fmla="*/ 0 h 54"/>
              </a:gdLst>
              <a:ahLst/>
              <a:cxnLst>
                <a:cxn ang="0">
                  <a:pos x="T0" y="T1"/>
                </a:cxn>
                <a:cxn ang="0">
                  <a:pos x="T2" y="T3"/>
                </a:cxn>
                <a:cxn ang="0">
                  <a:pos x="T4" y="T5"/>
                </a:cxn>
                <a:cxn ang="0">
                  <a:pos x="T6" y="T7"/>
                </a:cxn>
                <a:cxn ang="0">
                  <a:pos x="T8" y="T9"/>
                </a:cxn>
                <a:cxn ang="0">
                  <a:pos x="T10" y="T11"/>
                </a:cxn>
              </a:cxnLst>
              <a:rect l="0" t="0" r="r" b="b"/>
              <a:pathLst>
                <a:path w="35" h="54">
                  <a:moveTo>
                    <a:pt x="0" y="0"/>
                  </a:moveTo>
                  <a:cubicBezTo>
                    <a:pt x="0" y="0"/>
                    <a:pt x="0" y="0"/>
                    <a:pt x="0" y="0"/>
                  </a:cubicBezTo>
                  <a:cubicBezTo>
                    <a:pt x="6" y="2"/>
                    <a:pt x="18" y="7"/>
                    <a:pt x="26" y="26"/>
                  </a:cubicBezTo>
                  <a:cubicBezTo>
                    <a:pt x="35" y="44"/>
                    <a:pt x="25" y="54"/>
                    <a:pt x="17" y="53"/>
                  </a:cubicBezTo>
                  <a:cubicBezTo>
                    <a:pt x="17" y="34"/>
                    <a:pt x="17" y="34"/>
                    <a:pt x="17" y="34"/>
                  </a:cubicBezTo>
                  <a:cubicBezTo>
                    <a:pt x="17" y="20"/>
                    <a:pt x="10" y="7"/>
                    <a:pt x="0" y="0"/>
                  </a:cubicBezTo>
                  <a:close/>
                </a:path>
              </a:pathLst>
            </a:custGeom>
            <a:solidFill>
              <a:srgbClr val="595959"/>
            </a:solidFill>
            <a:ln>
              <a:noFill/>
            </a:ln>
            <a:extLst/>
          </p:spPr>
          <p:txBody>
            <a:bodyPr vert="horz" wrap="square" lIns="82305" tIns="41153" rIns="82305" bIns="41153" numCol="1" anchor="t" anchorCtr="0" compatLnSpc="1">
              <a:prstTxWarp prst="textNoShape">
                <a:avLst/>
              </a:prstTxWarp>
            </a:bodyPr>
            <a:lstStyle/>
            <a:p>
              <a:endParaRPr lang="en-US" sz="1600"/>
            </a:p>
          </p:txBody>
        </p:sp>
        <p:sp>
          <p:nvSpPr>
            <p:cNvPr id="27" name="Freeform 76"/>
            <p:cNvSpPr>
              <a:spLocks/>
            </p:cNvSpPr>
            <p:nvPr/>
          </p:nvSpPr>
          <p:spPr bwMode="auto">
            <a:xfrm>
              <a:off x="2389576" y="3353251"/>
              <a:ext cx="400795" cy="437678"/>
            </a:xfrm>
            <a:custGeom>
              <a:avLst/>
              <a:gdLst>
                <a:gd name="T0" fmla="*/ 69 w 69"/>
                <a:gd name="T1" fmla="*/ 29 h 75"/>
                <a:gd name="T2" fmla="*/ 58 w 69"/>
                <a:gd name="T3" fmla="*/ 0 h 75"/>
                <a:gd name="T4" fmla="*/ 35 w 69"/>
                <a:gd name="T5" fmla="*/ 10 h 75"/>
                <a:gd name="T6" fmla="*/ 13 w 69"/>
                <a:gd name="T7" fmla="*/ 0 h 75"/>
                <a:gd name="T8" fmla="*/ 0 w 69"/>
                <a:gd name="T9" fmla="*/ 29 h 75"/>
                <a:gd name="T10" fmla="*/ 0 w 69"/>
                <a:gd name="T11" fmla="*/ 59 h 75"/>
                <a:gd name="T12" fmla="*/ 14 w 69"/>
                <a:gd name="T13" fmla="*/ 75 h 75"/>
                <a:gd name="T14" fmla="*/ 57 w 69"/>
                <a:gd name="T15" fmla="*/ 75 h 75"/>
                <a:gd name="T16" fmla="*/ 57 w 69"/>
                <a:gd name="T17" fmla="*/ 75 h 75"/>
                <a:gd name="T18" fmla="*/ 69 w 69"/>
                <a:gd name="T19" fmla="*/ 37 h 75"/>
                <a:gd name="T20" fmla="*/ 69 w 69"/>
                <a:gd name="T21" fmla="*/ 29 h 75"/>
                <a:gd name="T22" fmla="*/ 69 w 69"/>
                <a:gd name="T23" fmla="*/ 29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9" h="75">
                  <a:moveTo>
                    <a:pt x="69" y="29"/>
                  </a:moveTo>
                  <a:cubicBezTo>
                    <a:pt x="69" y="18"/>
                    <a:pt x="65" y="7"/>
                    <a:pt x="58" y="0"/>
                  </a:cubicBezTo>
                  <a:cubicBezTo>
                    <a:pt x="52" y="6"/>
                    <a:pt x="44" y="10"/>
                    <a:pt x="35" y="10"/>
                  </a:cubicBezTo>
                  <a:cubicBezTo>
                    <a:pt x="26" y="10"/>
                    <a:pt x="18" y="6"/>
                    <a:pt x="13" y="0"/>
                  </a:cubicBezTo>
                  <a:cubicBezTo>
                    <a:pt x="5" y="7"/>
                    <a:pt x="0" y="18"/>
                    <a:pt x="0" y="29"/>
                  </a:cubicBezTo>
                  <a:cubicBezTo>
                    <a:pt x="0" y="59"/>
                    <a:pt x="0" y="59"/>
                    <a:pt x="0" y="59"/>
                  </a:cubicBezTo>
                  <a:cubicBezTo>
                    <a:pt x="0" y="68"/>
                    <a:pt x="7" y="75"/>
                    <a:pt x="14" y="75"/>
                  </a:cubicBezTo>
                  <a:cubicBezTo>
                    <a:pt x="57" y="75"/>
                    <a:pt x="57" y="75"/>
                    <a:pt x="57" y="75"/>
                  </a:cubicBezTo>
                  <a:cubicBezTo>
                    <a:pt x="57" y="75"/>
                    <a:pt x="57" y="75"/>
                    <a:pt x="57" y="75"/>
                  </a:cubicBezTo>
                  <a:cubicBezTo>
                    <a:pt x="64" y="75"/>
                    <a:pt x="69" y="71"/>
                    <a:pt x="69" y="37"/>
                  </a:cubicBezTo>
                  <a:cubicBezTo>
                    <a:pt x="69" y="29"/>
                    <a:pt x="69" y="29"/>
                    <a:pt x="69" y="29"/>
                  </a:cubicBezTo>
                  <a:cubicBezTo>
                    <a:pt x="69" y="29"/>
                    <a:pt x="69" y="29"/>
                    <a:pt x="69" y="29"/>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28" name="Oval 77"/>
            <p:cNvSpPr>
              <a:spLocks noChangeArrowheads="1"/>
            </p:cNvSpPr>
            <p:nvPr/>
          </p:nvSpPr>
          <p:spPr bwMode="auto">
            <a:xfrm>
              <a:off x="2460882" y="3104907"/>
              <a:ext cx="265558" cy="265557"/>
            </a:xfrm>
            <a:prstGeom prst="ellipse">
              <a:avLst/>
            </a:prstGeom>
            <a:solidFill>
              <a:srgbClr val="595959"/>
            </a:solidFill>
            <a:ln>
              <a:noFill/>
            </a:ln>
            <a:extLst/>
          </p:spPr>
          <p:txBody>
            <a:bodyPr vert="horz" wrap="square" lIns="82305" tIns="41153" rIns="82305" bIns="41153" numCol="1" anchor="t" anchorCtr="0" compatLnSpc="1">
              <a:prstTxWarp prst="textNoShape">
                <a:avLst/>
              </a:prstTxWarp>
            </a:bodyPr>
            <a:lstStyle/>
            <a:p>
              <a:endParaRPr lang="en-US" sz="1600"/>
            </a:p>
          </p:txBody>
        </p:sp>
      </p:grpSp>
      <p:grpSp>
        <p:nvGrpSpPr>
          <p:cNvPr id="8" name="Group 7"/>
          <p:cNvGrpSpPr/>
          <p:nvPr/>
        </p:nvGrpSpPr>
        <p:grpSpPr>
          <a:xfrm>
            <a:off x="2251879" y="3897711"/>
            <a:ext cx="678646" cy="686022"/>
            <a:chOff x="2251879" y="3897711"/>
            <a:chExt cx="678646" cy="686022"/>
          </a:xfrm>
        </p:grpSpPr>
        <p:sp>
          <p:nvSpPr>
            <p:cNvPr id="30" name="Freeform 74"/>
            <p:cNvSpPr>
              <a:spLocks/>
            </p:cNvSpPr>
            <p:nvPr/>
          </p:nvSpPr>
          <p:spPr bwMode="auto">
            <a:xfrm>
              <a:off x="2251879" y="4128844"/>
              <a:ext cx="201627" cy="314734"/>
            </a:xfrm>
            <a:custGeom>
              <a:avLst/>
              <a:gdLst>
                <a:gd name="T0" fmla="*/ 35 w 35"/>
                <a:gd name="T1" fmla="*/ 0 h 54"/>
                <a:gd name="T2" fmla="*/ 35 w 35"/>
                <a:gd name="T3" fmla="*/ 0 h 54"/>
                <a:gd name="T4" fmla="*/ 9 w 35"/>
                <a:gd name="T5" fmla="*/ 26 h 54"/>
                <a:gd name="T6" fmla="*/ 18 w 35"/>
                <a:gd name="T7" fmla="*/ 53 h 54"/>
                <a:gd name="T8" fmla="*/ 18 w 35"/>
                <a:gd name="T9" fmla="*/ 34 h 54"/>
                <a:gd name="T10" fmla="*/ 35 w 35"/>
                <a:gd name="T11" fmla="*/ 0 h 54"/>
              </a:gdLst>
              <a:ahLst/>
              <a:cxnLst>
                <a:cxn ang="0">
                  <a:pos x="T0" y="T1"/>
                </a:cxn>
                <a:cxn ang="0">
                  <a:pos x="T2" y="T3"/>
                </a:cxn>
                <a:cxn ang="0">
                  <a:pos x="T4" y="T5"/>
                </a:cxn>
                <a:cxn ang="0">
                  <a:pos x="T6" y="T7"/>
                </a:cxn>
                <a:cxn ang="0">
                  <a:pos x="T8" y="T9"/>
                </a:cxn>
                <a:cxn ang="0">
                  <a:pos x="T10" y="T11"/>
                </a:cxn>
              </a:cxnLst>
              <a:rect l="0" t="0" r="r" b="b"/>
              <a:pathLst>
                <a:path w="35" h="54">
                  <a:moveTo>
                    <a:pt x="35" y="0"/>
                  </a:moveTo>
                  <a:cubicBezTo>
                    <a:pt x="35" y="0"/>
                    <a:pt x="35" y="0"/>
                    <a:pt x="35" y="0"/>
                  </a:cubicBezTo>
                  <a:cubicBezTo>
                    <a:pt x="29" y="2"/>
                    <a:pt x="17" y="7"/>
                    <a:pt x="9" y="26"/>
                  </a:cubicBezTo>
                  <a:cubicBezTo>
                    <a:pt x="0" y="44"/>
                    <a:pt x="10" y="54"/>
                    <a:pt x="18" y="53"/>
                  </a:cubicBezTo>
                  <a:cubicBezTo>
                    <a:pt x="18" y="34"/>
                    <a:pt x="18" y="34"/>
                    <a:pt x="18" y="34"/>
                  </a:cubicBezTo>
                  <a:cubicBezTo>
                    <a:pt x="18" y="20"/>
                    <a:pt x="25" y="7"/>
                    <a:pt x="35" y="0"/>
                  </a:cubicBezTo>
                  <a:close/>
                </a:path>
              </a:pathLst>
            </a:custGeom>
            <a:solidFill>
              <a:srgbClr val="595959"/>
            </a:solidFill>
            <a:ln>
              <a:noFill/>
            </a:ln>
            <a:extLst/>
          </p:spPr>
          <p:txBody>
            <a:bodyPr vert="horz" wrap="square" lIns="82305" tIns="41153" rIns="82305" bIns="41153" numCol="1" anchor="t" anchorCtr="0" compatLnSpc="1">
              <a:prstTxWarp prst="textNoShape">
                <a:avLst/>
              </a:prstTxWarp>
            </a:bodyPr>
            <a:lstStyle/>
            <a:p>
              <a:endParaRPr lang="en-US" sz="1600"/>
            </a:p>
          </p:txBody>
        </p:sp>
        <p:sp>
          <p:nvSpPr>
            <p:cNvPr id="31" name="Freeform 75"/>
            <p:cNvSpPr>
              <a:spLocks/>
            </p:cNvSpPr>
            <p:nvPr/>
          </p:nvSpPr>
          <p:spPr bwMode="auto">
            <a:xfrm>
              <a:off x="2726440" y="4128844"/>
              <a:ext cx="204085" cy="314734"/>
            </a:xfrm>
            <a:custGeom>
              <a:avLst/>
              <a:gdLst>
                <a:gd name="T0" fmla="*/ 0 w 35"/>
                <a:gd name="T1" fmla="*/ 0 h 54"/>
                <a:gd name="T2" fmla="*/ 0 w 35"/>
                <a:gd name="T3" fmla="*/ 0 h 54"/>
                <a:gd name="T4" fmla="*/ 26 w 35"/>
                <a:gd name="T5" fmla="*/ 26 h 54"/>
                <a:gd name="T6" fmla="*/ 17 w 35"/>
                <a:gd name="T7" fmla="*/ 53 h 54"/>
                <a:gd name="T8" fmla="*/ 17 w 35"/>
                <a:gd name="T9" fmla="*/ 34 h 54"/>
                <a:gd name="T10" fmla="*/ 0 w 35"/>
                <a:gd name="T11" fmla="*/ 0 h 54"/>
              </a:gdLst>
              <a:ahLst/>
              <a:cxnLst>
                <a:cxn ang="0">
                  <a:pos x="T0" y="T1"/>
                </a:cxn>
                <a:cxn ang="0">
                  <a:pos x="T2" y="T3"/>
                </a:cxn>
                <a:cxn ang="0">
                  <a:pos x="T4" y="T5"/>
                </a:cxn>
                <a:cxn ang="0">
                  <a:pos x="T6" y="T7"/>
                </a:cxn>
                <a:cxn ang="0">
                  <a:pos x="T8" y="T9"/>
                </a:cxn>
                <a:cxn ang="0">
                  <a:pos x="T10" y="T11"/>
                </a:cxn>
              </a:cxnLst>
              <a:rect l="0" t="0" r="r" b="b"/>
              <a:pathLst>
                <a:path w="35" h="54">
                  <a:moveTo>
                    <a:pt x="0" y="0"/>
                  </a:moveTo>
                  <a:cubicBezTo>
                    <a:pt x="0" y="0"/>
                    <a:pt x="0" y="0"/>
                    <a:pt x="0" y="0"/>
                  </a:cubicBezTo>
                  <a:cubicBezTo>
                    <a:pt x="6" y="2"/>
                    <a:pt x="18" y="7"/>
                    <a:pt x="26" y="26"/>
                  </a:cubicBezTo>
                  <a:cubicBezTo>
                    <a:pt x="35" y="44"/>
                    <a:pt x="25" y="54"/>
                    <a:pt x="17" y="53"/>
                  </a:cubicBezTo>
                  <a:cubicBezTo>
                    <a:pt x="17" y="34"/>
                    <a:pt x="17" y="34"/>
                    <a:pt x="17" y="34"/>
                  </a:cubicBezTo>
                  <a:cubicBezTo>
                    <a:pt x="17" y="20"/>
                    <a:pt x="10" y="7"/>
                    <a:pt x="0" y="0"/>
                  </a:cubicBezTo>
                  <a:close/>
                </a:path>
              </a:pathLst>
            </a:custGeom>
            <a:solidFill>
              <a:srgbClr val="595959"/>
            </a:solidFill>
            <a:ln>
              <a:noFill/>
            </a:ln>
            <a:extLst/>
          </p:spPr>
          <p:txBody>
            <a:bodyPr vert="horz" wrap="square" lIns="82305" tIns="41153" rIns="82305" bIns="41153" numCol="1" anchor="t" anchorCtr="0" compatLnSpc="1">
              <a:prstTxWarp prst="textNoShape">
                <a:avLst/>
              </a:prstTxWarp>
            </a:bodyPr>
            <a:lstStyle/>
            <a:p>
              <a:endParaRPr lang="en-US" sz="1600"/>
            </a:p>
          </p:txBody>
        </p:sp>
        <p:sp>
          <p:nvSpPr>
            <p:cNvPr id="32" name="Freeform 76"/>
            <p:cNvSpPr>
              <a:spLocks/>
            </p:cNvSpPr>
            <p:nvPr/>
          </p:nvSpPr>
          <p:spPr bwMode="auto">
            <a:xfrm>
              <a:off x="2389576" y="4146055"/>
              <a:ext cx="400795" cy="437678"/>
            </a:xfrm>
            <a:custGeom>
              <a:avLst/>
              <a:gdLst>
                <a:gd name="T0" fmla="*/ 69 w 69"/>
                <a:gd name="T1" fmla="*/ 29 h 75"/>
                <a:gd name="T2" fmla="*/ 58 w 69"/>
                <a:gd name="T3" fmla="*/ 0 h 75"/>
                <a:gd name="T4" fmla="*/ 35 w 69"/>
                <a:gd name="T5" fmla="*/ 10 h 75"/>
                <a:gd name="T6" fmla="*/ 13 w 69"/>
                <a:gd name="T7" fmla="*/ 0 h 75"/>
                <a:gd name="T8" fmla="*/ 0 w 69"/>
                <a:gd name="T9" fmla="*/ 29 h 75"/>
                <a:gd name="T10" fmla="*/ 0 w 69"/>
                <a:gd name="T11" fmla="*/ 59 h 75"/>
                <a:gd name="T12" fmla="*/ 14 w 69"/>
                <a:gd name="T13" fmla="*/ 75 h 75"/>
                <a:gd name="T14" fmla="*/ 57 w 69"/>
                <a:gd name="T15" fmla="*/ 75 h 75"/>
                <a:gd name="T16" fmla="*/ 57 w 69"/>
                <a:gd name="T17" fmla="*/ 75 h 75"/>
                <a:gd name="T18" fmla="*/ 69 w 69"/>
                <a:gd name="T19" fmla="*/ 37 h 75"/>
                <a:gd name="T20" fmla="*/ 69 w 69"/>
                <a:gd name="T21" fmla="*/ 29 h 75"/>
                <a:gd name="T22" fmla="*/ 69 w 69"/>
                <a:gd name="T23" fmla="*/ 29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9" h="75">
                  <a:moveTo>
                    <a:pt x="69" y="29"/>
                  </a:moveTo>
                  <a:cubicBezTo>
                    <a:pt x="69" y="18"/>
                    <a:pt x="65" y="7"/>
                    <a:pt x="58" y="0"/>
                  </a:cubicBezTo>
                  <a:cubicBezTo>
                    <a:pt x="52" y="6"/>
                    <a:pt x="44" y="10"/>
                    <a:pt x="35" y="10"/>
                  </a:cubicBezTo>
                  <a:cubicBezTo>
                    <a:pt x="26" y="10"/>
                    <a:pt x="18" y="6"/>
                    <a:pt x="13" y="0"/>
                  </a:cubicBezTo>
                  <a:cubicBezTo>
                    <a:pt x="5" y="7"/>
                    <a:pt x="0" y="18"/>
                    <a:pt x="0" y="29"/>
                  </a:cubicBezTo>
                  <a:cubicBezTo>
                    <a:pt x="0" y="59"/>
                    <a:pt x="0" y="59"/>
                    <a:pt x="0" y="59"/>
                  </a:cubicBezTo>
                  <a:cubicBezTo>
                    <a:pt x="0" y="68"/>
                    <a:pt x="7" y="75"/>
                    <a:pt x="14" y="75"/>
                  </a:cubicBezTo>
                  <a:cubicBezTo>
                    <a:pt x="57" y="75"/>
                    <a:pt x="57" y="75"/>
                    <a:pt x="57" y="75"/>
                  </a:cubicBezTo>
                  <a:cubicBezTo>
                    <a:pt x="57" y="75"/>
                    <a:pt x="57" y="75"/>
                    <a:pt x="57" y="75"/>
                  </a:cubicBezTo>
                  <a:cubicBezTo>
                    <a:pt x="64" y="75"/>
                    <a:pt x="69" y="71"/>
                    <a:pt x="69" y="37"/>
                  </a:cubicBezTo>
                  <a:cubicBezTo>
                    <a:pt x="69" y="29"/>
                    <a:pt x="69" y="29"/>
                    <a:pt x="69" y="29"/>
                  </a:cubicBezTo>
                  <a:cubicBezTo>
                    <a:pt x="69" y="29"/>
                    <a:pt x="69" y="29"/>
                    <a:pt x="69" y="29"/>
                  </a:cubicBez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33" name="Oval 77"/>
            <p:cNvSpPr>
              <a:spLocks noChangeArrowheads="1"/>
            </p:cNvSpPr>
            <p:nvPr/>
          </p:nvSpPr>
          <p:spPr bwMode="auto">
            <a:xfrm>
              <a:off x="2460882" y="3897711"/>
              <a:ext cx="265558" cy="265557"/>
            </a:xfrm>
            <a:prstGeom prst="ellipse">
              <a:avLst/>
            </a:prstGeom>
            <a:solidFill>
              <a:srgbClr val="595959"/>
            </a:solidFill>
            <a:ln>
              <a:noFill/>
            </a:ln>
            <a:extLst/>
          </p:spPr>
          <p:txBody>
            <a:bodyPr vert="horz" wrap="square" lIns="82305" tIns="41153" rIns="82305" bIns="41153" numCol="1" anchor="t" anchorCtr="0" compatLnSpc="1">
              <a:prstTxWarp prst="textNoShape">
                <a:avLst/>
              </a:prstTxWarp>
            </a:bodyPr>
            <a:lstStyle/>
            <a:p>
              <a:endParaRPr lang="en-US" sz="1600"/>
            </a:p>
          </p:txBody>
        </p:sp>
      </p:grpSp>
      <p:grpSp>
        <p:nvGrpSpPr>
          <p:cNvPr id="7" name="Group 6"/>
          <p:cNvGrpSpPr/>
          <p:nvPr/>
        </p:nvGrpSpPr>
        <p:grpSpPr>
          <a:xfrm>
            <a:off x="2251879" y="4690515"/>
            <a:ext cx="678646" cy="686022"/>
            <a:chOff x="2251879" y="4690515"/>
            <a:chExt cx="678646" cy="686022"/>
          </a:xfrm>
        </p:grpSpPr>
        <p:sp>
          <p:nvSpPr>
            <p:cNvPr id="35" name="Freeform 74"/>
            <p:cNvSpPr>
              <a:spLocks/>
            </p:cNvSpPr>
            <p:nvPr/>
          </p:nvSpPr>
          <p:spPr bwMode="auto">
            <a:xfrm>
              <a:off x="2251879" y="4921648"/>
              <a:ext cx="201627" cy="314734"/>
            </a:xfrm>
            <a:custGeom>
              <a:avLst/>
              <a:gdLst>
                <a:gd name="T0" fmla="*/ 35 w 35"/>
                <a:gd name="T1" fmla="*/ 0 h 54"/>
                <a:gd name="T2" fmla="*/ 35 w 35"/>
                <a:gd name="T3" fmla="*/ 0 h 54"/>
                <a:gd name="T4" fmla="*/ 9 w 35"/>
                <a:gd name="T5" fmla="*/ 26 h 54"/>
                <a:gd name="T6" fmla="*/ 18 w 35"/>
                <a:gd name="T7" fmla="*/ 53 h 54"/>
                <a:gd name="T8" fmla="*/ 18 w 35"/>
                <a:gd name="T9" fmla="*/ 34 h 54"/>
                <a:gd name="T10" fmla="*/ 35 w 35"/>
                <a:gd name="T11" fmla="*/ 0 h 54"/>
              </a:gdLst>
              <a:ahLst/>
              <a:cxnLst>
                <a:cxn ang="0">
                  <a:pos x="T0" y="T1"/>
                </a:cxn>
                <a:cxn ang="0">
                  <a:pos x="T2" y="T3"/>
                </a:cxn>
                <a:cxn ang="0">
                  <a:pos x="T4" y="T5"/>
                </a:cxn>
                <a:cxn ang="0">
                  <a:pos x="T6" y="T7"/>
                </a:cxn>
                <a:cxn ang="0">
                  <a:pos x="T8" y="T9"/>
                </a:cxn>
                <a:cxn ang="0">
                  <a:pos x="T10" y="T11"/>
                </a:cxn>
              </a:cxnLst>
              <a:rect l="0" t="0" r="r" b="b"/>
              <a:pathLst>
                <a:path w="35" h="54">
                  <a:moveTo>
                    <a:pt x="35" y="0"/>
                  </a:moveTo>
                  <a:cubicBezTo>
                    <a:pt x="35" y="0"/>
                    <a:pt x="35" y="0"/>
                    <a:pt x="35" y="0"/>
                  </a:cubicBezTo>
                  <a:cubicBezTo>
                    <a:pt x="29" y="2"/>
                    <a:pt x="17" y="7"/>
                    <a:pt x="9" y="26"/>
                  </a:cubicBezTo>
                  <a:cubicBezTo>
                    <a:pt x="0" y="44"/>
                    <a:pt x="10" y="54"/>
                    <a:pt x="18" y="53"/>
                  </a:cubicBezTo>
                  <a:cubicBezTo>
                    <a:pt x="18" y="34"/>
                    <a:pt x="18" y="34"/>
                    <a:pt x="18" y="34"/>
                  </a:cubicBezTo>
                  <a:cubicBezTo>
                    <a:pt x="18" y="20"/>
                    <a:pt x="25" y="7"/>
                    <a:pt x="35" y="0"/>
                  </a:cubicBezTo>
                  <a:close/>
                </a:path>
              </a:pathLst>
            </a:custGeom>
            <a:solidFill>
              <a:srgbClr val="595959"/>
            </a:solidFill>
            <a:ln>
              <a:noFill/>
            </a:ln>
            <a:extLst/>
          </p:spPr>
          <p:txBody>
            <a:bodyPr vert="horz" wrap="square" lIns="82305" tIns="41153" rIns="82305" bIns="41153" numCol="1" anchor="t" anchorCtr="0" compatLnSpc="1">
              <a:prstTxWarp prst="textNoShape">
                <a:avLst/>
              </a:prstTxWarp>
            </a:bodyPr>
            <a:lstStyle/>
            <a:p>
              <a:endParaRPr lang="en-US" sz="1600"/>
            </a:p>
          </p:txBody>
        </p:sp>
        <p:sp>
          <p:nvSpPr>
            <p:cNvPr id="36" name="Freeform 75"/>
            <p:cNvSpPr>
              <a:spLocks/>
            </p:cNvSpPr>
            <p:nvPr/>
          </p:nvSpPr>
          <p:spPr bwMode="auto">
            <a:xfrm>
              <a:off x="2726440" y="4921648"/>
              <a:ext cx="204085" cy="314734"/>
            </a:xfrm>
            <a:custGeom>
              <a:avLst/>
              <a:gdLst>
                <a:gd name="T0" fmla="*/ 0 w 35"/>
                <a:gd name="T1" fmla="*/ 0 h 54"/>
                <a:gd name="T2" fmla="*/ 0 w 35"/>
                <a:gd name="T3" fmla="*/ 0 h 54"/>
                <a:gd name="T4" fmla="*/ 26 w 35"/>
                <a:gd name="T5" fmla="*/ 26 h 54"/>
                <a:gd name="T6" fmla="*/ 17 w 35"/>
                <a:gd name="T7" fmla="*/ 53 h 54"/>
                <a:gd name="T8" fmla="*/ 17 w 35"/>
                <a:gd name="T9" fmla="*/ 34 h 54"/>
                <a:gd name="T10" fmla="*/ 0 w 35"/>
                <a:gd name="T11" fmla="*/ 0 h 54"/>
              </a:gdLst>
              <a:ahLst/>
              <a:cxnLst>
                <a:cxn ang="0">
                  <a:pos x="T0" y="T1"/>
                </a:cxn>
                <a:cxn ang="0">
                  <a:pos x="T2" y="T3"/>
                </a:cxn>
                <a:cxn ang="0">
                  <a:pos x="T4" y="T5"/>
                </a:cxn>
                <a:cxn ang="0">
                  <a:pos x="T6" y="T7"/>
                </a:cxn>
                <a:cxn ang="0">
                  <a:pos x="T8" y="T9"/>
                </a:cxn>
                <a:cxn ang="0">
                  <a:pos x="T10" y="T11"/>
                </a:cxn>
              </a:cxnLst>
              <a:rect l="0" t="0" r="r" b="b"/>
              <a:pathLst>
                <a:path w="35" h="54">
                  <a:moveTo>
                    <a:pt x="0" y="0"/>
                  </a:moveTo>
                  <a:cubicBezTo>
                    <a:pt x="0" y="0"/>
                    <a:pt x="0" y="0"/>
                    <a:pt x="0" y="0"/>
                  </a:cubicBezTo>
                  <a:cubicBezTo>
                    <a:pt x="6" y="2"/>
                    <a:pt x="18" y="7"/>
                    <a:pt x="26" y="26"/>
                  </a:cubicBezTo>
                  <a:cubicBezTo>
                    <a:pt x="35" y="44"/>
                    <a:pt x="25" y="54"/>
                    <a:pt x="17" y="53"/>
                  </a:cubicBezTo>
                  <a:cubicBezTo>
                    <a:pt x="17" y="34"/>
                    <a:pt x="17" y="34"/>
                    <a:pt x="17" y="34"/>
                  </a:cubicBezTo>
                  <a:cubicBezTo>
                    <a:pt x="17" y="20"/>
                    <a:pt x="10" y="7"/>
                    <a:pt x="0" y="0"/>
                  </a:cubicBezTo>
                  <a:close/>
                </a:path>
              </a:pathLst>
            </a:custGeom>
            <a:solidFill>
              <a:srgbClr val="595959"/>
            </a:solidFill>
            <a:ln>
              <a:noFill/>
            </a:ln>
            <a:extLst/>
          </p:spPr>
          <p:txBody>
            <a:bodyPr vert="horz" wrap="square" lIns="82305" tIns="41153" rIns="82305" bIns="41153" numCol="1" anchor="t" anchorCtr="0" compatLnSpc="1">
              <a:prstTxWarp prst="textNoShape">
                <a:avLst/>
              </a:prstTxWarp>
            </a:bodyPr>
            <a:lstStyle/>
            <a:p>
              <a:endParaRPr lang="en-US" sz="1600"/>
            </a:p>
          </p:txBody>
        </p:sp>
        <p:sp>
          <p:nvSpPr>
            <p:cNvPr id="37" name="Freeform 76"/>
            <p:cNvSpPr>
              <a:spLocks/>
            </p:cNvSpPr>
            <p:nvPr/>
          </p:nvSpPr>
          <p:spPr bwMode="auto">
            <a:xfrm>
              <a:off x="2389576" y="4938859"/>
              <a:ext cx="400795" cy="437678"/>
            </a:xfrm>
            <a:custGeom>
              <a:avLst/>
              <a:gdLst>
                <a:gd name="T0" fmla="*/ 69 w 69"/>
                <a:gd name="T1" fmla="*/ 29 h 75"/>
                <a:gd name="T2" fmla="*/ 58 w 69"/>
                <a:gd name="T3" fmla="*/ 0 h 75"/>
                <a:gd name="T4" fmla="*/ 35 w 69"/>
                <a:gd name="T5" fmla="*/ 10 h 75"/>
                <a:gd name="T6" fmla="*/ 13 w 69"/>
                <a:gd name="T7" fmla="*/ 0 h 75"/>
                <a:gd name="T8" fmla="*/ 0 w 69"/>
                <a:gd name="T9" fmla="*/ 29 h 75"/>
                <a:gd name="T10" fmla="*/ 0 w 69"/>
                <a:gd name="T11" fmla="*/ 59 h 75"/>
                <a:gd name="T12" fmla="*/ 14 w 69"/>
                <a:gd name="T13" fmla="*/ 75 h 75"/>
                <a:gd name="T14" fmla="*/ 57 w 69"/>
                <a:gd name="T15" fmla="*/ 75 h 75"/>
                <a:gd name="T16" fmla="*/ 57 w 69"/>
                <a:gd name="T17" fmla="*/ 75 h 75"/>
                <a:gd name="T18" fmla="*/ 69 w 69"/>
                <a:gd name="T19" fmla="*/ 37 h 75"/>
                <a:gd name="T20" fmla="*/ 69 w 69"/>
                <a:gd name="T21" fmla="*/ 29 h 75"/>
                <a:gd name="T22" fmla="*/ 69 w 69"/>
                <a:gd name="T23" fmla="*/ 29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9" h="75">
                  <a:moveTo>
                    <a:pt x="69" y="29"/>
                  </a:moveTo>
                  <a:cubicBezTo>
                    <a:pt x="69" y="18"/>
                    <a:pt x="65" y="7"/>
                    <a:pt x="58" y="0"/>
                  </a:cubicBezTo>
                  <a:cubicBezTo>
                    <a:pt x="52" y="6"/>
                    <a:pt x="44" y="10"/>
                    <a:pt x="35" y="10"/>
                  </a:cubicBezTo>
                  <a:cubicBezTo>
                    <a:pt x="26" y="10"/>
                    <a:pt x="18" y="6"/>
                    <a:pt x="13" y="0"/>
                  </a:cubicBezTo>
                  <a:cubicBezTo>
                    <a:pt x="5" y="7"/>
                    <a:pt x="0" y="18"/>
                    <a:pt x="0" y="29"/>
                  </a:cubicBezTo>
                  <a:cubicBezTo>
                    <a:pt x="0" y="59"/>
                    <a:pt x="0" y="59"/>
                    <a:pt x="0" y="59"/>
                  </a:cubicBezTo>
                  <a:cubicBezTo>
                    <a:pt x="0" y="68"/>
                    <a:pt x="7" y="75"/>
                    <a:pt x="14" y="75"/>
                  </a:cubicBezTo>
                  <a:cubicBezTo>
                    <a:pt x="57" y="75"/>
                    <a:pt x="57" y="75"/>
                    <a:pt x="57" y="75"/>
                  </a:cubicBezTo>
                  <a:cubicBezTo>
                    <a:pt x="57" y="75"/>
                    <a:pt x="57" y="75"/>
                    <a:pt x="57" y="75"/>
                  </a:cubicBezTo>
                  <a:cubicBezTo>
                    <a:pt x="64" y="75"/>
                    <a:pt x="69" y="71"/>
                    <a:pt x="69" y="37"/>
                  </a:cubicBezTo>
                  <a:cubicBezTo>
                    <a:pt x="69" y="29"/>
                    <a:pt x="69" y="29"/>
                    <a:pt x="69" y="29"/>
                  </a:cubicBezTo>
                  <a:cubicBezTo>
                    <a:pt x="69" y="29"/>
                    <a:pt x="69" y="29"/>
                    <a:pt x="69" y="29"/>
                  </a:cubicBezTo>
                  <a:close/>
                </a:path>
              </a:pathLst>
            </a:custGeom>
            <a:solidFill>
              <a:schemeClr val="accent5"/>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38" name="Oval 77"/>
            <p:cNvSpPr>
              <a:spLocks noChangeArrowheads="1"/>
            </p:cNvSpPr>
            <p:nvPr/>
          </p:nvSpPr>
          <p:spPr bwMode="auto">
            <a:xfrm>
              <a:off x="2460882" y="4690515"/>
              <a:ext cx="265558" cy="265557"/>
            </a:xfrm>
            <a:prstGeom prst="ellipse">
              <a:avLst/>
            </a:prstGeom>
            <a:solidFill>
              <a:srgbClr val="595959"/>
            </a:solidFill>
            <a:ln>
              <a:noFill/>
            </a:ln>
            <a:extLst/>
          </p:spPr>
          <p:txBody>
            <a:bodyPr vert="horz" wrap="square" lIns="82305" tIns="41153" rIns="82305" bIns="41153" numCol="1" anchor="t" anchorCtr="0" compatLnSpc="1">
              <a:prstTxWarp prst="textNoShape">
                <a:avLst/>
              </a:prstTxWarp>
            </a:bodyPr>
            <a:lstStyle/>
            <a:p>
              <a:endParaRPr lang="en-US" sz="1600"/>
            </a:p>
          </p:txBody>
        </p:sp>
      </p:grpSp>
      <p:sp>
        <p:nvSpPr>
          <p:cNvPr id="23" name="TextBox 15"/>
          <p:cNvSpPr txBox="1"/>
          <p:nvPr/>
        </p:nvSpPr>
        <p:spPr>
          <a:xfrm>
            <a:off x="6142374" y="1375432"/>
            <a:ext cx="4112015" cy="461663"/>
          </a:xfrm>
          <a:prstGeom prst="rect">
            <a:avLst/>
          </a:prstGeom>
        </p:spPr>
        <p:txBody>
          <a:bodyPr wrap="none" lIns="91436" tIns="45719" rIns="91436" bIns="45719"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spc="-100" dirty="0">
                <a:solidFill>
                  <a:schemeClr val="bg1">
                    <a:alpha val="99000"/>
                  </a:schemeClr>
                </a:solidFill>
                <a:latin typeface="Consolas" pitchFamily="49" charset="0"/>
                <a:cs typeface="Consolas" pitchFamily="49" charset="0"/>
              </a:rPr>
              <a:t>?$filter=Last </a:t>
            </a:r>
            <a:r>
              <a:rPr lang="en-US" sz="2400" spc="-100" dirty="0" err="1">
                <a:solidFill>
                  <a:schemeClr val="bg1">
                    <a:alpha val="99000"/>
                  </a:schemeClr>
                </a:solidFill>
                <a:latin typeface="Consolas" pitchFamily="49" charset="0"/>
                <a:cs typeface="Consolas" pitchFamily="49" charset="0"/>
              </a:rPr>
              <a:t>eq</a:t>
            </a:r>
            <a:r>
              <a:rPr lang="en-US" sz="2400" spc="-100" dirty="0">
                <a:solidFill>
                  <a:schemeClr val="bg1">
                    <a:alpha val="99000"/>
                  </a:schemeClr>
                </a:solidFill>
                <a:latin typeface="Consolas" pitchFamily="49" charset="0"/>
                <a:cs typeface="Consolas" pitchFamily="49" charset="0"/>
              </a:rPr>
              <a:t> ‘Wegner’</a:t>
            </a:r>
          </a:p>
        </p:txBody>
      </p:sp>
    </p:spTree>
    <p:extLst>
      <p:ext uri="{BB962C8B-B14F-4D97-AF65-F5344CB8AC3E}">
        <p14:creationId xmlns:p14="http://schemas.microsoft.com/office/powerpoint/2010/main" val="20031241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2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Purpose of the </a:t>
            </a:r>
            <a:r>
              <a:rPr lang="en-US" dirty="0" err="1"/>
              <a:t>PartitionKey</a:t>
            </a:r>
            <a:endParaRPr lang="en-US" dirty="0"/>
          </a:p>
        </p:txBody>
      </p:sp>
      <p:sp>
        <p:nvSpPr>
          <p:cNvPr id="3" name="Content Placeholder 2"/>
          <p:cNvSpPr>
            <a:spLocks noGrp="1"/>
          </p:cNvSpPr>
          <p:nvPr>
            <p:ph type="body" sz="quarter" idx="10"/>
          </p:nvPr>
        </p:nvSpPr>
        <p:spPr>
          <a:xfrm>
            <a:off x="531812" y="1295400"/>
            <a:ext cx="11149013" cy="4191917"/>
          </a:xfrm>
        </p:spPr>
        <p:txBody>
          <a:bodyPr/>
          <a:lstStyle/>
          <a:p>
            <a:pPr marL="0" defTabSz="888926">
              <a:spcBef>
                <a:spcPct val="0"/>
              </a:spcBef>
              <a:spcAft>
                <a:spcPts val="600"/>
              </a:spcAft>
            </a:pPr>
            <a:r>
              <a:rPr lang="en-US" sz="3200" dirty="0">
                <a:solidFill>
                  <a:schemeClr val="accent2">
                    <a:alpha val="99000"/>
                  </a:schemeClr>
                </a:solidFill>
              </a:rPr>
              <a:t>Entity Locality</a:t>
            </a:r>
          </a:p>
          <a:p>
            <a:pPr lvl="1"/>
            <a:r>
              <a:rPr lang="en-US" spc="-51" dirty="0"/>
              <a:t>Entities in the same partition will be stored </a:t>
            </a:r>
            <a:r>
              <a:rPr lang="en-US" spc="-51" dirty="0" smtClean="0"/>
              <a:t>together</a:t>
            </a:r>
          </a:p>
          <a:p>
            <a:pPr lvl="1"/>
            <a:r>
              <a:rPr lang="en-US" sz="1400" spc="-51" dirty="0"/>
              <a:t>Efficient querying and cache locality</a:t>
            </a:r>
          </a:p>
          <a:p>
            <a:pPr lvl="1"/>
            <a:r>
              <a:rPr lang="en-US" sz="1400" spc="-51" dirty="0"/>
              <a:t>Endeavour to include partition key in all </a:t>
            </a:r>
            <a:r>
              <a:rPr lang="en-US" sz="1400" spc="-51" dirty="0" smtClean="0"/>
              <a:t>queries</a:t>
            </a:r>
          </a:p>
          <a:p>
            <a:pPr lvl="1"/>
            <a:endParaRPr lang="en-US" sz="1400" spc="-51" dirty="0"/>
          </a:p>
          <a:p>
            <a:pPr marL="0" defTabSz="888926">
              <a:spcBef>
                <a:spcPct val="0"/>
              </a:spcBef>
              <a:spcAft>
                <a:spcPts val="600"/>
              </a:spcAft>
            </a:pPr>
            <a:r>
              <a:rPr lang="en-US" sz="3200" dirty="0">
                <a:solidFill>
                  <a:schemeClr val="accent2">
                    <a:alpha val="99000"/>
                  </a:schemeClr>
                </a:solidFill>
              </a:rPr>
              <a:t>Entity Group Transactions</a:t>
            </a:r>
          </a:p>
          <a:p>
            <a:pPr lvl="1"/>
            <a:r>
              <a:rPr lang="en-US" spc="-51" dirty="0"/>
              <a:t>Atomic multiple Insert/Update/Delete in same partition in a single </a:t>
            </a:r>
            <a:r>
              <a:rPr lang="en-US" spc="-51" dirty="0" smtClean="0"/>
              <a:t>transaction</a:t>
            </a:r>
          </a:p>
          <a:p>
            <a:pPr lvl="1"/>
            <a:endParaRPr lang="en-US" spc="-51" dirty="0"/>
          </a:p>
          <a:p>
            <a:pPr marL="0" defTabSz="888926">
              <a:spcBef>
                <a:spcPct val="0"/>
              </a:spcBef>
              <a:spcAft>
                <a:spcPts val="600"/>
              </a:spcAft>
            </a:pPr>
            <a:r>
              <a:rPr lang="en-US" sz="3200" dirty="0">
                <a:solidFill>
                  <a:schemeClr val="accent2">
                    <a:alpha val="99000"/>
                  </a:schemeClr>
                </a:solidFill>
              </a:rPr>
              <a:t>Table Scalability</a:t>
            </a:r>
          </a:p>
          <a:p>
            <a:pPr lvl="1"/>
            <a:r>
              <a:rPr lang="en-US" spc="-51" dirty="0"/>
              <a:t>Target throughput – 500 </a:t>
            </a:r>
            <a:r>
              <a:rPr lang="en-US" spc="-51" dirty="0" err="1"/>
              <a:t>tps</a:t>
            </a:r>
            <a:r>
              <a:rPr lang="en-US" spc="-51" dirty="0"/>
              <a:t>/partition, several thousand </a:t>
            </a:r>
            <a:r>
              <a:rPr lang="en-US" spc="-51" dirty="0" err="1" smtClean="0"/>
              <a:t>tps</a:t>
            </a:r>
            <a:r>
              <a:rPr lang="en-US" spc="-51" dirty="0" smtClean="0"/>
              <a:t>/account</a:t>
            </a:r>
            <a:endParaRPr lang="en-US" spc="-51" dirty="0"/>
          </a:p>
          <a:p>
            <a:pPr lvl="1"/>
            <a:r>
              <a:rPr lang="en-US" spc="-51" dirty="0"/>
              <a:t>Windows Azure monitors the usage patterns of </a:t>
            </a:r>
            <a:r>
              <a:rPr lang="en-US" spc="-51" dirty="0" smtClean="0"/>
              <a:t>partitions</a:t>
            </a:r>
            <a:endParaRPr lang="en-US" spc="-51" dirty="0"/>
          </a:p>
          <a:p>
            <a:pPr lvl="1"/>
            <a:r>
              <a:rPr lang="en-US" spc="-51" dirty="0"/>
              <a:t>Automatically load balance partitions</a:t>
            </a:r>
          </a:p>
          <a:p>
            <a:pPr lvl="1"/>
            <a:r>
              <a:rPr lang="en-US" sz="1400" spc="-51" dirty="0"/>
              <a:t>Each partition can be served by a different storage node</a:t>
            </a:r>
          </a:p>
          <a:p>
            <a:pPr lvl="1"/>
            <a:r>
              <a:rPr lang="en-US" sz="1400" spc="-51" dirty="0"/>
              <a:t>Scale to meet the traffic needs of your table</a:t>
            </a:r>
          </a:p>
        </p:txBody>
      </p:sp>
    </p:spTree>
    <p:extLst>
      <p:ext uri="{BB962C8B-B14F-4D97-AF65-F5344CB8AC3E}">
        <p14:creationId xmlns:p14="http://schemas.microsoft.com/office/powerpoint/2010/main" val="8798794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8" name="Table 17"/>
          <p:cNvGraphicFramePr>
            <a:graphicFrameLocks noGrp="1"/>
          </p:cNvGraphicFramePr>
          <p:nvPr>
            <p:extLst>
              <p:ext uri="{D42A27DB-BD31-4B8C-83A1-F6EECF244321}">
                <p14:modId xmlns:p14="http://schemas.microsoft.com/office/powerpoint/2010/main" val="1643861575"/>
              </p:ext>
            </p:extLst>
          </p:nvPr>
        </p:nvGraphicFramePr>
        <p:xfrm>
          <a:off x="2839881" y="1088075"/>
          <a:ext cx="8831419" cy="2650048"/>
        </p:xfrm>
        <a:graphic>
          <a:graphicData uri="http://schemas.openxmlformats.org/drawingml/2006/table">
            <a:tbl>
              <a:tblPr firstRow="1" bandRow="1">
                <a:tableStyleId>{7DF18680-E054-41AD-8BC1-D1AEF772440D}</a:tableStyleId>
              </a:tblPr>
              <a:tblGrid>
                <a:gridCol w="2677673"/>
                <a:gridCol w="2035169"/>
                <a:gridCol w="2035169"/>
                <a:gridCol w="2083408"/>
              </a:tblGrid>
              <a:tr h="465339">
                <a:tc>
                  <a:txBody>
                    <a:bodyPr/>
                    <a:lstStyle/>
                    <a:p>
                      <a:pPr marL="0" algn="l" defTabSz="914363" rtl="0" eaLnBrk="1" latinLnBrk="0" hangingPunct="1"/>
                      <a:r>
                        <a:rPr lang="en-US" sz="1400" b="1" kern="1200" cap="all" baseline="0" dirty="0" smtClean="0">
                          <a:solidFill>
                            <a:schemeClr val="lt1">
                              <a:alpha val="99000"/>
                            </a:schemeClr>
                          </a:solidFill>
                          <a:latin typeface="+mn-lt"/>
                          <a:ea typeface="+mn-ea"/>
                          <a:cs typeface="+mn-cs"/>
                        </a:rPr>
                        <a:t>PartitionKey</a:t>
                      </a:r>
                    </a:p>
                    <a:p>
                      <a:pPr marL="0" algn="l" defTabSz="914363" rtl="0" eaLnBrk="1" latinLnBrk="0" hangingPunct="1"/>
                      <a:r>
                        <a:rPr lang="en-US" sz="1400" b="1" kern="1200" cap="all" baseline="0" dirty="0" smtClean="0">
                          <a:solidFill>
                            <a:schemeClr val="lt1">
                              <a:alpha val="99000"/>
                            </a:schemeClr>
                          </a:solidFill>
                          <a:latin typeface="+mn-lt"/>
                          <a:ea typeface="+mn-ea"/>
                          <a:cs typeface="+mn-cs"/>
                        </a:rPr>
                        <a:t>(Category)</a:t>
                      </a:r>
                      <a:endParaRPr lang="en-US" sz="1400" b="1" kern="1200" cap="all" baseline="0" dirty="0">
                        <a:solidFill>
                          <a:schemeClr val="lt1">
                            <a:alpha val="99000"/>
                          </a:schemeClr>
                        </a:solidFill>
                        <a:latin typeface="+mn-lt"/>
                        <a:ea typeface="+mn-ea"/>
                        <a:cs typeface="+mn-cs"/>
                      </a:endParaRPr>
                    </a:p>
                  </a:txBody>
                  <a:tcPr marL="182880" marR="182880" anchor="ctr">
                    <a:lnL w="12700" cmpd="sng">
                      <a:noFill/>
                    </a:lnL>
                    <a:lnB w="12700" cap="flat" cmpd="sng" algn="ctr">
                      <a:noFill/>
                      <a:prstDash val="solid"/>
                      <a:round/>
                      <a:headEnd type="none" w="med" len="med"/>
                      <a:tailEnd type="none" w="med" len="med"/>
                    </a:lnB>
                    <a:solidFill>
                      <a:srgbClr val="92D050"/>
                    </a:solidFill>
                  </a:tcPr>
                </a:tc>
                <a:tc>
                  <a:txBody>
                    <a:bodyPr/>
                    <a:lstStyle/>
                    <a:p>
                      <a:pPr marL="0" algn="l" defTabSz="914363" rtl="0" eaLnBrk="1" latinLnBrk="0" hangingPunct="1"/>
                      <a:r>
                        <a:rPr lang="en-US" sz="1400" b="1" kern="1200" cap="all" baseline="0" dirty="0" smtClean="0">
                          <a:solidFill>
                            <a:schemeClr val="lt1">
                              <a:alpha val="99000"/>
                            </a:schemeClr>
                          </a:solidFill>
                          <a:latin typeface="+mn-lt"/>
                          <a:ea typeface="+mn-ea"/>
                          <a:cs typeface="+mn-cs"/>
                        </a:rPr>
                        <a:t>RowKey</a:t>
                      </a:r>
                    </a:p>
                    <a:p>
                      <a:pPr marL="0" algn="l" defTabSz="914363" rtl="0" eaLnBrk="1" latinLnBrk="0" hangingPunct="1"/>
                      <a:r>
                        <a:rPr lang="en-US" sz="1400" b="1" kern="1200" cap="all" baseline="0" dirty="0" smtClean="0">
                          <a:solidFill>
                            <a:schemeClr val="lt1">
                              <a:alpha val="99000"/>
                            </a:schemeClr>
                          </a:solidFill>
                          <a:latin typeface="+mn-lt"/>
                          <a:ea typeface="+mn-ea"/>
                          <a:cs typeface="+mn-cs"/>
                        </a:rPr>
                        <a:t>(Title)</a:t>
                      </a:r>
                      <a:endParaRPr lang="en-US" sz="1400" b="1" kern="1200" cap="all" baseline="0" dirty="0">
                        <a:solidFill>
                          <a:schemeClr val="lt1">
                            <a:alpha val="99000"/>
                          </a:schemeClr>
                        </a:solidFill>
                        <a:latin typeface="+mn-lt"/>
                        <a:ea typeface="+mn-ea"/>
                        <a:cs typeface="+mn-cs"/>
                      </a:endParaRPr>
                    </a:p>
                  </a:txBody>
                  <a:tcPr marL="182880" marR="182880" anchor="ctr">
                    <a:lnB w="12700" cap="flat" cmpd="sng" algn="ctr">
                      <a:noFill/>
                      <a:prstDash val="solid"/>
                      <a:round/>
                      <a:headEnd type="none" w="med" len="med"/>
                      <a:tailEnd type="none" w="med" len="med"/>
                    </a:lnB>
                    <a:solidFill>
                      <a:srgbClr val="92D050"/>
                    </a:solidFill>
                  </a:tcPr>
                </a:tc>
                <a:tc>
                  <a:txBody>
                    <a:bodyPr/>
                    <a:lstStyle/>
                    <a:p>
                      <a:pPr marL="0" algn="l" defTabSz="914363" rtl="0" eaLnBrk="1" latinLnBrk="0" hangingPunct="1"/>
                      <a:r>
                        <a:rPr lang="en-US" sz="1400" b="1" kern="1200" cap="all" baseline="0" dirty="0" smtClean="0">
                          <a:solidFill>
                            <a:schemeClr val="lt1">
                              <a:alpha val="99000"/>
                            </a:schemeClr>
                          </a:solidFill>
                          <a:latin typeface="+mn-lt"/>
                          <a:ea typeface="+mn-ea"/>
                          <a:cs typeface="+mn-cs"/>
                        </a:rPr>
                        <a:t>Timestamp</a:t>
                      </a:r>
                      <a:endParaRPr lang="en-US" sz="1400" b="1" kern="1200" cap="all" baseline="0" dirty="0">
                        <a:solidFill>
                          <a:schemeClr val="lt1">
                            <a:alpha val="99000"/>
                          </a:schemeClr>
                        </a:solidFill>
                        <a:latin typeface="+mn-lt"/>
                        <a:ea typeface="+mn-ea"/>
                        <a:cs typeface="+mn-cs"/>
                      </a:endParaRPr>
                    </a:p>
                  </a:txBody>
                  <a:tcPr marL="182880" marR="182880" anchor="ctr">
                    <a:lnB w="12700" cap="flat" cmpd="sng" algn="ctr">
                      <a:noFill/>
                      <a:prstDash val="solid"/>
                      <a:round/>
                      <a:headEnd type="none" w="med" len="med"/>
                      <a:tailEnd type="none" w="med" len="med"/>
                    </a:lnB>
                    <a:solidFill>
                      <a:srgbClr val="92D050"/>
                    </a:solidFill>
                  </a:tcPr>
                </a:tc>
                <a:tc>
                  <a:txBody>
                    <a:bodyPr/>
                    <a:lstStyle/>
                    <a:p>
                      <a:r>
                        <a:rPr lang="en-NZ" sz="1400" b="1" cap="all" baseline="0" dirty="0" smtClean="0">
                          <a:solidFill>
                            <a:schemeClr val="lt1">
                              <a:alpha val="99000"/>
                            </a:schemeClr>
                          </a:solidFill>
                        </a:rPr>
                        <a:t>MODELYEAR</a:t>
                      </a:r>
                      <a:endParaRPr lang="en-NZ" sz="1400" b="1" cap="all" baseline="0" dirty="0">
                        <a:solidFill>
                          <a:schemeClr val="lt1">
                            <a:alpha val="99000"/>
                          </a:schemeClr>
                        </a:solidFill>
                      </a:endParaRPr>
                    </a:p>
                  </a:txBody>
                  <a:tcPr marL="182880" marR="182880" marT="91440" marB="91440" anchor="ctr">
                    <a:lnB w="12700" cap="flat" cmpd="sng" algn="ctr">
                      <a:noFill/>
                      <a:prstDash val="solid"/>
                      <a:round/>
                      <a:headEnd type="none" w="med" len="med"/>
                      <a:tailEnd type="none" w="med" len="med"/>
                    </a:lnB>
                    <a:solidFill>
                      <a:srgbClr val="92D050"/>
                    </a:solidFill>
                  </a:tcPr>
                </a:tc>
              </a:tr>
              <a:tr h="529297">
                <a:tc>
                  <a:txBody>
                    <a:bodyPr/>
                    <a:lstStyle/>
                    <a:p>
                      <a:pPr marL="0" algn="l" defTabSz="914325" rtl="0" eaLnBrk="1" latinLnBrk="0" hangingPunct="1"/>
                      <a:r>
                        <a:rPr lang="en-US" sz="1400" kern="1200" dirty="0" smtClean="0">
                          <a:solidFill>
                            <a:schemeClr val="tx2">
                              <a:lumMod val="75000"/>
                              <a:alpha val="99000"/>
                            </a:schemeClr>
                          </a:solidFill>
                          <a:latin typeface="+mn-lt"/>
                          <a:ea typeface="+mn-ea"/>
                          <a:cs typeface="+mn-cs"/>
                        </a:rPr>
                        <a:t>Bikes</a:t>
                      </a:r>
                      <a:endParaRPr lang="en-US" sz="1400" kern="1200" dirty="0">
                        <a:solidFill>
                          <a:schemeClr val="tx2">
                            <a:lumMod val="75000"/>
                            <a:alpha val="99000"/>
                          </a:schemeClr>
                        </a:solidFill>
                        <a:latin typeface="+mn-lt"/>
                        <a:ea typeface="+mn-ea"/>
                        <a:cs typeface="+mn-cs"/>
                      </a:endParaRPr>
                    </a:p>
                  </a:txBody>
                  <a:tcPr marL="182880" marR="182880" anchor="ctr">
                    <a:lnL w="12700" cmpd="sng">
                      <a:noFill/>
                    </a:lnL>
                    <a:lnT w="12700" cap="flat" cmpd="sng" algn="ctr">
                      <a:noFill/>
                      <a:prstDash val="solid"/>
                      <a:round/>
                      <a:headEnd type="none" w="med" len="med"/>
                      <a:tailEnd type="none" w="med" len="med"/>
                    </a:lnT>
                    <a:solidFill>
                      <a:schemeClr val="bg1">
                        <a:lumMod val="95000"/>
                      </a:schemeClr>
                    </a:solidFill>
                  </a:tcPr>
                </a:tc>
                <a:tc>
                  <a:txBody>
                    <a:bodyPr/>
                    <a:lstStyle/>
                    <a:p>
                      <a:pPr marL="0" algn="l" defTabSz="914325" rtl="0" eaLnBrk="1" latinLnBrk="0" hangingPunct="1"/>
                      <a:r>
                        <a:rPr lang="en-US" sz="1400" kern="1200" dirty="0" smtClean="0">
                          <a:solidFill>
                            <a:schemeClr val="tx2">
                              <a:lumMod val="75000"/>
                              <a:alpha val="99000"/>
                            </a:schemeClr>
                          </a:solidFill>
                          <a:latin typeface="+mn-lt"/>
                          <a:ea typeface="+mn-ea"/>
                          <a:cs typeface="+mn-cs"/>
                        </a:rPr>
                        <a:t>Super Duper Cycle</a:t>
                      </a:r>
                      <a:endParaRPr lang="en-US" sz="1400" kern="1200" dirty="0">
                        <a:solidFill>
                          <a:schemeClr val="tx2">
                            <a:lumMod val="75000"/>
                            <a:alpha val="99000"/>
                          </a:schemeClr>
                        </a:solidFill>
                        <a:latin typeface="+mn-lt"/>
                        <a:ea typeface="+mn-ea"/>
                        <a:cs typeface="+mn-cs"/>
                      </a:endParaRPr>
                    </a:p>
                  </a:txBody>
                  <a:tcPr marL="182880" marR="182880" anchor="ctr">
                    <a:lnT w="12700" cap="flat" cmpd="sng" algn="ctr">
                      <a:noFill/>
                      <a:prstDash val="solid"/>
                      <a:round/>
                      <a:headEnd type="none" w="med" len="med"/>
                      <a:tailEnd type="none" w="med" len="med"/>
                    </a:lnT>
                    <a:solidFill>
                      <a:schemeClr val="bg1">
                        <a:lumMod val="95000"/>
                      </a:schemeClr>
                    </a:solidFill>
                  </a:tcPr>
                </a:tc>
                <a:tc>
                  <a:txBody>
                    <a:bodyPr/>
                    <a:lstStyle/>
                    <a:p>
                      <a:pPr marL="0" algn="l" defTabSz="914325" rtl="0" eaLnBrk="1" latinLnBrk="0" hangingPunct="1"/>
                      <a:r>
                        <a:rPr lang="en-US" sz="1400" kern="1200" dirty="0" smtClean="0">
                          <a:solidFill>
                            <a:schemeClr val="tx2">
                              <a:lumMod val="75000"/>
                              <a:alpha val="99000"/>
                            </a:schemeClr>
                          </a:solidFill>
                          <a:latin typeface="+mn-lt"/>
                          <a:ea typeface="+mn-ea"/>
                          <a:cs typeface="+mn-cs"/>
                        </a:rPr>
                        <a:t>…</a:t>
                      </a:r>
                      <a:endParaRPr lang="en-US" sz="1400" kern="1200" dirty="0">
                        <a:solidFill>
                          <a:schemeClr val="tx2">
                            <a:lumMod val="75000"/>
                            <a:alpha val="99000"/>
                          </a:schemeClr>
                        </a:solidFill>
                        <a:latin typeface="+mn-lt"/>
                        <a:ea typeface="+mn-ea"/>
                        <a:cs typeface="+mn-cs"/>
                      </a:endParaRPr>
                    </a:p>
                  </a:txBody>
                  <a:tcPr marL="182880" marR="182880" anchor="ctr">
                    <a:lnT w="12700" cap="flat" cmpd="sng" algn="ctr">
                      <a:noFill/>
                      <a:prstDash val="solid"/>
                      <a:round/>
                      <a:headEnd type="none" w="med" len="med"/>
                      <a:tailEnd type="none" w="med" len="med"/>
                    </a:lnT>
                    <a:solidFill>
                      <a:schemeClr val="bg1">
                        <a:lumMod val="95000"/>
                      </a:schemeClr>
                    </a:solidFill>
                  </a:tcPr>
                </a:tc>
                <a:tc>
                  <a:txBody>
                    <a:bodyPr/>
                    <a:lstStyle/>
                    <a:p>
                      <a:pPr marL="0" algn="l" defTabSz="914325" rtl="0" eaLnBrk="1" latinLnBrk="0" hangingPunct="1"/>
                      <a:r>
                        <a:rPr lang="en-US" sz="1400" kern="1200" dirty="0" smtClean="0">
                          <a:solidFill>
                            <a:schemeClr val="tx2">
                              <a:lumMod val="75000"/>
                              <a:alpha val="99000"/>
                            </a:schemeClr>
                          </a:solidFill>
                          <a:latin typeface="+mn-lt"/>
                          <a:ea typeface="+mn-ea"/>
                          <a:cs typeface="+mn-cs"/>
                        </a:rPr>
                        <a:t>2009</a:t>
                      </a:r>
                      <a:endParaRPr lang="en-US" sz="1400" kern="1200" dirty="0">
                        <a:solidFill>
                          <a:schemeClr val="tx2">
                            <a:lumMod val="75000"/>
                            <a:alpha val="99000"/>
                          </a:schemeClr>
                        </a:solidFill>
                        <a:latin typeface="+mn-lt"/>
                        <a:ea typeface="+mn-ea"/>
                        <a:cs typeface="+mn-cs"/>
                      </a:endParaRPr>
                    </a:p>
                  </a:txBody>
                  <a:tcPr marL="182880" marR="182880" anchor="ctr">
                    <a:lnT w="12700" cap="flat" cmpd="sng" algn="ctr">
                      <a:noFill/>
                      <a:prstDash val="solid"/>
                      <a:round/>
                      <a:headEnd type="none" w="med" len="med"/>
                      <a:tailEnd type="none" w="med" len="med"/>
                    </a:lnT>
                    <a:solidFill>
                      <a:schemeClr val="bg1">
                        <a:lumMod val="95000"/>
                      </a:schemeClr>
                    </a:solidFill>
                  </a:tcPr>
                </a:tc>
              </a:tr>
              <a:tr h="361477">
                <a:tc>
                  <a:txBody>
                    <a:bodyPr/>
                    <a:lstStyle/>
                    <a:p>
                      <a:pPr marL="0" algn="l" defTabSz="914325" rtl="0" eaLnBrk="1" latinLnBrk="0" hangingPunct="1"/>
                      <a:r>
                        <a:rPr lang="en-US" sz="1400" kern="1200" dirty="0" smtClean="0">
                          <a:solidFill>
                            <a:schemeClr val="tx2">
                              <a:lumMod val="75000"/>
                              <a:alpha val="99000"/>
                            </a:schemeClr>
                          </a:solidFill>
                          <a:latin typeface="+mn-lt"/>
                          <a:ea typeface="+mn-ea"/>
                          <a:cs typeface="+mn-cs"/>
                        </a:rPr>
                        <a:t>Bikes</a:t>
                      </a:r>
                      <a:endParaRPr lang="en-US" sz="1400" kern="1200" dirty="0">
                        <a:solidFill>
                          <a:schemeClr val="tx2">
                            <a:lumMod val="75000"/>
                            <a:alpha val="99000"/>
                          </a:schemeClr>
                        </a:solidFill>
                        <a:latin typeface="+mn-lt"/>
                        <a:ea typeface="+mn-ea"/>
                        <a:cs typeface="+mn-cs"/>
                      </a:endParaRPr>
                    </a:p>
                  </a:txBody>
                  <a:tcPr marL="182880" marR="182880" anchor="ctr">
                    <a:lnL w="12700" cmpd="sng">
                      <a:noFill/>
                    </a:lnL>
                    <a:solidFill>
                      <a:schemeClr val="bg1">
                        <a:lumMod val="95000"/>
                      </a:schemeClr>
                    </a:solidFill>
                  </a:tcPr>
                </a:tc>
                <a:tc>
                  <a:txBody>
                    <a:bodyPr/>
                    <a:lstStyle/>
                    <a:p>
                      <a:pPr marL="0" algn="l" defTabSz="914325" rtl="0" eaLnBrk="1" latinLnBrk="0" hangingPunct="1"/>
                      <a:r>
                        <a:rPr lang="en-US" sz="1400" kern="1200" dirty="0" smtClean="0">
                          <a:solidFill>
                            <a:schemeClr val="tx2">
                              <a:lumMod val="75000"/>
                              <a:alpha val="99000"/>
                            </a:schemeClr>
                          </a:solidFill>
                          <a:latin typeface="+mn-lt"/>
                          <a:ea typeface="+mn-ea"/>
                          <a:cs typeface="+mn-cs"/>
                        </a:rPr>
                        <a:t>Quick Cycle 200 Deluxe</a:t>
                      </a:r>
                      <a:endParaRPr lang="en-US" sz="1400" kern="1200" dirty="0">
                        <a:solidFill>
                          <a:schemeClr val="tx2">
                            <a:lumMod val="75000"/>
                            <a:alpha val="99000"/>
                          </a:schemeClr>
                        </a:solidFill>
                        <a:latin typeface="+mn-lt"/>
                        <a:ea typeface="+mn-ea"/>
                        <a:cs typeface="+mn-cs"/>
                      </a:endParaRPr>
                    </a:p>
                  </a:txBody>
                  <a:tcPr marL="182880" marR="182880" anchor="ctr">
                    <a:solidFill>
                      <a:schemeClr val="bg1">
                        <a:lumMod val="95000"/>
                      </a:schemeClr>
                    </a:solidFill>
                  </a:tcPr>
                </a:tc>
                <a:tc>
                  <a:txBody>
                    <a:bodyPr/>
                    <a:lstStyle/>
                    <a:p>
                      <a:pPr marL="0" algn="l" defTabSz="914325" rtl="0" eaLnBrk="1" latinLnBrk="0" hangingPunct="1"/>
                      <a:r>
                        <a:rPr lang="en-US" sz="1400" kern="1200" dirty="0" smtClean="0">
                          <a:solidFill>
                            <a:schemeClr val="tx2">
                              <a:lumMod val="75000"/>
                              <a:alpha val="99000"/>
                            </a:schemeClr>
                          </a:solidFill>
                          <a:latin typeface="+mn-lt"/>
                          <a:ea typeface="+mn-ea"/>
                          <a:cs typeface="+mn-cs"/>
                        </a:rPr>
                        <a:t>…</a:t>
                      </a:r>
                      <a:endParaRPr lang="en-US" sz="1400" kern="1200" dirty="0">
                        <a:solidFill>
                          <a:schemeClr val="tx2">
                            <a:lumMod val="75000"/>
                            <a:alpha val="99000"/>
                          </a:schemeClr>
                        </a:solidFill>
                        <a:latin typeface="+mn-lt"/>
                        <a:ea typeface="+mn-ea"/>
                        <a:cs typeface="+mn-cs"/>
                      </a:endParaRPr>
                    </a:p>
                  </a:txBody>
                  <a:tcPr marL="182880" marR="182880" anchor="ctr">
                    <a:solidFill>
                      <a:schemeClr val="bg1">
                        <a:lumMod val="95000"/>
                      </a:schemeClr>
                    </a:solidFill>
                  </a:tcPr>
                </a:tc>
                <a:tc>
                  <a:txBody>
                    <a:bodyPr/>
                    <a:lstStyle/>
                    <a:p>
                      <a:pPr marL="0" algn="l" defTabSz="914325" rtl="0" eaLnBrk="1" latinLnBrk="0" hangingPunct="1"/>
                      <a:r>
                        <a:rPr lang="en-US" sz="1400" kern="1200" dirty="0" smtClean="0">
                          <a:solidFill>
                            <a:schemeClr val="tx2">
                              <a:lumMod val="75000"/>
                              <a:alpha val="99000"/>
                            </a:schemeClr>
                          </a:solidFill>
                          <a:latin typeface="+mn-lt"/>
                          <a:ea typeface="+mn-ea"/>
                          <a:cs typeface="+mn-cs"/>
                        </a:rPr>
                        <a:t>2007</a:t>
                      </a:r>
                      <a:endParaRPr lang="en-US" sz="1400" kern="1200" dirty="0">
                        <a:solidFill>
                          <a:schemeClr val="tx2">
                            <a:lumMod val="75000"/>
                            <a:alpha val="99000"/>
                          </a:schemeClr>
                        </a:solidFill>
                        <a:latin typeface="+mn-lt"/>
                        <a:ea typeface="+mn-ea"/>
                        <a:cs typeface="+mn-cs"/>
                      </a:endParaRPr>
                    </a:p>
                  </a:txBody>
                  <a:tcPr marL="182880" marR="182880" anchor="ctr">
                    <a:solidFill>
                      <a:schemeClr val="bg1">
                        <a:lumMod val="95000"/>
                      </a:schemeClr>
                    </a:solidFill>
                  </a:tcPr>
                </a:tc>
              </a:tr>
              <a:tr h="361477">
                <a:tc>
                  <a:txBody>
                    <a:bodyPr/>
                    <a:lstStyle/>
                    <a:p>
                      <a:pPr marL="0" algn="l" defTabSz="914325" rtl="0" eaLnBrk="1" latinLnBrk="0" hangingPunct="1"/>
                      <a:r>
                        <a:rPr lang="en-US" sz="1400" kern="1200" dirty="0" smtClean="0">
                          <a:solidFill>
                            <a:schemeClr val="tx2">
                              <a:lumMod val="75000"/>
                              <a:alpha val="99000"/>
                            </a:schemeClr>
                          </a:solidFill>
                          <a:latin typeface="+mn-lt"/>
                          <a:ea typeface="+mn-ea"/>
                          <a:cs typeface="+mn-cs"/>
                        </a:rPr>
                        <a:t>…</a:t>
                      </a:r>
                      <a:endParaRPr lang="en-US" sz="1400" kern="1200" dirty="0">
                        <a:solidFill>
                          <a:schemeClr val="tx2">
                            <a:lumMod val="75000"/>
                            <a:alpha val="99000"/>
                          </a:schemeClr>
                        </a:solidFill>
                        <a:latin typeface="+mn-lt"/>
                        <a:ea typeface="+mn-ea"/>
                        <a:cs typeface="+mn-cs"/>
                      </a:endParaRPr>
                    </a:p>
                  </a:txBody>
                  <a:tcPr marL="182880" marR="182880" anchor="ctr">
                    <a:lnL w="12700" cmpd="sng">
                      <a:noFill/>
                    </a:lnL>
                    <a:solidFill>
                      <a:schemeClr val="bg1">
                        <a:lumMod val="95000"/>
                      </a:schemeClr>
                    </a:solidFill>
                  </a:tcPr>
                </a:tc>
                <a:tc>
                  <a:txBody>
                    <a:bodyPr/>
                    <a:lstStyle/>
                    <a:p>
                      <a:pPr marL="0" algn="l" defTabSz="914325" rtl="0" eaLnBrk="1" latinLnBrk="0" hangingPunct="1"/>
                      <a:r>
                        <a:rPr lang="en-US" sz="1400" kern="1200" dirty="0" smtClean="0">
                          <a:solidFill>
                            <a:schemeClr val="tx2">
                              <a:lumMod val="75000"/>
                              <a:alpha val="99000"/>
                            </a:schemeClr>
                          </a:solidFill>
                          <a:latin typeface="+mn-lt"/>
                          <a:ea typeface="+mn-ea"/>
                          <a:cs typeface="+mn-cs"/>
                        </a:rPr>
                        <a:t>…</a:t>
                      </a:r>
                      <a:endParaRPr lang="en-US" sz="1400" kern="1200" dirty="0">
                        <a:solidFill>
                          <a:schemeClr val="tx2">
                            <a:lumMod val="75000"/>
                            <a:alpha val="99000"/>
                          </a:schemeClr>
                        </a:solidFill>
                        <a:latin typeface="+mn-lt"/>
                        <a:ea typeface="+mn-ea"/>
                        <a:cs typeface="+mn-cs"/>
                      </a:endParaRPr>
                    </a:p>
                  </a:txBody>
                  <a:tcPr marL="182880" marR="182880" anchor="ctr">
                    <a:solidFill>
                      <a:schemeClr val="bg1">
                        <a:lumMod val="95000"/>
                      </a:schemeClr>
                    </a:solidFill>
                  </a:tcPr>
                </a:tc>
                <a:tc>
                  <a:txBody>
                    <a:bodyPr/>
                    <a:lstStyle/>
                    <a:p>
                      <a:pPr marL="0" algn="l" defTabSz="914325" rtl="0" eaLnBrk="1" latinLnBrk="0" hangingPunct="1"/>
                      <a:r>
                        <a:rPr lang="en-US" sz="1400" kern="1200" dirty="0" smtClean="0">
                          <a:solidFill>
                            <a:schemeClr val="tx2">
                              <a:lumMod val="75000"/>
                              <a:alpha val="99000"/>
                            </a:schemeClr>
                          </a:solidFill>
                          <a:latin typeface="+mn-lt"/>
                          <a:ea typeface="+mn-ea"/>
                          <a:cs typeface="+mn-cs"/>
                        </a:rPr>
                        <a:t>…</a:t>
                      </a:r>
                      <a:endParaRPr lang="en-US" sz="1400" kern="1200" dirty="0">
                        <a:solidFill>
                          <a:schemeClr val="tx2">
                            <a:lumMod val="75000"/>
                            <a:alpha val="99000"/>
                          </a:schemeClr>
                        </a:solidFill>
                        <a:latin typeface="+mn-lt"/>
                        <a:ea typeface="+mn-ea"/>
                        <a:cs typeface="+mn-cs"/>
                      </a:endParaRPr>
                    </a:p>
                  </a:txBody>
                  <a:tcPr marL="182880" marR="182880" anchor="ctr">
                    <a:solidFill>
                      <a:schemeClr val="bg1">
                        <a:lumMod val="95000"/>
                      </a:schemeClr>
                    </a:solidFill>
                  </a:tcPr>
                </a:tc>
                <a:tc>
                  <a:txBody>
                    <a:bodyPr/>
                    <a:lstStyle/>
                    <a:p>
                      <a:pPr marL="0" algn="l" defTabSz="914325" rtl="0" eaLnBrk="1" latinLnBrk="0" hangingPunct="1"/>
                      <a:r>
                        <a:rPr lang="en-US" sz="1400" kern="1200" dirty="0" smtClean="0">
                          <a:solidFill>
                            <a:schemeClr val="tx2">
                              <a:lumMod val="75000"/>
                              <a:alpha val="99000"/>
                            </a:schemeClr>
                          </a:solidFill>
                          <a:latin typeface="+mn-lt"/>
                          <a:ea typeface="+mn-ea"/>
                          <a:cs typeface="+mn-cs"/>
                        </a:rPr>
                        <a:t>…</a:t>
                      </a:r>
                      <a:endParaRPr lang="en-US" sz="1400" kern="1200" dirty="0">
                        <a:solidFill>
                          <a:schemeClr val="tx2">
                            <a:lumMod val="75000"/>
                            <a:alpha val="99000"/>
                          </a:schemeClr>
                        </a:solidFill>
                        <a:latin typeface="+mn-lt"/>
                        <a:ea typeface="+mn-ea"/>
                        <a:cs typeface="+mn-cs"/>
                      </a:endParaRPr>
                    </a:p>
                  </a:txBody>
                  <a:tcPr marL="182880" marR="182880" anchor="ctr">
                    <a:solidFill>
                      <a:schemeClr val="bg1">
                        <a:lumMod val="95000"/>
                      </a:schemeClr>
                    </a:solidFill>
                  </a:tcPr>
                </a:tc>
              </a:tr>
              <a:tr h="361477">
                <a:tc>
                  <a:txBody>
                    <a:bodyPr/>
                    <a:lstStyle/>
                    <a:p>
                      <a:pPr marL="0" algn="l" defTabSz="914325" rtl="0" eaLnBrk="1" latinLnBrk="0" hangingPunct="1"/>
                      <a:r>
                        <a:rPr lang="en-US" sz="1400" kern="1200" dirty="0" smtClean="0">
                          <a:solidFill>
                            <a:schemeClr val="tx2">
                              <a:lumMod val="75000"/>
                              <a:alpha val="99000"/>
                            </a:schemeClr>
                          </a:solidFill>
                          <a:latin typeface="+mn-lt"/>
                          <a:ea typeface="+mn-ea"/>
                          <a:cs typeface="+mn-cs"/>
                        </a:rPr>
                        <a:t>Canoes</a:t>
                      </a:r>
                      <a:endParaRPr lang="en-US" sz="1400" kern="1200" dirty="0">
                        <a:solidFill>
                          <a:schemeClr val="tx2">
                            <a:lumMod val="75000"/>
                            <a:alpha val="99000"/>
                          </a:schemeClr>
                        </a:solidFill>
                        <a:latin typeface="+mn-lt"/>
                        <a:ea typeface="+mn-ea"/>
                        <a:cs typeface="+mn-cs"/>
                      </a:endParaRPr>
                    </a:p>
                  </a:txBody>
                  <a:tcPr marL="182880" marR="182880" anchor="ctr">
                    <a:lnL w="12700" cmpd="sng">
                      <a:noFill/>
                    </a:lnL>
                    <a:solidFill>
                      <a:schemeClr val="bg1">
                        <a:lumMod val="95000"/>
                      </a:schemeClr>
                    </a:solidFill>
                  </a:tcPr>
                </a:tc>
                <a:tc>
                  <a:txBody>
                    <a:bodyPr/>
                    <a:lstStyle/>
                    <a:p>
                      <a:pPr marL="0" algn="l" defTabSz="914325" rtl="0" eaLnBrk="1" latinLnBrk="0" hangingPunct="1"/>
                      <a:r>
                        <a:rPr lang="en-US" sz="1400" kern="1200" dirty="0" smtClean="0">
                          <a:solidFill>
                            <a:schemeClr val="tx2">
                              <a:lumMod val="75000"/>
                              <a:alpha val="99000"/>
                            </a:schemeClr>
                          </a:solidFill>
                          <a:latin typeface="+mn-lt"/>
                          <a:ea typeface="+mn-ea"/>
                          <a:cs typeface="+mn-cs"/>
                        </a:rPr>
                        <a:t>Whitewater</a:t>
                      </a:r>
                      <a:endParaRPr lang="en-US" sz="1400" kern="1200" dirty="0">
                        <a:solidFill>
                          <a:schemeClr val="tx2">
                            <a:lumMod val="75000"/>
                            <a:alpha val="99000"/>
                          </a:schemeClr>
                        </a:solidFill>
                        <a:latin typeface="+mn-lt"/>
                        <a:ea typeface="+mn-ea"/>
                        <a:cs typeface="+mn-cs"/>
                      </a:endParaRPr>
                    </a:p>
                  </a:txBody>
                  <a:tcPr marL="182880" marR="182880" anchor="ctr">
                    <a:solidFill>
                      <a:schemeClr val="bg1">
                        <a:lumMod val="95000"/>
                      </a:schemeClr>
                    </a:solidFill>
                  </a:tcPr>
                </a:tc>
                <a:tc>
                  <a:txBody>
                    <a:bodyPr/>
                    <a:lstStyle/>
                    <a:p>
                      <a:pPr marL="0" algn="l" defTabSz="914325" rtl="0" eaLnBrk="1" latinLnBrk="0" hangingPunct="1"/>
                      <a:r>
                        <a:rPr lang="en-US" sz="1400" kern="1200" dirty="0" smtClean="0">
                          <a:solidFill>
                            <a:schemeClr val="tx2">
                              <a:lumMod val="75000"/>
                              <a:alpha val="99000"/>
                            </a:schemeClr>
                          </a:solidFill>
                          <a:latin typeface="+mn-lt"/>
                          <a:ea typeface="+mn-ea"/>
                          <a:cs typeface="+mn-cs"/>
                        </a:rPr>
                        <a:t>…</a:t>
                      </a:r>
                      <a:endParaRPr lang="en-US" sz="1400" kern="1200" dirty="0">
                        <a:solidFill>
                          <a:schemeClr val="tx2">
                            <a:lumMod val="75000"/>
                            <a:alpha val="99000"/>
                          </a:schemeClr>
                        </a:solidFill>
                        <a:latin typeface="+mn-lt"/>
                        <a:ea typeface="+mn-ea"/>
                        <a:cs typeface="+mn-cs"/>
                      </a:endParaRPr>
                    </a:p>
                  </a:txBody>
                  <a:tcPr marL="182880" marR="182880" anchor="ctr">
                    <a:solidFill>
                      <a:schemeClr val="bg1">
                        <a:lumMod val="95000"/>
                      </a:schemeClr>
                    </a:solidFill>
                  </a:tcPr>
                </a:tc>
                <a:tc>
                  <a:txBody>
                    <a:bodyPr/>
                    <a:lstStyle/>
                    <a:p>
                      <a:pPr marL="0" algn="l" defTabSz="914325" rtl="0" eaLnBrk="1" latinLnBrk="0" hangingPunct="1"/>
                      <a:r>
                        <a:rPr lang="en-US" sz="1400" kern="1200" dirty="0" smtClean="0">
                          <a:solidFill>
                            <a:schemeClr val="tx2">
                              <a:lumMod val="75000"/>
                              <a:alpha val="99000"/>
                            </a:schemeClr>
                          </a:solidFill>
                          <a:latin typeface="+mn-lt"/>
                          <a:ea typeface="+mn-ea"/>
                          <a:cs typeface="+mn-cs"/>
                        </a:rPr>
                        <a:t>2009</a:t>
                      </a:r>
                      <a:endParaRPr lang="en-US" sz="1400" kern="1200" dirty="0">
                        <a:solidFill>
                          <a:schemeClr val="tx2">
                            <a:lumMod val="75000"/>
                            <a:alpha val="99000"/>
                          </a:schemeClr>
                        </a:solidFill>
                        <a:latin typeface="+mn-lt"/>
                        <a:ea typeface="+mn-ea"/>
                        <a:cs typeface="+mn-cs"/>
                      </a:endParaRPr>
                    </a:p>
                  </a:txBody>
                  <a:tcPr marL="182880" marR="182880" anchor="ctr">
                    <a:solidFill>
                      <a:schemeClr val="bg1">
                        <a:lumMod val="95000"/>
                      </a:schemeClr>
                    </a:solidFill>
                  </a:tcPr>
                </a:tc>
              </a:tr>
              <a:tr h="361477">
                <a:tc>
                  <a:txBody>
                    <a:bodyPr/>
                    <a:lstStyle/>
                    <a:p>
                      <a:pPr marL="0" algn="l" defTabSz="914325" rtl="0" eaLnBrk="1" latinLnBrk="0" hangingPunct="1"/>
                      <a:r>
                        <a:rPr lang="en-US" sz="1400" kern="1200" dirty="0" smtClean="0">
                          <a:solidFill>
                            <a:schemeClr val="tx2">
                              <a:lumMod val="75000"/>
                              <a:alpha val="99000"/>
                            </a:schemeClr>
                          </a:solidFill>
                          <a:latin typeface="+mn-lt"/>
                          <a:ea typeface="+mn-ea"/>
                          <a:cs typeface="+mn-cs"/>
                        </a:rPr>
                        <a:t>Canoes</a:t>
                      </a:r>
                      <a:endParaRPr lang="en-US" sz="1400" kern="1200" dirty="0">
                        <a:solidFill>
                          <a:schemeClr val="tx2">
                            <a:lumMod val="75000"/>
                            <a:alpha val="99000"/>
                          </a:schemeClr>
                        </a:solidFill>
                        <a:latin typeface="+mn-lt"/>
                        <a:ea typeface="+mn-ea"/>
                        <a:cs typeface="+mn-cs"/>
                      </a:endParaRPr>
                    </a:p>
                  </a:txBody>
                  <a:tcPr marL="182880" marR="182880" anchor="ctr">
                    <a:lnL w="12700" cmpd="sng">
                      <a:noFill/>
                    </a:lnL>
                    <a:solidFill>
                      <a:schemeClr val="bg1">
                        <a:lumMod val="95000"/>
                      </a:schemeClr>
                    </a:solidFill>
                  </a:tcPr>
                </a:tc>
                <a:tc>
                  <a:txBody>
                    <a:bodyPr/>
                    <a:lstStyle/>
                    <a:p>
                      <a:pPr marL="0" algn="l" defTabSz="914325" rtl="0" eaLnBrk="1" latinLnBrk="0" hangingPunct="1"/>
                      <a:r>
                        <a:rPr lang="en-US" sz="1400" kern="1200" dirty="0" smtClean="0">
                          <a:solidFill>
                            <a:schemeClr val="tx2">
                              <a:lumMod val="75000"/>
                              <a:alpha val="99000"/>
                            </a:schemeClr>
                          </a:solidFill>
                          <a:latin typeface="+mn-lt"/>
                          <a:ea typeface="+mn-ea"/>
                          <a:cs typeface="+mn-cs"/>
                        </a:rPr>
                        <a:t>Flatwater</a:t>
                      </a:r>
                      <a:endParaRPr lang="en-US" sz="1400" kern="1200" dirty="0">
                        <a:solidFill>
                          <a:schemeClr val="tx2">
                            <a:lumMod val="75000"/>
                            <a:alpha val="99000"/>
                          </a:schemeClr>
                        </a:solidFill>
                        <a:latin typeface="+mn-lt"/>
                        <a:ea typeface="+mn-ea"/>
                        <a:cs typeface="+mn-cs"/>
                      </a:endParaRPr>
                    </a:p>
                  </a:txBody>
                  <a:tcPr marL="182880" marR="182880" anchor="ctr">
                    <a:solidFill>
                      <a:schemeClr val="bg1">
                        <a:lumMod val="95000"/>
                      </a:schemeClr>
                    </a:solidFill>
                  </a:tcPr>
                </a:tc>
                <a:tc>
                  <a:txBody>
                    <a:bodyPr/>
                    <a:lstStyle/>
                    <a:p>
                      <a:pPr marL="0" algn="l" defTabSz="914325" rtl="0" eaLnBrk="1" latinLnBrk="0" hangingPunct="1"/>
                      <a:r>
                        <a:rPr lang="en-US" sz="1400" kern="1200" dirty="0" smtClean="0">
                          <a:solidFill>
                            <a:schemeClr val="tx2">
                              <a:lumMod val="75000"/>
                              <a:alpha val="99000"/>
                            </a:schemeClr>
                          </a:solidFill>
                          <a:latin typeface="+mn-lt"/>
                          <a:ea typeface="+mn-ea"/>
                          <a:cs typeface="+mn-cs"/>
                        </a:rPr>
                        <a:t>…</a:t>
                      </a:r>
                      <a:endParaRPr lang="en-US" sz="1400" kern="1200" dirty="0">
                        <a:solidFill>
                          <a:schemeClr val="tx2">
                            <a:lumMod val="75000"/>
                            <a:alpha val="99000"/>
                          </a:schemeClr>
                        </a:solidFill>
                        <a:latin typeface="+mn-lt"/>
                        <a:ea typeface="+mn-ea"/>
                        <a:cs typeface="+mn-cs"/>
                      </a:endParaRPr>
                    </a:p>
                  </a:txBody>
                  <a:tcPr marL="182880" marR="182880" anchor="ctr">
                    <a:solidFill>
                      <a:schemeClr val="bg1">
                        <a:lumMod val="95000"/>
                      </a:schemeClr>
                    </a:solidFill>
                  </a:tcPr>
                </a:tc>
                <a:tc>
                  <a:txBody>
                    <a:bodyPr/>
                    <a:lstStyle/>
                    <a:p>
                      <a:pPr marL="0" algn="l" defTabSz="914325" rtl="0" eaLnBrk="1" latinLnBrk="0" hangingPunct="1"/>
                      <a:r>
                        <a:rPr lang="en-US" sz="1400" kern="1200" dirty="0" smtClean="0">
                          <a:solidFill>
                            <a:schemeClr val="tx2">
                              <a:lumMod val="75000"/>
                              <a:alpha val="99000"/>
                            </a:schemeClr>
                          </a:solidFill>
                          <a:latin typeface="+mn-lt"/>
                          <a:ea typeface="+mn-ea"/>
                          <a:cs typeface="+mn-cs"/>
                        </a:rPr>
                        <a:t>2006</a:t>
                      </a:r>
                      <a:endParaRPr lang="en-US" sz="1400" kern="1200" dirty="0">
                        <a:solidFill>
                          <a:schemeClr val="tx2">
                            <a:lumMod val="75000"/>
                            <a:alpha val="99000"/>
                          </a:schemeClr>
                        </a:solidFill>
                        <a:latin typeface="+mn-lt"/>
                        <a:ea typeface="+mn-ea"/>
                        <a:cs typeface="+mn-cs"/>
                      </a:endParaRPr>
                    </a:p>
                  </a:txBody>
                  <a:tcPr marL="182880" marR="182880" anchor="ctr">
                    <a:solidFill>
                      <a:schemeClr val="bg1">
                        <a:lumMod val="95000"/>
                      </a:schemeClr>
                    </a:solidFill>
                  </a:tcPr>
                </a:tc>
              </a:tr>
            </a:tbl>
          </a:graphicData>
        </a:graphic>
      </p:graphicFrame>
      <p:graphicFrame>
        <p:nvGraphicFramePr>
          <p:cNvPr id="39" name="Table 38"/>
          <p:cNvGraphicFramePr>
            <a:graphicFrameLocks noGrp="1"/>
          </p:cNvGraphicFramePr>
          <p:nvPr>
            <p:extLst>
              <p:ext uri="{D42A27DB-BD31-4B8C-83A1-F6EECF244321}">
                <p14:modId xmlns:p14="http://schemas.microsoft.com/office/powerpoint/2010/main" val="2097748710"/>
              </p:ext>
            </p:extLst>
          </p:nvPr>
        </p:nvGraphicFramePr>
        <p:xfrm>
          <a:off x="2839881" y="3808697"/>
          <a:ext cx="8831419" cy="2650048"/>
        </p:xfrm>
        <a:graphic>
          <a:graphicData uri="http://schemas.openxmlformats.org/drawingml/2006/table">
            <a:tbl>
              <a:tblPr firstRow="1" bandRow="1">
                <a:tableStyleId>{7DF18680-E054-41AD-8BC1-D1AEF772440D}</a:tableStyleId>
              </a:tblPr>
              <a:tblGrid>
                <a:gridCol w="2677673"/>
                <a:gridCol w="2035169"/>
                <a:gridCol w="2035169"/>
                <a:gridCol w="2083408"/>
              </a:tblGrid>
              <a:tr h="465339">
                <a:tc>
                  <a:txBody>
                    <a:bodyPr/>
                    <a:lstStyle/>
                    <a:p>
                      <a:pPr marL="0" algn="l" defTabSz="914363" rtl="0" eaLnBrk="1" latinLnBrk="0" hangingPunct="1"/>
                      <a:r>
                        <a:rPr lang="en-US" sz="1400" b="1" kern="1200" cap="all" baseline="0" dirty="0" smtClean="0">
                          <a:solidFill>
                            <a:schemeClr val="lt1">
                              <a:alpha val="99000"/>
                            </a:schemeClr>
                          </a:solidFill>
                          <a:latin typeface="+mn-lt"/>
                          <a:ea typeface="+mn-ea"/>
                          <a:cs typeface="+mn-cs"/>
                        </a:rPr>
                        <a:t>PartitionKey</a:t>
                      </a:r>
                    </a:p>
                    <a:p>
                      <a:pPr marL="0" algn="l" defTabSz="914363" rtl="0" eaLnBrk="1" latinLnBrk="0" hangingPunct="1"/>
                      <a:r>
                        <a:rPr lang="en-US" sz="1400" b="1" kern="1200" cap="all" baseline="0" dirty="0" smtClean="0">
                          <a:solidFill>
                            <a:schemeClr val="lt1">
                              <a:alpha val="99000"/>
                            </a:schemeClr>
                          </a:solidFill>
                          <a:latin typeface="+mn-lt"/>
                          <a:ea typeface="+mn-ea"/>
                          <a:cs typeface="+mn-cs"/>
                        </a:rPr>
                        <a:t>(Category)</a:t>
                      </a:r>
                      <a:endParaRPr lang="en-US" sz="1400" b="1" kern="1200" cap="all" baseline="0" dirty="0">
                        <a:solidFill>
                          <a:schemeClr val="lt1">
                            <a:alpha val="99000"/>
                          </a:schemeClr>
                        </a:solidFill>
                        <a:latin typeface="+mn-lt"/>
                        <a:ea typeface="+mn-ea"/>
                        <a:cs typeface="+mn-cs"/>
                      </a:endParaRPr>
                    </a:p>
                  </a:txBody>
                  <a:tcPr marL="182880" marR="182880" anchor="ctr">
                    <a:lnL w="12700" cmpd="sng">
                      <a:noFill/>
                    </a:lnL>
                    <a:lnB w="12700" cap="flat" cmpd="sng" algn="ctr">
                      <a:noFill/>
                      <a:prstDash val="solid"/>
                      <a:round/>
                      <a:headEnd type="none" w="med" len="med"/>
                      <a:tailEnd type="none" w="med" len="med"/>
                    </a:lnB>
                    <a:solidFill>
                      <a:srgbClr val="92D050"/>
                    </a:solidFill>
                  </a:tcPr>
                </a:tc>
                <a:tc>
                  <a:txBody>
                    <a:bodyPr/>
                    <a:lstStyle/>
                    <a:p>
                      <a:pPr marL="0" algn="l" defTabSz="914363" rtl="0" eaLnBrk="1" latinLnBrk="0" hangingPunct="1"/>
                      <a:r>
                        <a:rPr lang="en-US" sz="1400" b="1" kern="1200" cap="all" baseline="0" dirty="0" smtClean="0">
                          <a:solidFill>
                            <a:schemeClr val="lt1">
                              <a:alpha val="99000"/>
                            </a:schemeClr>
                          </a:solidFill>
                          <a:latin typeface="+mn-lt"/>
                          <a:ea typeface="+mn-ea"/>
                          <a:cs typeface="+mn-cs"/>
                        </a:rPr>
                        <a:t>RowKey</a:t>
                      </a:r>
                    </a:p>
                    <a:p>
                      <a:pPr marL="0" algn="l" defTabSz="914363" rtl="0" eaLnBrk="1" latinLnBrk="0" hangingPunct="1"/>
                      <a:r>
                        <a:rPr lang="en-US" sz="1400" b="1" kern="1200" cap="all" baseline="0" dirty="0" smtClean="0">
                          <a:solidFill>
                            <a:schemeClr val="lt1">
                              <a:alpha val="99000"/>
                            </a:schemeClr>
                          </a:solidFill>
                          <a:latin typeface="+mn-lt"/>
                          <a:ea typeface="+mn-ea"/>
                          <a:cs typeface="+mn-cs"/>
                        </a:rPr>
                        <a:t>(Title)</a:t>
                      </a:r>
                      <a:endParaRPr lang="en-US" sz="1400" b="1" kern="1200" cap="all" baseline="0" dirty="0">
                        <a:solidFill>
                          <a:schemeClr val="lt1">
                            <a:alpha val="99000"/>
                          </a:schemeClr>
                        </a:solidFill>
                        <a:latin typeface="+mn-lt"/>
                        <a:ea typeface="+mn-ea"/>
                        <a:cs typeface="+mn-cs"/>
                      </a:endParaRPr>
                    </a:p>
                  </a:txBody>
                  <a:tcPr marL="182880" marR="182880" anchor="ctr">
                    <a:lnB w="12700" cap="flat" cmpd="sng" algn="ctr">
                      <a:noFill/>
                      <a:prstDash val="solid"/>
                      <a:round/>
                      <a:headEnd type="none" w="med" len="med"/>
                      <a:tailEnd type="none" w="med" len="med"/>
                    </a:lnB>
                    <a:solidFill>
                      <a:srgbClr val="92D050"/>
                    </a:solidFill>
                  </a:tcPr>
                </a:tc>
                <a:tc>
                  <a:txBody>
                    <a:bodyPr/>
                    <a:lstStyle/>
                    <a:p>
                      <a:pPr marL="0" algn="l" defTabSz="914363" rtl="0" eaLnBrk="1" latinLnBrk="0" hangingPunct="1"/>
                      <a:r>
                        <a:rPr lang="en-US" sz="1400" b="1" kern="1200" cap="all" baseline="0" dirty="0" smtClean="0">
                          <a:solidFill>
                            <a:schemeClr val="lt1">
                              <a:alpha val="99000"/>
                            </a:schemeClr>
                          </a:solidFill>
                          <a:latin typeface="+mn-lt"/>
                          <a:ea typeface="+mn-ea"/>
                          <a:cs typeface="+mn-cs"/>
                        </a:rPr>
                        <a:t>Timestamp</a:t>
                      </a:r>
                      <a:endParaRPr lang="en-US" sz="1400" b="1" kern="1200" cap="all" baseline="0" dirty="0">
                        <a:solidFill>
                          <a:schemeClr val="lt1">
                            <a:alpha val="99000"/>
                          </a:schemeClr>
                        </a:solidFill>
                        <a:latin typeface="+mn-lt"/>
                        <a:ea typeface="+mn-ea"/>
                        <a:cs typeface="+mn-cs"/>
                      </a:endParaRPr>
                    </a:p>
                  </a:txBody>
                  <a:tcPr marL="182880" marR="182880" anchor="ctr">
                    <a:lnB w="12700" cap="flat" cmpd="sng" algn="ctr">
                      <a:noFill/>
                      <a:prstDash val="solid"/>
                      <a:round/>
                      <a:headEnd type="none" w="med" len="med"/>
                      <a:tailEnd type="none" w="med" len="med"/>
                    </a:lnB>
                    <a:solidFill>
                      <a:srgbClr val="92D050"/>
                    </a:solidFill>
                  </a:tcPr>
                </a:tc>
                <a:tc>
                  <a:txBody>
                    <a:bodyPr/>
                    <a:lstStyle/>
                    <a:p>
                      <a:r>
                        <a:rPr lang="en-NZ" sz="1400" b="1" cap="all" baseline="0" dirty="0" smtClean="0">
                          <a:solidFill>
                            <a:schemeClr val="lt1">
                              <a:alpha val="99000"/>
                            </a:schemeClr>
                          </a:solidFill>
                        </a:rPr>
                        <a:t>MODELYEAR</a:t>
                      </a:r>
                      <a:endParaRPr lang="en-NZ" sz="1400" b="1" cap="all" baseline="0" dirty="0">
                        <a:solidFill>
                          <a:schemeClr val="lt1">
                            <a:alpha val="99000"/>
                          </a:schemeClr>
                        </a:solidFill>
                      </a:endParaRPr>
                    </a:p>
                  </a:txBody>
                  <a:tcPr marL="182880" marR="182880" marT="91440" marB="91440" anchor="ctr">
                    <a:lnB w="12700" cap="flat" cmpd="sng" algn="ctr">
                      <a:noFill/>
                      <a:prstDash val="solid"/>
                      <a:round/>
                      <a:headEnd type="none" w="med" len="med"/>
                      <a:tailEnd type="none" w="med" len="med"/>
                    </a:lnB>
                    <a:solidFill>
                      <a:srgbClr val="92D050"/>
                    </a:solidFill>
                  </a:tcPr>
                </a:tc>
              </a:tr>
              <a:tr h="529297">
                <a:tc>
                  <a:txBody>
                    <a:bodyPr/>
                    <a:lstStyle/>
                    <a:p>
                      <a:pPr marL="0" algn="l" defTabSz="914325" rtl="0" eaLnBrk="1" latinLnBrk="0" hangingPunct="1"/>
                      <a:r>
                        <a:rPr lang="en-US" sz="1400" kern="1200" dirty="0" smtClean="0">
                          <a:solidFill>
                            <a:schemeClr val="tx2">
                              <a:lumMod val="75000"/>
                              <a:alpha val="99000"/>
                            </a:schemeClr>
                          </a:solidFill>
                          <a:latin typeface="+mn-lt"/>
                          <a:ea typeface="+mn-ea"/>
                          <a:cs typeface="+mn-cs"/>
                        </a:rPr>
                        <a:t>Rafts</a:t>
                      </a:r>
                      <a:endParaRPr lang="en-US" sz="1400" kern="1200" dirty="0">
                        <a:solidFill>
                          <a:schemeClr val="tx2">
                            <a:lumMod val="75000"/>
                            <a:alpha val="99000"/>
                          </a:schemeClr>
                        </a:solidFill>
                        <a:latin typeface="+mn-lt"/>
                        <a:ea typeface="+mn-ea"/>
                        <a:cs typeface="+mn-cs"/>
                      </a:endParaRPr>
                    </a:p>
                  </a:txBody>
                  <a:tcPr marL="182880" marR="182880" anchor="ctr">
                    <a:lnL w="12700" cmpd="sng">
                      <a:noFill/>
                    </a:lnL>
                    <a:lnT w="12700" cap="flat" cmpd="sng" algn="ctr">
                      <a:noFill/>
                      <a:prstDash val="solid"/>
                      <a:round/>
                      <a:headEnd type="none" w="med" len="med"/>
                      <a:tailEnd type="none" w="med" len="med"/>
                    </a:lnT>
                    <a:solidFill>
                      <a:schemeClr val="bg1">
                        <a:lumMod val="95000"/>
                      </a:schemeClr>
                    </a:solidFill>
                  </a:tcPr>
                </a:tc>
                <a:tc>
                  <a:txBody>
                    <a:bodyPr/>
                    <a:lstStyle/>
                    <a:p>
                      <a:pPr marL="0" algn="l" defTabSz="914325" rtl="0" eaLnBrk="1" latinLnBrk="0" hangingPunct="1"/>
                      <a:r>
                        <a:rPr lang="en-US" sz="1400" kern="1200" dirty="0" smtClean="0">
                          <a:solidFill>
                            <a:schemeClr val="tx2">
                              <a:lumMod val="75000"/>
                              <a:alpha val="99000"/>
                            </a:schemeClr>
                          </a:solidFill>
                          <a:latin typeface="+mn-lt"/>
                          <a:ea typeface="+mn-ea"/>
                          <a:cs typeface="+mn-cs"/>
                        </a:rPr>
                        <a:t>14ft Super Tourer</a:t>
                      </a:r>
                      <a:endParaRPr lang="en-US" sz="1400" kern="1200" dirty="0">
                        <a:solidFill>
                          <a:schemeClr val="tx2">
                            <a:lumMod val="75000"/>
                            <a:alpha val="99000"/>
                          </a:schemeClr>
                        </a:solidFill>
                        <a:latin typeface="+mn-lt"/>
                        <a:ea typeface="+mn-ea"/>
                        <a:cs typeface="+mn-cs"/>
                      </a:endParaRPr>
                    </a:p>
                  </a:txBody>
                  <a:tcPr marL="182880" marR="182880" anchor="ctr">
                    <a:lnT w="12700" cap="flat" cmpd="sng" algn="ctr">
                      <a:noFill/>
                      <a:prstDash val="solid"/>
                      <a:round/>
                      <a:headEnd type="none" w="med" len="med"/>
                      <a:tailEnd type="none" w="med" len="med"/>
                    </a:lnT>
                    <a:solidFill>
                      <a:schemeClr val="bg1">
                        <a:lumMod val="95000"/>
                      </a:schemeClr>
                    </a:solidFill>
                  </a:tcPr>
                </a:tc>
                <a:tc>
                  <a:txBody>
                    <a:bodyPr/>
                    <a:lstStyle/>
                    <a:p>
                      <a:pPr marL="0" algn="l" defTabSz="914325" rtl="0" eaLnBrk="1" latinLnBrk="0" hangingPunct="1"/>
                      <a:r>
                        <a:rPr lang="en-US" sz="1400" kern="1200" dirty="0" smtClean="0">
                          <a:solidFill>
                            <a:schemeClr val="tx2">
                              <a:lumMod val="75000"/>
                              <a:alpha val="99000"/>
                            </a:schemeClr>
                          </a:solidFill>
                          <a:latin typeface="+mn-lt"/>
                          <a:ea typeface="+mn-ea"/>
                          <a:cs typeface="+mn-cs"/>
                        </a:rPr>
                        <a:t>…</a:t>
                      </a:r>
                      <a:endParaRPr lang="en-US" sz="1400" kern="1200" dirty="0">
                        <a:solidFill>
                          <a:schemeClr val="tx2">
                            <a:lumMod val="75000"/>
                            <a:alpha val="99000"/>
                          </a:schemeClr>
                        </a:solidFill>
                        <a:latin typeface="+mn-lt"/>
                        <a:ea typeface="+mn-ea"/>
                        <a:cs typeface="+mn-cs"/>
                      </a:endParaRPr>
                    </a:p>
                  </a:txBody>
                  <a:tcPr marL="182880" marR="182880" anchor="ctr">
                    <a:lnT w="12700" cap="flat" cmpd="sng" algn="ctr">
                      <a:noFill/>
                      <a:prstDash val="solid"/>
                      <a:round/>
                      <a:headEnd type="none" w="med" len="med"/>
                      <a:tailEnd type="none" w="med" len="med"/>
                    </a:lnT>
                    <a:solidFill>
                      <a:schemeClr val="bg1">
                        <a:lumMod val="95000"/>
                      </a:schemeClr>
                    </a:solidFill>
                  </a:tcPr>
                </a:tc>
                <a:tc>
                  <a:txBody>
                    <a:bodyPr/>
                    <a:lstStyle/>
                    <a:p>
                      <a:pPr marL="0" algn="l" defTabSz="914325" rtl="0" eaLnBrk="1" latinLnBrk="0" hangingPunct="1"/>
                      <a:r>
                        <a:rPr lang="en-US" sz="1400" kern="1200" dirty="0" smtClean="0">
                          <a:solidFill>
                            <a:schemeClr val="tx2">
                              <a:lumMod val="75000"/>
                              <a:alpha val="99000"/>
                            </a:schemeClr>
                          </a:solidFill>
                          <a:latin typeface="+mn-lt"/>
                          <a:ea typeface="+mn-ea"/>
                          <a:cs typeface="+mn-cs"/>
                        </a:rPr>
                        <a:t>1999</a:t>
                      </a:r>
                      <a:endParaRPr lang="en-US" sz="1400" kern="1200" dirty="0">
                        <a:solidFill>
                          <a:schemeClr val="tx2">
                            <a:lumMod val="75000"/>
                            <a:alpha val="99000"/>
                          </a:schemeClr>
                        </a:solidFill>
                        <a:latin typeface="+mn-lt"/>
                        <a:ea typeface="+mn-ea"/>
                        <a:cs typeface="+mn-cs"/>
                      </a:endParaRPr>
                    </a:p>
                  </a:txBody>
                  <a:tcPr marL="182880" marR="182880" anchor="ctr">
                    <a:lnT w="12700" cap="flat" cmpd="sng" algn="ctr">
                      <a:noFill/>
                      <a:prstDash val="solid"/>
                      <a:round/>
                      <a:headEnd type="none" w="med" len="med"/>
                      <a:tailEnd type="none" w="med" len="med"/>
                    </a:lnT>
                    <a:solidFill>
                      <a:schemeClr val="bg1">
                        <a:lumMod val="95000"/>
                      </a:schemeClr>
                    </a:solidFill>
                  </a:tcPr>
                </a:tc>
              </a:tr>
              <a:tr h="361477">
                <a:tc>
                  <a:txBody>
                    <a:bodyPr/>
                    <a:lstStyle/>
                    <a:p>
                      <a:pPr marL="0" algn="l" defTabSz="914325" rtl="0" eaLnBrk="1" latinLnBrk="0" hangingPunct="1"/>
                      <a:r>
                        <a:rPr lang="en-US" sz="1400" kern="1200" dirty="0" smtClean="0">
                          <a:solidFill>
                            <a:schemeClr val="tx2">
                              <a:lumMod val="75000"/>
                              <a:alpha val="99000"/>
                            </a:schemeClr>
                          </a:solidFill>
                          <a:latin typeface="+mn-lt"/>
                          <a:ea typeface="+mn-ea"/>
                          <a:cs typeface="+mn-cs"/>
                        </a:rPr>
                        <a:t>…</a:t>
                      </a:r>
                      <a:endParaRPr lang="en-US" sz="1400" kern="1200" dirty="0">
                        <a:solidFill>
                          <a:schemeClr val="tx2">
                            <a:lumMod val="75000"/>
                            <a:alpha val="99000"/>
                          </a:schemeClr>
                        </a:solidFill>
                        <a:latin typeface="+mn-lt"/>
                        <a:ea typeface="+mn-ea"/>
                        <a:cs typeface="+mn-cs"/>
                      </a:endParaRPr>
                    </a:p>
                  </a:txBody>
                  <a:tcPr marL="182880" marR="182880" anchor="ctr">
                    <a:lnL w="12700" cmpd="sng">
                      <a:noFill/>
                    </a:lnL>
                    <a:solidFill>
                      <a:schemeClr val="bg1">
                        <a:lumMod val="95000"/>
                      </a:schemeClr>
                    </a:solidFill>
                  </a:tcPr>
                </a:tc>
                <a:tc>
                  <a:txBody>
                    <a:bodyPr/>
                    <a:lstStyle/>
                    <a:p>
                      <a:pPr marL="0" algn="l" defTabSz="914325" rtl="0" eaLnBrk="1" latinLnBrk="0" hangingPunct="1"/>
                      <a:r>
                        <a:rPr lang="en-US" sz="1400" kern="1200" dirty="0" smtClean="0">
                          <a:solidFill>
                            <a:schemeClr val="tx2">
                              <a:lumMod val="75000"/>
                              <a:alpha val="99000"/>
                            </a:schemeClr>
                          </a:solidFill>
                          <a:latin typeface="+mn-lt"/>
                          <a:ea typeface="+mn-ea"/>
                          <a:cs typeface="+mn-cs"/>
                        </a:rPr>
                        <a:t>…</a:t>
                      </a:r>
                      <a:endParaRPr lang="en-US" sz="1400" kern="1200" dirty="0">
                        <a:solidFill>
                          <a:schemeClr val="tx2">
                            <a:lumMod val="75000"/>
                            <a:alpha val="99000"/>
                          </a:schemeClr>
                        </a:solidFill>
                        <a:latin typeface="+mn-lt"/>
                        <a:ea typeface="+mn-ea"/>
                        <a:cs typeface="+mn-cs"/>
                      </a:endParaRPr>
                    </a:p>
                  </a:txBody>
                  <a:tcPr marL="182880" marR="182880" anchor="ctr">
                    <a:solidFill>
                      <a:schemeClr val="bg1">
                        <a:lumMod val="95000"/>
                      </a:schemeClr>
                    </a:solidFill>
                  </a:tcPr>
                </a:tc>
                <a:tc>
                  <a:txBody>
                    <a:bodyPr/>
                    <a:lstStyle/>
                    <a:p>
                      <a:pPr marL="0" algn="l" defTabSz="914325" rtl="0" eaLnBrk="1" latinLnBrk="0" hangingPunct="1"/>
                      <a:r>
                        <a:rPr lang="en-US" sz="1400" kern="1200" dirty="0" smtClean="0">
                          <a:solidFill>
                            <a:schemeClr val="tx2">
                              <a:lumMod val="75000"/>
                              <a:alpha val="99000"/>
                            </a:schemeClr>
                          </a:solidFill>
                          <a:latin typeface="+mn-lt"/>
                          <a:ea typeface="+mn-ea"/>
                          <a:cs typeface="+mn-cs"/>
                        </a:rPr>
                        <a:t>…</a:t>
                      </a:r>
                      <a:endParaRPr lang="en-US" sz="1400" kern="1200" dirty="0">
                        <a:solidFill>
                          <a:schemeClr val="tx2">
                            <a:lumMod val="75000"/>
                            <a:alpha val="99000"/>
                          </a:schemeClr>
                        </a:solidFill>
                        <a:latin typeface="+mn-lt"/>
                        <a:ea typeface="+mn-ea"/>
                        <a:cs typeface="+mn-cs"/>
                      </a:endParaRPr>
                    </a:p>
                  </a:txBody>
                  <a:tcPr marL="182880" marR="182880" anchor="ctr">
                    <a:solidFill>
                      <a:schemeClr val="bg1">
                        <a:lumMod val="95000"/>
                      </a:schemeClr>
                    </a:solidFill>
                  </a:tcPr>
                </a:tc>
                <a:tc>
                  <a:txBody>
                    <a:bodyPr/>
                    <a:lstStyle/>
                    <a:p>
                      <a:pPr marL="0" algn="l" defTabSz="914325" rtl="0" eaLnBrk="1" latinLnBrk="0" hangingPunct="1"/>
                      <a:r>
                        <a:rPr lang="en-US" sz="1400" kern="1200" dirty="0" smtClean="0">
                          <a:solidFill>
                            <a:schemeClr val="tx2">
                              <a:lumMod val="75000"/>
                              <a:alpha val="99000"/>
                            </a:schemeClr>
                          </a:solidFill>
                          <a:latin typeface="+mn-lt"/>
                          <a:ea typeface="+mn-ea"/>
                          <a:cs typeface="+mn-cs"/>
                        </a:rPr>
                        <a:t>…</a:t>
                      </a:r>
                      <a:endParaRPr lang="en-US" sz="1400" kern="1200" dirty="0">
                        <a:solidFill>
                          <a:schemeClr val="tx2">
                            <a:lumMod val="75000"/>
                            <a:alpha val="99000"/>
                          </a:schemeClr>
                        </a:solidFill>
                        <a:latin typeface="+mn-lt"/>
                        <a:ea typeface="+mn-ea"/>
                        <a:cs typeface="+mn-cs"/>
                      </a:endParaRPr>
                    </a:p>
                  </a:txBody>
                  <a:tcPr marL="182880" marR="182880" anchor="ctr">
                    <a:solidFill>
                      <a:schemeClr val="bg1">
                        <a:lumMod val="95000"/>
                      </a:schemeClr>
                    </a:solidFill>
                  </a:tcPr>
                </a:tc>
              </a:tr>
              <a:tr h="361477">
                <a:tc>
                  <a:txBody>
                    <a:bodyPr/>
                    <a:lstStyle/>
                    <a:p>
                      <a:pPr marL="0" algn="l" defTabSz="914325" rtl="0" eaLnBrk="1" latinLnBrk="0" hangingPunct="1"/>
                      <a:r>
                        <a:rPr lang="en-US" sz="1400" kern="1200" dirty="0" smtClean="0">
                          <a:solidFill>
                            <a:schemeClr val="tx2">
                              <a:lumMod val="75000"/>
                              <a:alpha val="99000"/>
                            </a:schemeClr>
                          </a:solidFill>
                          <a:latin typeface="+mn-lt"/>
                          <a:ea typeface="+mn-ea"/>
                          <a:cs typeface="+mn-cs"/>
                        </a:rPr>
                        <a:t>Skis</a:t>
                      </a:r>
                      <a:endParaRPr lang="en-US" sz="1400" kern="1200" dirty="0">
                        <a:solidFill>
                          <a:schemeClr val="tx2">
                            <a:lumMod val="75000"/>
                            <a:alpha val="99000"/>
                          </a:schemeClr>
                        </a:solidFill>
                        <a:latin typeface="+mn-lt"/>
                        <a:ea typeface="+mn-ea"/>
                        <a:cs typeface="+mn-cs"/>
                      </a:endParaRPr>
                    </a:p>
                  </a:txBody>
                  <a:tcPr marL="182880" marR="182880" anchor="ctr">
                    <a:lnL w="12700" cmpd="sng">
                      <a:noFill/>
                    </a:lnL>
                    <a:solidFill>
                      <a:schemeClr val="bg1">
                        <a:lumMod val="95000"/>
                      </a:schemeClr>
                    </a:solidFill>
                  </a:tcPr>
                </a:tc>
                <a:tc>
                  <a:txBody>
                    <a:bodyPr/>
                    <a:lstStyle/>
                    <a:p>
                      <a:pPr marL="0" algn="l" defTabSz="914325" rtl="0" eaLnBrk="1" latinLnBrk="0" hangingPunct="1"/>
                      <a:r>
                        <a:rPr lang="en-US" sz="1400" kern="1200" dirty="0" smtClean="0">
                          <a:solidFill>
                            <a:schemeClr val="tx2">
                              <a:lumMod val="75000"/>
                              <a:alpha val="99000"/>
                            </a:schemeClr>
                          </a:solidFill>
                          <a:latin typeface="+mn-lt"/>
                          <a:ea typeface="+mn-ea"/>
                          <a:cs typeface="+mn-cs"/>
                        </a:rPr>
                        <a:t>Fabrikam Back Trackers</a:t>
                      </a:r>
                      <a:endParaRPr lang="en-US" sz="1400" kern="1200" dirty="0">
                        <a:solidFill>
                          <a:schemeClr val="tx2">
                            <a:lumMod val="75000"/>
                            <a:alpha val="99000"/>
                          </a:schemeClr>
                        </a:solidFill>
                        <a:latin typeface="+mn-lt"/>
                        <a:ea typeface="+mn-ea"/>
                        <a:cs typeface="+mn-cs"/>
                      </a:endParaRPr>
                    </a:p>
                  </a:txBody>
                  <a:tcPr marL="182880" marR="182880" anchor="ctr">
                    <a:solidFill>
                      <a:schemeClr val="bg1">
                        <a:lumMod val="95000"/>
                      </a:schemeClr>
                    </a:solidFill>
                  </a:tcPr>
                </a:tc>
                <a:tc>
                  <a:txBody>
                    <a:bodyPr/>
                    <a:lstStyle/>
                    <a:p>
                      <a:pPr marL="0" algn="l" defTabSz="914325" rtl="0" eaLnBrk="1" latinLnBrk="0" hangingPunct="1"/>
                      <a:r>
                        <a:rPr lang="en-US" sz="1400" kern="1200" dirty="0" smtClean="0">
                          <a:solidFill>
                            <a:schemeClr val="tx2">
                              <a:lumMod val="75000"/>
                              <a:alpha val="99000"/>
                            </a:schemeClr>
                          </a:solidFill>
                          <a:latin typeface="+mn-lt"/>
                          <a:ea typeface="+mn-ea"/>
                          <a:cs typeface="+mn-cs"/>
                        </a:rPr>
                        <a:t>…</a:t>
                      </a:r>
                      <a:endParaRPr lang="en-US" sz="1400" kern="1200" dirty="0">
                        <a:solidFill>
                          <a:schemeClr val="tx2">
                            <a:lumMod val="75000"/>
                            <a:alpha val="99000"/>
                          </a:schemeClr>
                        </a:solidFill>
                        <a:latin typeface="+mn-lt"/>
                        <a:ea typeface="+mn-ea"/>
                        <a:cs typeface="+mn-cs"/>
                      </a:endParaRPr>
                    </a:p>
                  </a:txBody>
                  <a:tcPr marL="182880" marR="182880" anchor="ctr">
                    <a:solidFill>
                      <a:schemeClr val="bg1">
                        <a:lumMod val="95000"/>
                      </a:schemeClr>
                    </a:solidFill>
                  </a:tcPr>
                </a:tc>
                <a:tc>
                  <a:txBody>
                    <a:bodyPr/>
                    <a:lstStyle/>
                    <a:p>
                      <a:pPr marL="0" algn="l" defTabSz="914325" rtl="0" eaLnBrk="1" latinLnBrk="0" hangingPunct="1"/>
                      <a:r>
                        <a:rPr lang="en-US" sz="1400" kern="1200" dirty="0" smtClean="0">
                          <a:solidFill>
                            <a:schemeClr val="tx2">
                              <a:lumMod val="75000"/>
                              <a:alpha val="99000"/>
                            </a:schemeClr>
                          </a:solidFill>
                          <a:latin typeface="+mn-lt"/>
                          <a:ea typeface="+mn-ea"/>
                          <a:cs typeface="+mn-cs"/>
                        </a:rPr>
                        <a:t>2009</a:t>
                      </a:r>
                      <a:endParaRPr lang="en-US" sz="1400" kern="1200" dirty="0">
                        <a:solidFill>
                          <a:schemeClr val="tx2">
                            <a:lumMod val="75000"/>
                            <a:alpha val="99000"/>
                          </a:schemeClr>
                        </a:solidFill>
                        <a:latin typeface="+mn-lt"/>
                        <a:ea typeface="+mn-ea"/>
                        <a:cs typeface="+mn-cs"/>
                      </a:endParaRPr>
                    </a:p>
                  </a:txBody>
                  <a:tcPr marL="182880" marR="182880" anchor="ctr">
                    <a:solidFill>
                      <a:schemeClr val="bg1">
                        <a:lumMod val="95000"/>
                      </a:schemeClr>
                    </a:solidFill>
                  </a:tcPr>
                </a:tc>
              </a:tr>
              <a:tr h="361477">
                <a:tc>
                  <a:txBody>
                    <a:bodyPr/>
                    <a:lstStyle/>
                    <a:p>
                      <a:pPr marL="0" algn="l" defTabSz="914325" rtl="0" eaLnBrk="1" latinLnBrk="0" hangingPunct="1"/>
                      <a:r>
                        <a:rPr lang="en-US" sz="1400" kern="1200" dirty="0" smtClean="0">
                          <a:solidFill>
                            <a:schemeClr val="tx2">
                              <a:lumMod val="75000"/>
                              <a:alpha val="99000"/>
                            </a:schemeClr>
                          </a:solidFill>
                          <a:latin typeface="+mn-lt"/>
                          <a:ea typeface="+mn-ea"/>
                          <a:cs typeface="+mn-cs"/>
                        </a:rPr>
                        <a:t>…</a:t>
                      </a:r>
                      <a:endParaRPr lang="en-US" sz="1400" kern="1200" dirty="0">
                        <a:solidFill>
                          <a:schemeClr val="tx2">
                            <a:lumMod val="75000"/>
                            <a:alpha val="99000"/>
                          </a:schemeClr>
                        </a:solidFill>
                        <a:latin typeface="+mn-lt"/>
                        <a:ea typeface="+mn-ea"/>
                        <a:cs typeface="+mn-cs"/>
                      </a:endParaRPr>
                    </a:p>
                  </a:txBody>
                  <a:tcPr marL="182880" marR="182880" anchor="ctr">
                    <a:lnL w="12700" cmpd="sng">
                      <a:noFill/>
                    </a:lnL>
                    <a:solidFill>
                      <a:schemeClr val="bg1">
                        <a:lumMod val="95000"/>
                      </a:schemeClr>
                    </a:solidFill>
                  </a:tcPr>
                </a:tc>
                <a:tc>
                  <a:txBody>
                    <a:bodyPr/>
                    <a:lstStyle/>
                    <a:p>
                      <a:pPr marL="0" algn="l" defTabSz="914325" rtl="0" eaLnBrk="1" latinLnBrk="0" hangingPunct="1"/>
                      <a:r>
                        <a:rPr lang="en-US" sz="1400" kern="1200" dirty="0" smtClean="0">
                          <a:solidFill>
                            <a:schemeClr val="tx2">
                              <a:lumMod val="75000"/>
                              <a:alpha val="99000"/>
                            </a:schemeClr>
                          </a:solidFill>
                          <a:latin typeface="+mn-lt"/>
                          <a:ea typeface="+mn-ea"/>
                          <a:cs typeface="+mn-cs"/>
                        </a:rPr>
                        <a:t>…</a:t>
                      </a:r>
                      <a:endParaRPr lang="en-US" sz="1400" kern="1200" dirty="0">
                        <a:solidFill>
                          <a:schemeClr val="tx2">
                            <a:lumMod val="75000"/>
                            <a:alpha val="99000"/>
                          </a:schemeClr>
                        </a:solidFill>
                        <a:latin typeface="+mn-lt"/>
                        <a:ea typeface="+mn-ea"/>
                        <a:cs typeface="+mn-cs"/>
                      </a:endParaRPr>
                    </a:p>
                  </a:txBody>
                  <a:tcPr marL="182880" marR="182880" anchor="ctr">
                    <a:solidFill>
                      <a:schemeClr val="bg1">
                        <a:lumMod val="95000"/>
                      </a:schemeClr>
                    </a:solidFill>
                  </a:tcPr>
                </a:tc>
                <a:tc>
                  <a:txBody>
                    <a:bodyPr/>
                    <a:lstStyle/>
                    <a:p>
                      <a:pPr marL="0" algn="l" defTabSz="914325" rtl="0" eaLnBrk="1" latinLnBrk="0" hangingPunct="1"/>
                      <a:r>
                        <a:rPr lang="en-US" sz="1400" kern="1200" dirty="0" smtClean="0">
                          <a:solidFill>
                            <a:schemeClr val="tx2">
                              <a:lumMod val="75000"/>
                              <a:alpha val="99000"/>
                            </a:schemeClr>
                          </a:solidFill>
                          <a:latin typeface="+mn-lt"/>
                          <a:ea typeface="+mn-ea"/>
                          <a:cs typeface="+mn-cs"/>
                        </a:rPr>
                        <a:t>…</a:t>
                      </a:r>
                      <a:endParaRPr lang="en-US" sz="1400" kern="1200" dirty="0">
                        <a:solidFill>
                          <a:schemeClr val="tx2">
                            <a:lumMod val="75000"/>
                            <a:alpha val="99000"/>
                          </a:schemeClr>
                        </a:solidFill>
                        <a:latin typeface="+mn-lt"/>
                        <a:ea typeface="+mn-ea"/>
                        <a:cs typeface="+mn-cs"/>
                      </a:endParaRPr>
                    </a:p>
                  </a:txBody>
                  <a:tcPr marL="182880" marR="182880" anchor="ctr">
                    <a:solidFill>
                      <a:schemeClr val="bg1">
                        <a:lumMod val="95000"/>
                      </a:schemeClr>
                    </a:solidFill>
                  </a:tcPr>
                </a:tc>
                <a:tc>
                  <a:txBody>
                    <a:bodyPr/>
                    <a:lstStyle/>
                    <a:p>
                      <a:pPr marL="0" algn="l" defTabSz="914325" rtl="0" eaLnBrk="1" latinLnBrk="0" hangingPunct="1"/>
                      <a:r>
                        <a:rPr lang="en-US" sz="1400" kern="1200" dirty="0" smtClean="0">
                          <a:solidFill>
                            <a:schemeClr val="tx2">
                              <a:lumMod val="75000"/>
                              <a:alpha val="99000"/>
                            </a:schemeClr>
                          </a:solidFill>
                          <a:latin typeface="+mn-lt"/>
                          <a:ea typeface="+mn-ea"/>
                          <a:cs typeface="+mn-cs"/>
                        </a:rPr>
                        <a:t>…</a:t>
                      </a:r>
                      <a:endParaRPr lang="en-US" sz="1400" kern="1200" dirty="0">
                        <a:solidFill>
                          <a:schemeClr val="tx2">
                            <a:lumMod val="75000"/>
                            <a:alpha val="99000"/>
                          </a:schemeClr>
                        </a:solidFill>
                        <a:latin typeface="+mn-lt"/>
                        <a:ea typeface="+mn-ea"/>
                        <a:cs typeface="+mn-cs"/>
                      </a:endParaRPr>
                    </a:p>
                  </a:txBody>
                  <a:tcPr marL="182880" marR="182880" anchor="ctr">
                    <a:solidFill>
                      <a:schemeClr val="bg1">
                        <a:lumMod val="95000"/>
                      </a:schemeClr>
                    </a:solidFill>
                  </a:tcPr>
                </a:tc>
              </a:tr>
              <a:tr h="361477">
                <a:tc>
                  <a:txBody>
                    <a:bodyPr/>
                    <a:lstStyle/>
                    <a:p>
                      <a:pPr marL="0" algn="l" defTabSz="914325" rtl="0" eaLnBrk="1" latinLnBrk="0" hangingPunct="1"/>
                      <a:r>
                        <a:rPr lang="en-US" sz="1400" kern="1200" dirty="0" smtClean="0">
                          <a:solidFill>
                            <a:schemeClr val="tx2">
                              <a:lumMod val="75000"/>
                              <a:alpha val="99000"/>
                            </a:schemeClr>
                          </a:solidFill>
                          <a:latin typeface="+mn-lt"/>
                          <a:ea typeface="+mn-ea"/>
                          <a:cs typeface="+mn-cs"/>
                        </a:rPr>
                        <a:t>Tents</a:t>
                      </a:r>
                      <a:endParaRPr lang="en-US" sz="1400" kern="1200" dirty="0">
                        <a:solidFill>
                          <a:schemeClr val="tx2">
                            <a:lumMod val="75000"/>
                            <a:alpha val="99000"/>
                          </a:schemeClr>
                        </a:solidFill>
                        <a:latin typeface="+mn-lt"/>
                        <a:ea typeface="+mn-ea"/>
                        <a:cs typeface="+mn-cs"/>
                      </a:endParaRPr>
                    </a:p>
                  </a:txBody>
                  <a:tcPr marL="182880" marR="182880" anchor="ctr">
                    <a:lnL w="12700" cmpd="sng">
                      <a:noFill/>
                    </a:lnL>
                    <a:solidFill>
                      <a:schemeClr val="bg1">
                        <a:lumMod val="95000"/>
                      </a:schemeClr>
                    </a:solidFill>
                  </a:tcPr>
                </a:tc>
                <a:tc>
                  <a:txBody>
                    <a:bodyPr/>
                    <a:lstStyle/>
                    <a:p>
                      <a:pPr marL="0" algn="l" defTabSz="914325" rtl="0" eaLnBrk="1" latinLnBrk="0" hangingPunct="1"/>
                      <a:r>
                        <a:rPr lang="en-US" sz="1400" kern="1200" dirty="0" smtClean="0">
                          <a:solidFill>
                            <a:schemeClr val="tx2">
                              <a:lumMod val="75000"/>
                              <a:alpha val="99000"/>
                            </a:schemeClr>
                          </a:solidFill>
                          <a:latin typeface="+mn-lt"/>
                          <a:ea typeface="+mn-ea"/>
                          <a:cs typeface="+mn-cs"/>
                        </a:rPr>
                        <a:t>Super Palace</a:t>
                      </a:r>
                      <a:endParaRPr lang="en-US" sz="1400" kern="1200" dirty="0">
                        <a:solidFill>
                          <a:schemeClr val="tx2">
                            <a:lumMod val="75000"/>
                            <a:alpha val="99000"/>
                          </a:schemeClr>
                        </a:solidFill>
                        <a:latin typeface="+mn-lt"/>
                        <a:ea typeface="+mn-ea"/>
                        <a:cs typeface="+mn-cs"/>
                      </a:endParaRPr>
                    </a:p>
                  </a:txBody>
                  <a:tcPr marL="182880" marR="182880" anchor="ctr">
                    <a:solidFill>
                      <a:schemeClr val="bg1">
                        <a:lumMod val="95000"/>
                      </a:schemeClr>
                    </a:solidFill>
                  </a:tcPr>
                </a:tc>
                <a:tc>
                  <a:txBody>
                    <a:bodyPr/>
                    <a:lstStyle/>
                    <a:p>
                      <a:pPr marL="0" algn="l" defTabSz="914325" rtl="0" eaLnBrk="1" latinLnBrk="0" hangingPunct="1"/>
                      <a:r>
                        <a:rPr lang="en-US" sz="1400" kern="1200" dirty="0" smtClean="0">
                          <a:solidFill>
                            <a:schemeClr val="tx2">
                              <a:lumMod val="75000"/>
                              <a:alpha val="99000"/>
                            </a:schemeClr>
                          </a:solidFill>
                          <a:latin typeface="+mn-lt"/>
                          <a:ea typeface="+mn-ea"/>
                          <a:cs typeface="+mn-cs"/>
                        </a:rPr>
                        <a:t>…</a:t>
                      </a:r>
                      <a:endParaRPr lang="en-US" sz="1400" kern="1200" dirty="0">
                        <a:solidFill>
                          <a:schemeClr val="tx2">
                            <a:lumMod val="75000"/>
                            <a:alpha val="99000"/>
                          </a:schemeClr>
                        </a:solidFill>
                        <a:latin typeface="+mn-lt"/>
                        <a:ea typeface="+mn-ea"/>
                        <a:cs typeface="+mn-cs"/>
                      </a:endParaRPr>
                    </a:p>
                  </a:txBody>
                  <a:tcPr marL="182880" marR="182880" anchor="ctr">
                    <a:solidFill>
                      <a:schemeClr val="bg1">
                        <a:lumMod val="95000"/>
                      </a:schemeClr>
                    </a:solidFill>
                  </a:tcPr>
                </a:tc>
                <a:tc>
                  <a:txBody>
                    <a:bodyPr/>
                    <a:lstStyle/>
                    <a:p>
                      <a:pPr marL="0" algn="l" defTabSz="914325" rtl="0" eaLnBrk="1" latinLnBrk="0" hangingPunct="1"/>
                      <a:r>
                        <a:rPr lang="en-US" sz="1400" kern="1200" dirty="0" smtClean="0">
                          <a:solidFill>
                            <a:schemeClr val="tx2">
                              <a:lumMod val="75000"/>
                              <a:alpha val="99000"/>
                            </a:schemeClr>
                          </a:solidFill>
                          <a:latin typeface="+mn-lt"/>
                          <a:ea typeface="+mn-ea"/>
                          <a:cs typeface="+mn-cs"/>
                        </a:rPr>
                        <a:t>2008</a:t>
                      </a:r>
                      <a:endParaRPr lang="en-US" sz="1400" kern="1200" dirty="0">
                        <a:solidFill>
                          <a:schemeClr val="tx2">
                            <a:lumMod val="75000"/>
                            <a:alpha val="99000"/>
                          </a:schemeClr>
                        </a:solidFill>
                        <a:latin typeface="+mn-lt"/>
                        <a:ea typeface="+mn-ea"/>
                        <a:cs typeface="+mn-cs"/>
                      </a:endParaRPr>
                    </a:p>
                  </a:txBody>
                  <a:tcPr marL="182880" marR="182880" anchor="ctr">
                    <a:solidFill>
                      <a:schemeClr val="bg1">
                        <a:lumMod val="95000"/>
                      </a:schemeClr>
                    </a:solidFill>
                  </a:tcPr>
                </a:tc>
              </a:tr>
            </a:tbl>
          </a:graphicData>
        </a:graphic>
      </p:graphicFrame>
      <p:graphicFrame>
        <p:nvGraphicFramePr>
          <p:cNvPr id="38" name="Table 37"/>
          <p:cNvGraphicFramePr>
            <a:graphicFrameLocks noGrp="1"/>
          </p:cNvGraphicFramePr>
          <p:nvPr>
            <p:extLst>
              <p:ext uri="{D42A27DB-BD31-4B8C-83A1-F6EECF244321}">
                <p14:modId xmlns:p14="http://schemas.microsoft.com/office/powerpoint/2010/main" val="1897562788"/>
              </p:ext>
            </p:extLst>
          </p:nvPr>
        </p:nvGraphicFramePr>
        <p:xfrm>
          <a:off x="2839881" y="1088075"/>
          <a:ext cx="8831419" cy="4614116"/>
        </p:xfrm>
        <a:graphic>
          <a:graphicData uri="http://schemas.openxmlformats.org/drawingml/2006/table">
            <a:tbl>
              <a:tblPr firstRow="1" bandRow="1">
                <a:tableStyleId>{7DF18680-E054-41AD-8BC1-D1AEF772440D}</a:tableStyleId>
              </a:tblPr>
              <a:tblGrid>
                <a:gridCol w="2677673"/>
                <a:gridCol w="2035169"/>
                <a:gridCol w="2035169"/>
                <a:gridCol w="2083408"/>
              </a:tblGrid>
              <a:tr h="465339">
                <a:tc>
                  <a:txBody>
                    <a:bodyPr/>
                    <a:lstStyle/>
                    <a:p>
                      <a:pPr marL="0" algn="l" defTabSz="914363" rtl="0" eaLnBrk="1" latinLnBrk="0" hangingPunct="1"/>
                      <a:r>
                        <a:rPr lang="en-US" sz="1400" b="1" kern="1200" cap="all" baseline="0" dirty="0" smtClean="0">
                          <a:solidFill>
                            <a:schemeClr val="lt1">
                              <a:alpha val="99000"/>
                            </a:schemeClr>
                          </a:solidFill>
                          <a:latin typeface="+mn-lt"/>
                          <a:ea typeface="+mn-ea"/>
                          <a:cs typeface="+mn-cs"/>
                        </a:rPr>
                        <a:t>PartitionKey</a:t>
                      </a:r>
                    </a:p>
                    <a:p>
                      <a:pPr marL="0" algn="l" defTabSz="914363" rtl="0" eaLnBrk="1" latinLnBrk="0" hangingPunct="1"/>
                      <a:r>
                        <a:rPr lang="en-US" sz="1400" b="1" kern="1200" cap="all" baseline="0" dirty="0" smtClean="0">
                          <a:solidFill>
                            <a:schemeClr val="lt1">
                              <a:alpha val="99000"/>
                            </a:schemeClr>
                          </a:solidFill>
                          <a:latin typeface="+mn-lt"/>
                          <a:ea typeface="+mn-ea"/>
                          <a:cs typeface="+mn-cs"/>
                        </a:rPr>
                        <a:t>(Category)</a:t>
                      </a:r>
                      <a:endParaRPr lang="en-US" sz="1400" b="1" kern="1200" cap="all" baseline="0" dirty="0">
                        <a:solidFill>
                          <a:schemeClr val="lt1">
                            <a:alpha val="99000"/>
                          </a:schemeClr>
                        </a:solidFill>
                        <a:latin typeface="+mn-lt"/>
                        <a:ea typeface="+mn-ea"/>
                        <a:cs typeface="+mn-cs"/>
                      </a:endParaRPr>
                    </a:p>
                  </a:txBody>
                  <a:tcPr marL="182880" marR="182880" anchor="ctr">
                    <a:lnL w="12700" cmpd="sng">
                      <a:noFill/>
                    </a:lnL>
                    <a:lnB w="12700" cap="flat" cmpd="sng" algn="ctr">
                      <a:noFill/>
                      <a:prstDash val="solid"/>
                      <a:round/>
                      <a:headEnd type="none" w="med" len="med"/>
                      <a:tailEnd type="none" w="med" len="med"/>
                    </a:lnB>
                    <a:solidFill>
                      <a:srgbClr val="92D050"/>
                    </a:solidFill>
                  </a:tcPr>
                </a:tc>
                <a:tc>
                  <a:txBody>
                    <a:bodyPr/>
                    <a:lstStyle/>
                    <a:p>
                      <a:pPr marL="0" algn="l" defTabSz="914363" rtl="0" eaLnBrk="1" latinLnBrk="0" hangingPunct="1"/>
                      <a:r>
                        <a:rPr lang="en-US" sz="1400" b="1" kern="1200" cap="all" baseline="0" dirty="0" smtClean="0">
                          <a:solidFill>
                            <a:schemeClr val="lt1">
                              <a:alpha val="99000"/>
                            </a:schemeClr>
                          </a:solidFill>
                          <a:latin typeface="+mn-lt"/>
                          <a:ea typeface="+mn-ea"/>
                          <a:cs typeface="+mn-cs"/>
                        </a:rPr>
                        <a:t>RowKey</a:t>
                      </a:r>
                    </a:p>
                    <a:p>
                      <a:pPr marL="0" algn="l" defTabSz="914363" rtl="0" eaLnBrk="1" latinLnBrk="0" hangingPunct="1"/>
                      <a:r>
                        <a:rPr lang="en-US" sz="1400" b="1" kern="1200" cap="all" baseline="0" dirty="0" smtClean="0">
                          <a:solidFill>
                            <a:schemeClr val="lt1">
                              <a:alpha val="99000"/>
                            </a:schemeClr>
                          </a:solidFill>
                          <a:latin typeface="+mn-lt"/>
                          <a:ea typeface="+mn-ea"/>
                          <a:cs typeface="+mn-cs"/>
                        </a:rPr>
                        <a:t>(Title)</a:t>
                      </a:r>
                      <a:endParaRPr lang="en-US" sz="1400" b="1" kern="1200" cap="all" baseline="0" dirty="0">
                        <a:solidFill>
                          <a:schemeClr val="lt1">
                            <a:alpha val="99000"/>
                          </a:schemeClr>
                        </a:solidFill>
                        <a:latin typeface="+mn-lt"/>
                        <a:ea typeface="+mn-ea"/>
                        <a:cs typeface="+mn-cs"/>
                      </a:endParaRPr>
                    </a:p>
                  </a:txBody>
                  <a:tcPr marL="182880" marR="182880" anchor="ctr">
                    <a:lnB w="12700" cap="flat" cmpd="sng" algn="ctr">
                      <a:noFill/>
                      <a:prstDash val="solid"/>
                      <a:round/>
                      <a:headEnd type="none" w="med" len="med"/>
                      <a:tailEnd type="none" w="med" len="med"/>
                    </a:lnB>
                    <a:solidFill>
                      <a:srgbClr val="92D050"/>
                    </a:solidFill>
                  </a:tcPr>
                </a:tc>
                <a:tc>
                  <a:txBody>
                    <a:bodyPr/>
                    <a:lstStyle/>
                    <a:p>
                      <a:pPr marL="0" algn="l" defTabSz="914363" rtl="0" eaLnBrk="1" latinLnBrk="0" hangingPunct="1"/>
                      <a:r>
                        <a:rPr lang="en-US" sz="1400" b="1" kern="1200" cap="all" baseline="0" dirty="0" smtClean="0">
                          <a:solidFill>
                            <a:schemeClr val="lt1">
                              <a:alpha val="99000"/>
                            </a:schemeClr>
                          </a:solidFill>
                          <a:latin typeface="+mn-lt"/>
                          <a:ea typeface="+mn-ea"/>
                          <a:cs typeface="+mn-cs"/>
                        </a:rPr>
                        <a:t>Timestamp</a:t>
                      </a:r>
                      <a:endParaRPr lang="en-US" sz="1400" b="1" kern="1200" cap="all" baseline="0" dirty="0">
                        <a:solidFill>
                          <a:schemeClr val="lt1">
                            <a:alpha val="99000"/>
                          </a:schemeClr>
                        </a:solidFill>
                        <a:latin typeface="+mn-lt"/>
                        <a:ea typeface="+mn-ea"/>
                        <a:cs typeface="+mn-cs"/>
                      </a:endParaRPr>
                    </a:p>
                  </a:txBody>
                  <a:tcPr marL="182880" marR="182880" anchor="ctr">
                    <a:lnB w="12700" cap="flat" cmpd="sng" algn="ctr">
                      <a:noFill/>
                      <a:prstDash val="solid"/>
                      <a:round/>
                      <a:headEnd type="none" w="med" len="med"/>
                      <a:tailEnd type="none" w="med" len="med"/>
                    </a:lnB>
                    <a:solidFill>
                      <a:srgbClr val="92D050"/>
                    </a:solidFill>
                  </a:tcPr>
                </a:tc>
                <a:tc>
                  <a:txBody>
                    <a:bodyPr/>
                    <a:lstStyle/>
                    <a:p>
                      <a:r>
                        <a:rPr lang="en-NZ" sz="1400" b="1" cap="all" baseline="0" dirty="0" smtClean="0">
                          <a:solidFill>
                            <a:schemeClr val="lt1">
                              <a:alpha val="99000"/>
                            </a:schemeClr>
                          </a:solidFill>
                        </a:rPr>
                        <a:t>MODELYEAR</a:t>
                      </a:r>
                      <a:endParaRPr lang="en-NZ" sz="1400" b="1" cap="all" baseline="0" dirty="0">
                        <a:solidFill>
                          <a:schemeClr val="lt1">
                            <a:alpha val="99000"/>
                          </a:schemeClr>
                        </a:solidFill>
                      </a:endParaRPr>
                    </a:p>
                  </a:txBody>
                  <a:tcPr marL="182880" marR="182880" marT="91440" marB="91440" anchor="ctr">
                    <a:lnB w="12700" cap="flat" cmpd="sng" algn="ctr">
                      <a:noFill/>
                      <a:prstDash val="solid"/>
                      <a:round/>
                      <a:headEnd type="none" w="med" len="med"/>
                      <a:tailEnd type="none" w="med" len="med"/>
                    </a:lnB>
                    <a:solidFill>
                      <a:srgbClr val="92D050"/>
                    </a:solidFill>
                  </a:tcPr>
                </a:tc>
              </a:tr>
              <a:tr h="529297">
                <a:tc>
                  <a:txBody>
                    <a:bodyPr/>
                    <a:lstStyle/>
                    <a:p>
                      <a:pPr marL="0" algn="l" defTabSz="914325" rtl="0" eaLnBrk="1" latinLnBrk="0" hangingPunct="1"/>
                      <a:r>
                        <a:rPr lang="en-US" sz="1400" kern="1200" dirty="0" smtClean="0">
                          <a:solidFill>
                            <a:schemeClr val="tx2">
                              <a:lumMod val="75000"/>
                              <a:alpha val="99000"/>
                            </a:schemeClr>
                          </a:solidFill>
                          <a:latin typeface="+mn-lt"/>
                          <a:ea typeface="+mn-ea"/>
                          <a:cs typeface="+mn-cs"/>
                        </a:rPr>
                        <a:t>Bikes</a:t>
                      </a:r>
                      <a:endParaRPr lang="en-US" sz="1400" kern="1200" dirty="0">
                        <a:solidFill>
                          <a:schemeClr val="tx2">
                            <a:lumMod val="75000"/>
                            <a:alpha val="99000"/>
                          </a:schemeClr>
                        </a:solidFill>
                        <a:latin typeface="+mn-lt"/>
                        <a:ea typeface="+mn-ea"/>
                        <a:cs typeface="+mn-cs"/>
                      </a:endParaRPr>
                    </a:p>
                  </a:txBody>
                  <a:tcPr marL="182880" marR="182880" anchor="ctr">
                    <a:lnL w="12700" cmpd="sng">
                      <a:noFill/>
                    </a:lnL>
                    <a:lnT w="12700" cap="flat" cmpd="sng" algn="ctr">
                      <a:noFill/>
                      <a:prstDash val="solid"/>
                      <a:round/>
                      <a:headEnd type="none" w="med" len="med"/>
                      <a:tailEnd type="none" w="med" len="med"/>
                    </a:lnT>
                    <a:solidFill>
                      <a:schemeClr val="bg1">
                        <a:lumMod val="95000"/>
                      </a:schemeClr>
                    </a:solidFill>
                  </a:tcPr>
                </a:tc>
                <a:tc>
                  <a:txBody>
                    <a:bodyPr/>
                    <a:lstStyle/>
                    <a:p>
                      <a:pPr marL="0" algn="l" defTabSz="914325" rtl="0" eaLnBrk="1" latinLnBrk="0" hangingPunct="1"/>
                      <a:r>
                        <a:rPr lang="en-US" sz="1400" kern="1200" dirty="0" smtClean="0">
                          <a:solidFill>
                            <a:schemeClr val="tx2">
                              <a:lumMod val="75000"/>
                              <a:alpha val="99000"/>
                            </a:schemeClr>
                          </a:solidFill>
                          <a:latin typeface="+mn-lt"/>
                          <a:ea typeface="+mn-ea"/>
                          <a:cs typeface="+mn-cs"/>
                        </a:rPr>
                        <a:t>Super Duper Cycle</a:t>
                      </a:r>
                      <a:endParaRPr lang="en-US" sz="1400" kern="1200" dirty="0">
                        <a:solidFill>
                          <a:schemeClr val="tx2">
                            <a:lumMod val="75000"/>
                            <a:alpha val="99000"/>
                          </a:schemeClr>
                        </a:solidFill>
                        <a:latin typeface="+mn-lt"/>
                        <a:ea typeface="+mn-ea"/>
                        <a:cs typeface="+mn-cs"/>
                      </a:endParaRPr>
                    </a:p>
                  </a:txBody>
                  <a:tcPr marL="182880" marR="182880" anchor="ctr">
                    <a:lnT w="12700" cap="flat" cmpd="sng" algn="ctr">
                      <a:noFill/>
                      <a:prstDash val="solid"/>
                      <a:round/>
                      <a:headEnd type="none" w="med" len="med"/>
                      <a:tailEnd type="none" w="med" len="med"/>
                    </a:lnT>
                    <a:solidFill>
                      <a:schemeClr val="bg1">
                        <a:lumMod val="95000"/>
                      </a:schemeClr>
                    </a:solidFill>
                  </a:tcPr>
                </a:tc>
                <a:tc>
                  <a:txBody>
                    <a:bodyPr/>
                    <a:lstStyle/>
                    <a:p>
                      <a:pPr marL="0" algn="l" defTabSz="914325" rtl="0" eaLnBrk="1" latinLnBrk="0" hangingPunct="1"/>
                      <a:r>
                        <a:rPr lang="en-US" sz="1400" kern="1200" dirty="0" smtClean="0">
                          <a:solidFill>
                            <a:schemeClr val="tx2">
                              <a:lumMod val="75000"/>
                              <a:alpha val="99000"/>
                            </a:schemeClr>
                          </a:solidFill>
                          <a:latin typeface="+mn-lt"/>
                          <a:ea typeface="+mn-ea"/>
                          <a:cs typeface="+mn-cs"/>
                        </a:rPr>
                        <a:t>…</a:t>
                      </a:r>
                      <a:endParaRPr lang="en-US" sz="1400" kern="1200" dirty="0">
                        <a:solidFill>
                          <a:schemeClr val="tx2">
                            <a:lumMod val="75000"/>
                            <a:alpha val="99000"/>
                          </a:schemeClr>
                        </a:solidFill>
                        <a:latin typeface="+mn-lt"/>
                        <a:ea typeface="+mn-ea"/>
                        <a:cs typeface="+mn-cs"/>
                      </a:endParaRPr>
                    </a:p>
                  </a:txBody>
                  <a:tcPr marL="182880" marR="182880" anchor="ctr">
                    <a:lnT w="12700" cap="flat" cmpd="sng" algn="ctr">
                      <a:noFill/>
                      <a:prstDash val="solid"/>
                      <a:round/>
                      <a:headEnd type="none" w="med" len="med"/>
                      <a:tailEnd type="none" w="med" len="med"/>
                    </a:lnT>
                    <a:solidFill>
                      <a:schemeClr val="bg1">
                        <a:lumMod val="95000"/>
                      </a:schemeClr>
                    </a:solidFill>
                  </a:tcPr>
                </a:tc>
                <a:tc>
                  <a:txBody>
                    <a:bodyPr/>
                    <a:lstStyle/>
                    <a:p>
                      <a:pPr marL="0" algn="l" defTabSz="914325" rtl="0" eaLnBrk="1" latinLnBrk="0" hangingPunct="1"/>
                      <a:r>
                        <a:rPr lang="en-US" sz="1400" kern="1200" dirty="0" smtClean="0">
                          <a:solidFill>
                            <a:schemeClr val="tx2">
                              <a:lumMod val="75000"/>
                              <a:alpha val="99000"/>
                            </a:schemeClr>
                          </a:solidFill>
                          <a:latin typeface="+mn-lt"/>
                          <a:ea typeface="+mn-ea"/>
                          <a:cs typeface="+mn-cs"/>
                        </a:rPr>
                        <a:t>2009</a:t>
                      </a:r>
                      <a:endParaRPr lang="en-US" sz="1400" kern="1200" dirty="0">
                        <a:solidFill>
                          <a:schemeClr val="tx2">
                            <a:lumMod val="75000"/>
                            <a:alpha val="99000"/>
                          </a:schemeClr>
                        </a:solidFill>
                        <a:latin typeface="+mn-lt"/>
                        <a:ea typeface="+mn-ea"/>
                        <a:cs typeface="+mn-cs"/>
                      </a:endParaRPr>
                    </a:p>
                  </a:txBody>
                  <a:tcPr marL="182880" marR="182880" anchor="ctr">
                    <a:lnT w="12700" cap="flat" cmpd="sng" algn="ctr">
                      <a:noFill/>
                      <a:prstDash val="solid"/>
                      <a:round/>
                      <a:headEnd type="none" w="med" len="med"/>
                      <a:tailEnd type="none" w="med" len="med"/>
                    </a:lnT>
                    <a:solidFill>
                      <a:schemeClr val="bg1">
                        <a:lumMod val="95000"/>
                      </a:schemeClr>
                    </a:solidFill>
                  </a:tcPr>
                </a:tc>
              </a:tr>
              <a:tr h="361477">
                <a:tc>
                  <a:txBody>
                    <a:bodyPr/>
                    <a:lstStyle/>
                    <a:p>
                      <a:pPr marL="0" algn="l" defTabSz="914325" rtl="0" eaLnBrk="1" latinLnBrk="0" hangingPunct="1"/>
                      <a:r>
                        <a:rPr lang="en-US" sz="1400" kern="1200" dirty="0" smtClean="0">
                          <a:solidFill>
                            <a:schemeClr val="tx2">
                              <a:lumMod val="75000"/>
                              <a:alpha val="99000"/>
                            </a:schemeClr>
                          </a:solidFill>
                          <a:latin typeface="+mn-lt"/>
                          <a:ea typeface="+mn-ea"/>
                          <a:cs typeface="+mn-cs"/>
                        </a:rPr>
                        <a:t>Bikes</a:t>
                      </a:r>
                      <a:endParaRPr lang="en-US" sz="1400" kern="1200" dirty="0">
                        <a:solidFill>
                          <a:schemeClr val="tx2">
                            <a:lumMod val="75000"/>
                            <a:alpha val="99000"/>
                          </a:schemeClr>
                        </a:solidFill>
                        <a:latin typeface="+mn-lt"/>
                        <a:ea typeface="+mn-ea"/>
                        <a:cs typeface="+mn-cs"/>
                      </a:endParaRPr>
                    </a:p>
                  </a:txBody>
                  <a:tcPr marL="182880" marR="182880" anchor="ctr">
                    <a:lnL w="12700" cmpd="sng">
                      <a:noFill/>
                    </a:lnL>
                    <a:solidFill>
                      <a:schemeClr val="bg1">
                        <a:lumMod val="95000"/>
                      </a:schemeClr>
                    </a:solidFill>
                  </a:tcPr>
                </a:tc>
                <a:tc>
                  <a:txBody>
                    <a:bodyPr/>
                    <a:lstStyle/>
                    <a:p>
                      <a:pPr marL="0" algn="l" defTabSz="914325" rtl="0" eaLnBrk="1" latinLnBrk="0" hangingPunct="1"/>
                      <a:r>
                        <a:rPr lang="en-US" sz="1400" kern="1200" dirty="0" smtClean="0">
                          <a:solidFill>
                            <a:schemeClr val="tx2">
                              <a:lumMod val="75000"/>
                              <a:alpha val="99000"/>
                            </a:schemeClr>
                          </a:solidFill>
                          <a:latin typeface="+mn-lt"/>
                          <a:ea typeface="+mn-ea"/>
                          <a:cs typeface="+mn-cs"/>
                        </a:rPr>
                        <a:t>Quick Cycle 200 Deluxe</a:t>
                      </a:r>
                      <a:endParaRPr lang="en-US" sz="1400" kern="1200" dirty="0">
                        <a:solidFill>
                          <a:schemeClr val="tx2">
                            <a:lumMod val="75000"/>
                            <a:alpha val="99000"/>
                          </a:schemeClr>
                        </a:solidFill>
                        <a:latin typeface="+mn-lt"/>
                        <a:ea typeface="+mn-ea"/>
                        <a:cs typeface="+mn-cs"/>
                      </a:endParaRPr>
                    </a:p>
                  </a:txBody>
                  <a:tcPr marL="182880" marR="182880" anchor="ctr">
                    <a:solidFill>
                      <a:schemeClr val="bg1">
                        <a:lumMod val="95000"/>
                      </a:schemeClr>
                    </a:solidFill>
                  </a:tcPr>
                </a:tc>
                <a:tc>
                  <a:txBody>
                    <a:bodyPr/>
                    <a:lstStyle/>
                    <a:p>
                      <a:pPr marL="0" algn="l" defTabSz="914325" rtl="0" eaLnBrk="1" latinLnBrk="0" hangingPunct="1"/>
                      <a:r>
                        <a:rPr lang="en-US" sz="1400" kern="1200" dirty="0" smtClean="0">
                          <a:solidFill>
                            <a:schemeClr val="tx2">
                              <a:lumMod val="75000"/>
                              <a:alpha val="99000"/>
                            </a:schemeClr>
                          </a:solidFill>
                          <a:latin typeface="+mn-lt"/>
                          <a:ea typeface="+mn-ea"/>
                          <a:cs typeface="+mn-cs"/>
                        </a:rPr>
                        <a:t>…</a:t>
                      </a:r>
                      <a:endParaRPr lang="en-US" sz="1400" kern="1200" dirty="0">
                        <a:solidFill>
                          <a:schemeClr val="tx2">
                            <a:lumMod val="75000"/>
                            <a:alpha val="99000"/>
                          </a:schemeClr>
                        </a:solidFill>
                        <a:latin typeface="+mn-lt"/>
                        <a:ea typeface="+mn-ea"/>
                        <a:cs typeface="+mn-cs"/>
                      </a:endParaRPr>
                    </a:p>
                  </a:txBody>
                  <a:tcPr marL="182880" marR="182880" anchor="ctr">
                    <a:solidFill>
                      <a:schemeClr val="bg1">
                        <a:lumMod val="95000"/>
                      </a:schemeClr>
                    </a:solidFill>
                  </a:tcPr>
                </a:tc>
                <a:tc>
                  <a:txBody>
                    <a:bodyPr/>
                    <a:lstStyle/>
                    <a:p>
                      <a:pPr marL="0" algn="l" defTabSz="914325" rtl="0" eaLnBrk="1" latinLnBrk="0" hangingPunct="1"/>
                      <a:r>
                        <a:rPr lang="en-US" sz="1400" kern="1200" dirty="0" smtClean="0">
                          <a:solidFill>
                            <a:schemeClr val="tx2">
                              <a:lumMod val="75000"/>
                              <a:alpha val="99000"/>
                            </a:schemeClr>
                          </a:solidFill>
                          <a:latin typeface="+mn-lt"/>
                          <a:ea typeface="+mn-ea"/>
                          <a:cs typeface="+mn-cs"/>
                        </a:rPr>
                        <a:t>2007</a:t>
                      </a:r>
                      <a:endParaRPr lang="en-US" sz="1400" kern="1200" dirty="0">
                        <a:solidFill>
                          <a:schemeClr val="tx2">
                            <a:lumMod val="75000"/>
                            <a:alpha val="99000"/>
                          </a:schemeClr>
                        </a:solidFill>
                        <a:latin typeface="+mn-lt"/>
                        <a:ea typeface="+mn-ea"/>
                        <a:cs typeface="+mn-cs"/>
                      </a:endParaRPr>
                    </a:p>
                  </a:txBody>
                  <a:tcPr marL="182880" marR="182880" anchor="ctr">
                    <a:solidFill>
                      <a:schemeClr val="bg1">
                        <a:lumMod val="95000"/>
                      </a:schemeClr>
                    </a:solidFill>
                  </a:tcPr>
                </a:tc>
              </a:tr>
              <a:tr h="361477">
                <a:tc>
                  <a:txBody>
                    <a:bodyPr/>
                    <a:lstStyle/>
                    <a:p>
                      <a:pPr marL="0" algn="l" defTabSz="914325" rtl="0" eaLnBrk="1" latinLnBrk="0" hangingPunct="1"/>
                      <a:r>
                        <a:rPr lang="en-US" sz="1400" kern="1200" dirty="0" smtClean="0">
                          <a:solidFill>
                            <a:schemeClr val="tx2">
                              <a:lumMod val="75000"/>
                              <a:alpha val="99000"/>
                            </a:schemeClr>
                          </a:solidFill>
                          <a:latin typeface="+mn-lt"/>
                          <a:ea typeface="+mn-ea"/>
                          <a:cs typeface="+mn-cs"/>
                        </a:rPr>
                        <a:t>…</a:t>
                      </a:r>
                      <a:endParaRPr lang="en-US" sz="1400" kern="1200" dirty="0">
                        <a:solidFill>
                          <a:schemeClr val="tx2">
                            <a:lumMod val="75000"/>
                            <a:alpha val="99000"/>
                          </a:schemeClr>
                        </a:solidFill>
                        <a:latin typeface="+mn-lt"/>
                        <a:ea typeface="+mn-ea"/>
                        <a:cs typeface="+mn-cs"/>
                      </a:endParaRPr>
                    </a:p>
                  </a:txBody>
                  <a:tcPr marL="182880" marR="182880" anchor="ctr">
                    <a:lnL w="12700" cmpd="sng">
                      <a:noFill/>
                    </a:lnL>
                    <a:solidFill>
                      <a:schemeClr val="bg1">
                        <a:lumMod val="95000"/>
                      </a:schemeClr>
                    </a:solidFill>
                  </a:tcPr>
                </a:tc>
                <a:tc>
                  <a:txBody>
                    <a:bodyPr/>
                    <a:lstStyle/>
                    <a:p>
                      <a:pPr marL="0" algn="l" defTabSz="914325" rtl="0" eaLnBrk="1" latinLnBrk="0" hangingPunct="1"/>
                      <a:r>
                        <a:rPr lang="en-US" sz="1400" kern="1200" dirty="0" smtClean="0">
                          <a:solidFill>
                            <a:schemeClr val="tx2">
                              <a:lumMod val="75000"/>
                              <a:alpha val="99000"/>
                            </a:schemeClr>
                          </a:solidFill>
                          <a:latin typeface="+mn-lt"/>
                          <a:ea typeface="+mn-ea"/>
                          <a:cs typeface="+mn-cs"/>
                        </a:rPr>
                        <a:t>…</a:t>
                      </a:r>
                      <a:endParaRPr lang="en-US" sz="1400" kern="1200" dirty="0">
                        <a:solidFill>
                          <a:schemeClr val="tx2">
                            <a:lumMod val="75000"/>
                            <a:alpha val="99000"/>
                          </a:schemeClr>
                        </a:solidFill>
                        <a:latin typeface="+mn-lt"/>
                        <a:ea typeface="+mn-ea"/>
                        <a:cs typeface="+mn-cs"/>
                      </a:endParaRPr>
                    </a:p>
                  </a:txBody>
                  <a:tcPr marL="182880" marR="182880" anchor="ctr">
                    <a:solidFill>
                      <a:schemeClr val="bg1">
                        <a:lumMod val="95000"/>
                      </a:schemeClr>
                    </a:solidFill>
                  </a:tcPr>
                </a:tc>
                <a:tc>
                  <a:txBody>
                    <a:bodyPr/>
                    <a:lstStyle/>
                    <a:p>
                      <a:pPr marL="0" algn="l" defTabSz="914325" rtl="0" eaLnBrk="1" latinLnBrk="0" hangingPunct="1"/>
                      <a:r>
                        <a:rPr lang="en-US" sz="1400" kern="1200" dirty="0" smtClean="0">
                          <a:solidFill>
                            <a:schemeClr val="tx2">
                              <a:lumMod val="75000"/>
                              <a:alpha val="99000"/>
                            </a:schemeClr>
                          </a:solidFill>
                          <a:latin typeface="+mn-lt"/>
                          <a:ea typeface="+mn-ea"/>
                          <a:cs typeface="+mn-cs"/>
                        </a:rPr>
                        <a:t>…</a:t>
                      </a:r>
                      <a:endParaRPr lang="en-US" sz="1400" kern="1200" dirty="0">
                        <a:solidFill>
                          <a:schemeClr val="tx2">
                            <a:lumMod val="75000"/>
                            <a:alpha val="99000"/>
                          </a:schemeClr>
                        </a:solidFill>
                        <a:latin typeface="+mn-lt"/>
                        <a:ea typeface="+mn-ea"/>
                        <a:cs typeface="+mn-cs"/>
                      </a:endParaRPr>
                    </a:p>
                  </a:txBody>
                  <a:tcPr marL="182880" marR="182880" anchor="ctr">
                    <a:solidFill>
                      <a:schemeClr val="bg1">
                        <a:lumMod val="95000"/>
                      </a:schemeClr>
                    </a:solidFill>
                  </a:tcPr>
                </a:tc>
                <a:tc>
                  <a:txBody>
                    <a:bodyPr/>
                    <a:lstStyle/>
                    <a:p>
                      <a:pPr marL="0" algn="l" defTabSz="914325" rtl="0" eaLnBrk="1" latinLnBrk="0" hangingPunct="1"/>
                      <a:r>
                        <a:rPr lang="en-US" sz="1400" kern="1200" dirty="0" smtClean="0">
                          <a:solidFill>
                            <a:schemeClr val="tx2">
                              <a:lumMod val="75000"/>
                              <a:alpha val="99000"/>
                            </a:schemeClr>
                          </a:solidFill>
                          <a:latin typeface="+mn-lt"/>
                          <a:ea typeface="+mn-ea"/>
                          <a:cs typeface="+mn-cs"/>
                        </a:rPr>
                        <a:t>…</a:t>
                      </a:r>
                      <a:endParaRPr lang="en-US" sz="1400" kern="1200" dirty="0">
                        <a:solidFill>
                          <a:schemeClr val="tx2">
                            <a:lumMod val="75000"/>
                            <a:alpha val="99000"/>
                          </a:schemeClr>
                        </a:solidFill>
                        <a:latin typeface="+mn-lt"/>
                        <a:ea typeface="+mn-ea"/>
                        <a:cs typeface="+mn-cs"/>
                      </a:endParaRPr>
                    </a:p>
                  </a:txBody>
                  <a:tcPr marL="182880" marR="182880" anchor="ctr">
                    <a:solidFill>
                      <a:schemeClr val="bg1">
                        <a:lumMod val="95000"/>
                      </a:schemeClr>
                    </a:solidFill>
                  </a:tcPr>
                </a:tc>
              </a:tr>
              <a:tr h="361477">
                <a:tc>
                  <a:txBody>
                    <a:bodyPr/>
                    <a:lstStyle/>
                    <a:p>
                      <a:pPr marL="0" algn="l" defTabSz="914325" rtl="0" eaLnBrk="1" latinLnBrk="0" hangingPunct="1"/>
                      <a:r>
                        <a:rPr lang="en-US" sz="1400" kern="1200" dirty="0" smtClean="0">
                          <a:solidFill>
                            <a:schemeClr val="tx2">
                              <a:lumMod val="75000"/>
                              <a:alpha val="99000"/>
                            </a:schemeClr>
                          </a:solidFill>
                          <a:latin typeface="+mn-lt"/>
                          <a:ea typeface="+mn-ea"/>
                          <a:cs typeface="+mn-cs"/>
                        </a:rPr>
                        <a:t>Canoes</a:t>
                      </a:r>
                      <a:endParaRPr lang="en-US" sz="1400" kern="1200" dirty="0">
                        <a:solidFill>
                          <a:schemeClr val="tx2">
                            <a:lumMod val="75000"/>
                            <a:alpha val="99000"/>
                          </a:schemeClr>
                        </a:solidFill>
                        <a:latin typeface="+mn-lt"/>
                        <a:ea typeface="+mn-ea"/>
                        <a:cs typeface="+mn-cs"/>
                      </a:endParaRPr>
                    </a:p>
                  </a:txBody>
                  <a:tcPr marL="182880" marR="182880" anchor="ctr">
                    <a:lnL w="12700" cmpd="sng">
                      <a:noFill/>
                    </a:lnL>
                    <a:solidFill>
                      <a:schemeClr val="bg1">
                        <a:lumMod val="95000"/>
                      </a:schemeClr>
                    </a:solidFill>
                  </a:tcPr>
                </a:tc>
                <a:tc>
                  <a:txBody>
                    <a:bodyPr/>
                    <a:lstStyle/>
                    <a:p>
                      <a:pPr marL="0" algn="l" defTabSz="914325" rtl="0" eaLnBrk="1" latinLnBrk="0" hangingPunct="1"/>
                      <a:r>
                        <a:rPr lang="en-US" sz="1400" kern="1200" dirty="0" smtClean="0">
                          <a:solidFill>
                            <a:schemeClr val="tx2">
                              <a:lumMod val="75000"/>
                              <a:alpha val="99000"/>
                            </a:schemeClr>
                          </a:solidFill>
                          <a:latin typeface="+mn-lt"/>
                          <a:ea typeface="+mn-ea"/>
                          <a:cs typeface="+mn-cs"/>
                        </a:rPr>
                        <a:t>Whitewater</a:t>
                      </a:r>
                      <a:endParaRPr lang="en-US" sz="1400" kern="1200" dirty="0">
                        <a:solidFill>
                          <a:schemeClr val="tx2">
                            <a:lumMod val="75000"/>
                            <a:alpha val="99000"/>
                          </a:schemeClr>
                        </a:solidFill>
                        <a:latin typeface="+mn-lt"/>
                        <a:ea typeface="+mn-ea"/>
                        <a:cs typeface="+mn-cs"/>
                      </a:endParaRPr>
                    </a:p>
                  </a:txBody>
                  <a:tcPr marL="182880" marR="182880" anchor="ctr">
                    <a:solidFill>
                      <a:schemeClr val="bg1">
                        <a:lumMod val="95000"/>
                      </a:schemeClr>
                    </a:solidFill>
                  </a:tcPr>
                </a:tc>
                <a:tc>
                  <a:txBody>
                    <a:bodyPr/>
                    <a:lstStyle/>
                    <a:p>
                      <a:pPr marL="0" algn="l" defTabSz="914325" rtl="0" eaLnBrk="1" latinLnBrk="0" hangingPunct="1"/>
                      <a:r>
                        <a:rPr lang="en-US" sz="1400" kern="1200" dirty="0" smtClean="0">
                          <a:solidFill>
                            <a:schemeClr val="tx2">
                              <a:lumMod val="75000"/>
                              <a:alpha val="99000"/>
                            </a:schemeClr>
                          </a:solidFill>
                          <a:latin typeface="+mn-lt"/>
                          <a:ea typeface="+mn-ea"/>
                          <a:cs typeface="+mn-cs"/>
                        </a:rPr>
                        <a:t>…</a:t>
                      </a:r>
                      <a:endParaRPr lang="en-US" sz="1400" kern="1200" dirty="0">
                        <a:solidFill>
                          <a:schemeClr val="tx2">
                            <a:lumMod val="75000"/>
                            <a:alpha val="99000"/>
                          </a:schemeClr>
                        </a:solidFill>
                        <a:latin typeface="+mn-lt"/>
                        <a:ea typeface="+mn-ea"/>
                        <a:cs typeface="+mn-cs"/>
                      </a:endParaRPr>
                    </a:p>
                  </a:txBody>
                  <a:tcPr marL="182880" marR="182880" anchor="ctr">
                    <a:solidFill>
                      <a:schemeClr val="bg1">
                        <a:lumMod val="95000"/>
                      </a:schemeClr>
                    </a:solidFill>
                  </a:tcPr>
                </a:tc>
                <a:tc>
                  <a:txBody>
                    <a:bodyPr/>
                    <a:lstStyle/>
                    <a:p>
                      <a:pPr marL="0" algn="l" defTabSz="914325" rtl="0" eaLnBrk="1" latinLnBrk="0" hangingPunct="1"/>
                      <a:r>
                        <a:rPr lang="en-US" sz="1400" kern="1200" dirty="0" smtClean="0">
                          <a:solidFill>
                            <a:schemeClr val="tx2">
                              <a:lumMod val="75000"/>
                              <a:alpha val="99000"/>
                            </a:schemeClr>
                          </a:solidFill>
                          <a:latin typeface="+mn-lt"/>
                          <a:ea typeface="+mn-ea"/>
                          <a:cs typeface="+mn-cs"/>
                        </a:rPr>
                        <a:t>2009</a:t>
                      </a:r>
                      <a:endParaRPr lang="en-US" sz="1400" kern="1200" dirty="0">
                        <a:solidFill>
                          <a:schemeClr val="tx2">
                            <a:lumMod val="75000"/>
                            <a:alpha val="99000"/>
                          </a:schemeClr>
                        </a:solidFill>
                        <a:latin typeface="+mn-lt"/>
                        <a:ea typeface="+mn-ea"/>
                        <a:cs typeface="+mn-cs"/>
                      </a:endParaRPr>
                    </a:p>
                  </a:txBody>
                  <a:tcPr marL="182880" marR="182880" anchor="ctr">
                    <a:solidFill>
                      <a:schemeClr val="bg1">
                        <a:lumMod val="95000"/>
                      </a:schemeClr>
                    </a:solidFill>
                  </a:tcPr>
                </a:tc>
              </a:tr>
              <a:tr h="361477">
                <a:tc>
                  <a:txBody>
                    <a:bodyPr/>
                    <a:lstStyle/>
                    <a:p>
                      <a:pPr marL="0" algn="l" defTabSz="914325" rtl="0" eaLnBrk="1" latinLnBrk="0" hangingPunct="1"/>
                      <a:r>
                        <a:rPr lang="en-US" sz="1400" kern="1200" dirty="0" smtClean="0">
                          <a:solidFill>
                            <a:schemeClr val="tx2">
                              <a:lumMod val="75000"/>
                              <a:alpha val="99000"/>
                            </a:schemeClr>
                          </a:solidFill>
                          <a:latin typeface="+mn-lt"/>
                          <a:ea typeface="+mn-ea"/>
                          <a:cs typeface="+mn-cs"/>
                        </a:rPr>
                        <a:t>Canoes</a:t>
                      </a:r>
                      <a:endParaRPr lang="en-US" sz="1400" kern="1200" dirty="0">
                        <a:solidFill>
                          <a:schemeClr val="tx2">
                            <a:lumMod val="75000"/>
                            <a:alpha val="99000"/>
                          </a:schemeClr>
                        </a:solidFill>
                        <a:latin typeface="+mn-lt"/>
                        <a:ea typeface="+mn-ea"/>
                        <a:cs typeface="+mn-cs"/>
                      </a:endParaRPr>
                    </a:p>
                  </a:txBody>
                  <a:tcPr marL="182880" marR="182880" anchor="ctr">
                    <a:lnL w="12700" cmpd="sng">
                      <a:noFill/>
                    </a:lnL>
                    <a:solidFill>
                      <a:schemeClr val="bg1">
                        <a:lumMod val="95000"/>
                      </a:schemeClr>
                    </a:solidFill>
                  </a:tcPr>
                </a:tc>
                <a:tc>
                  <a:txBody>
                    <a:bodyPr/>
                    <a:lstStyle/>
                    <a:p>
                      <a:pPr marL="0" algn="l" defTabSz="914325" rtl="0" eaLnBrk="1" latinLnBrk="0" hangingPunct="1"/>
                      <a:r>
                        <a:rPr lang="en-US" sz="1400" kern="1200" dirty="0" smtClean="0">
                          <a:solidFill>
                            <a:schemeClr val="tx2">
                              <a:lumMod val="75000"/>
                              <a:alpha val="99000"/>
                            </a:schemeClr>
                          </a:solidFill>
                          <a:latin typeface="+mn-lt"/>
                          <a:ea typeface="+mn-ea"/>
                          <a:cs typeface="+mn-cs"/>
                        </a:rPr>
                        <a:t>Flatwater</a:t>
                      </a:r>
                      <a:endParaRPr lang="en-US" sz="1400" kern="1200" dirty="0">
                        <a:solidFill>
                          <a:schemeClr val="tx2">
                            <a:lumMod val="75000"/>
                            <a:alpha val="99000"/>
                          </a:schemeClr>
                        </a:solidFill>
                        <a:latin typeface="+mn-lt"/>
                        <a:ea typeface="+mn-ea"/>
                        <a:cs typeface="+mn-cs"/>
                      </a:endParaRPr>
                    </a:p>
                  </a:txBody>
                  <a:tcPr marL="182880" marR="182880" anchor="ctr">
                    <a:solidFill>
                      <a:schemeClr val="bg1">
                        <a:lumMod val="95000"/>
                      </a:schemeClr>
                    </a:solidFill>
                  </a:tcPr>
                </a:tc>
                <a:tc>
                  <a:txBody>
                    <a:bodyPr/>
                    <a:lstStyle/>
                    <a:p>
                      <a:pPr marL="0" algn="l" defTabSz="914325" rtl="0" eaLnBrk="1" latinLnBrk="0" hangingPunct="1"/>
                      <a:r>
                        <a:rPr lang="en-US" sz="1400" kern="1200" dirty="0" smtClean="0">
                          <a:solidFill>
                            <a:schemeClr val="tx2">
                              <a:lumMod val="75000"/>
                              <a:alpha val="99000"/>
                            </a:schemeClr>
                          </a:solidFill>
                          <a:latin typeface="+mn-lt"/>
                          <a:ea typeface="+mn-ea"/>
                          <a:cs typeface="+mn-cs"/>
                        </a:rPr>
                        <a:t>…</a:t>
                      </a:r>
                      <a:endParaRPr lang="en-US" sz="1400" kern="1200" dirty="0">
                        <a:solidFill>
                          <a:schemeClr val="tx2">
                            <a:lumMod val="75000"/>
                            <a:alpha val="99000"/>
                          </a:schemeClr>
                        </a:solidFill>
                        <a:latin typeface="+mn-lt"/>
                        <a:ea typeface="+mn-ea"/>
                        <a:cs typeface="+mn-cs"/>
                      </a:endParaRPr>
                    </a:p>
                  </a:txBody>
                  <a:tcPr marL="182880" marR="182880" anchor="ctr">
                    <a:solidFill>
                      <a:schemeClr val="bg1">
                        <a:lumMod val="95000"/>
                      </a:schemeClr>
                    </a:solidFill>
                  </a:tcPr>
                </a:tc>
                <a:tc>
                  <a:txBody>
                    <a:bodyPr/>
                    <a:lstStyle/>
                    <a:p>
                      <a:pPr marL="0" algn="l" defTabSz="914325" rtl="0" eaLnBrk="1" latinLnBrk="0" hangingPunct="1"/>
                      <a:r>
                        <a:rPr lang="en-US" sz="1400" kern="1200" dirty="0" smtClean="0">
                          <a:solidFill>
                            <a:schemeClr val="tx2">
                              <a:lumMod val="75000"/>
                              <a:alpha val="99000"/>
                            </a:schemeClr>
                          </a:solidFill>
                          <a:latin typeface="+mn-lt"/>
                          <a:ea typeface="+mn-ea"/>
                          <a:cs typeface="+mn-cs"/>
                        </a:rPr>
                        <a:t>2006</a:t>
                      </a:r>
                      <a:endParaRPr lang="en-US" sz="1400" kern="1200" dirty="0">
                        <a:solidFill>
                          <a:schemeClr val="tx2">
                            <a:lumMod val="75000"/>
                            <a:alpha val="99000"/>
                          </a:schemeClr>
                        </a:solidFill>
                        <a:latin typeface="+mn-lt"/>
                        <a:ea typeface="+mn-ea"/>
                        <a:cs typeface="+mn-cs"/>
                      </a:endParaRPr>
                    </a:p>
                  </a:txBody>
                  <a:tcPr marL="182880" marR="182880" anchor="ctr">
                    <a:solidFill>
                      <a:schemeClr val="bg1">
                        <a:lumMod val="95000"/>
                      </a:schemeClr>
                    </a:solidFill>
                  </a:tcPr>
                </a:tc>
              </a:tr>
              <a:tr h="361477">
                <a:tc>
                  <a:txBody>
                    <a:bodyPr/>
                    <a:lstStyle/>
                    <a:p>
                      <a:pPr marL="0" algn="l" defTabSz="914325" rtl="0" eaLnBrk="1" latinLnBrk="0" hangingPunct="1"/>
                      <a:r>
                        <a:rPr lang="en-US" sz="1400" kern="1200" dirty="0" smtClean="0">
                          <a:solidFill>
                            <a:schemeClr val="tx2">
                              <a:lumMod val="75000"/>
                              <a:alpha val="99000"/>
                            </a:schemeClr>
                          </a:solidFill>
                          <a:latin typeface="+mn-lt"/>
                          <a:ea typeface="+mn-ea"/>
                          <a:cs typeface="+mn-cs"/>
                        </a:rPr>
                        <a:t>Rafts</a:t>
                      </a:r>
                      <a:endParaRPr lang="en-US" sz="1400" kern="1200" dirty="0">
                        <a:solidFill>
                          <a:schemeClr val="tx2">
                            <a:lumMod val="75000"/>
                            <a:alpha val="99000"/>
                          </a:schemeClr>
                        </a:solidFill>
                        <a:latin typeface="+mn-lt"/>
                        <a:ea typeface="+mn-ea"/>
                        <a:cs typeface="+mn-cs"/>
                      </a:endParaRPr>
                    </a:p>
                  </a:txBody>
                  <a:tcPr marL="182880" marR="182880" anchor="ctr">
                    <a:lnL w="12700" cmpd="sng">
                      <a:noFill/>
                    </a:lnL>
                    <a:solidFill>
                      <a:schemeClr val="bg1">
                        <a:lumMod val="95000"/>
                      </a:schemeClr>
                    </a:solidFill>
                  </a:tcPr>
                </a:tc>
                <a:tc>
                  <a:txBody>
                    <a:bodyPr/>
                    <a:lstStyle/>
                    <a:p>
                      <a:pPr marL="0" algn="l" defTabSz="914325" rtl="0" eaLnBrk="1" latinLnBrk="0" hangingPunct="1"/>
                      <a:r>
                        <a:rPr lang="en-US" sz="1400" kern="1200" dirty="0" smtClean="0">
                          <a:solidFill>
                            <a:schemeClr val="tx2">
                              <a:lumMod val="75000"/>
                              <a:alpha val="99000"/>
                            </a:schemeClr>
                          </a:solidFill>
                          <a:latin typeface="+mn-lt"/>
                          <a:ea typeface="+mn-ea"/>
                          <a:cs typeface="+mn-cs"/>
                        </a:rPr>
                        <a:t>14ft Super Tourer</a:t>
                      </a:r>
                      <a:endParaRPr lang="en-US" sz="1400" kern="1200" dirty="0">
                        <a:solidFill>
                          <a:schemeClr val="tx2">
                            <a:lumMod val="75000"/>
                            <a:alpha val="99000"/>
                          </a:schemeClr>
                        </a:solidFill>
                        <a:latin typeface="+mn-lt"/>
                        <a:ea typeface="+mn-ea"/>
                        <a:cs typeface="+mn-cs"/>
                      </a:endParaRPr>
                    </a:p>
                  </a:txBody>
                  <a:tcPr marL="182880" marR="182880" anchor="ctr">
                    <a:solidFill>
                      <a:schemeClr val="bg1">
                        <a:lumMod val="95000"/>
                      </a:schemeClr>
                    </a:solidFill>
                  </a:tcPr>
                </a:tc>
                <a:tc>
                  <a:txBody>
                    <a:bodyPr/>
                    <a:lstStyle/>
                    <a:p>
                      <a:pPr marL="0" algn="l" defTabSz="914325" rtl="0" eaLnBrk="1" latinLnBrk="0" hangingPunct="1"/>
                      <a:r>
                        <a:rPr lang="en-US" sz="1400" kern="1200" dirty="0" smtClean="0">
                          <a:solidFill>
                            <a:schemeClr val="tx2">
                              <a:lumMod val="75000"/>
                              <a:alpha val="99000"/>
                            </a:schemeClr>
                          </a:solidFill>
                          <a:latin typeface="+mn-lt"/>
                          <a:ea typeface="+mn-ea"/>
                          <a:cs typeface="+mn-cs"/>
                        </a:rPr>
                        <a:t>…</a:t>
                      </a:r>
                      <a:endParaRPr lang="en-US" sz="1400" kern="1200" dirty="0">
                        <a:solidFill>
                          <a:schemeClr val="tx2">
                            <a:lumMod val="75000"/>
                            <a:alpha val="99000"/>
                          </a:schemeClr>
                        </a:solidFill>
                        <a:latin typeface="+mn-lt"/>
                        <a:ea typeface="+mn-ea"/>
                        <a:cs typeface="+mn-cs"/>
                      </a:endParaRPr>
                    </a:p>
                  </a:txBody>
                  <a:tcPr marL="182880" marR="182880" anchor="ctr">
                    <a:solidFill>
                      <a:schemeClr val="bg1">
                        <a:lumMod val="95000"/>
                      </a:schemeClr>
                    </a:solidFill>
                  </a:tcPr>
                </a:tc>
                <a:tc>
                  <a:txBody>
                    <a:bodyPr/>
                    <a:lstStyle/>
                    <a:p>
                      <a:pPr marL="0" algn="l" defTabSz="914325" rtl="0" eaLnBrk="1" latinLnBrk="0" hangingPunct="1"/>
                      <a:r>
                        <a:rPr lang="en-US" sz="1400" kern="1200" dirty="0" smtClean="0">
                          <a:solidFill>
                            <a:schemeClr val="tx2">
                              <a:lumMod val="75000"/>
                              <a:alpha val="99000"/>
                            </a:schemeClr>
                          </a:solidFill>
                          <a:latin typeface="+mn-lt"/>
                          <a:ea typeface="+mn-ea"/>
                          <a:cs typeface="+mn-cs"/>
                        </a:rPr>
                        <a:t>1999</a:t>
                      </a:r>
                      <a:endParaRPr lang="en-US" sz="1400" kern="1200" dirty="0">
                        <a:solidFill>
                          <a:schemeClr val="tx2">
                            <a:lumMod val="75000"/>
                            <a:alpha val="99000"/>
                          </a:schemeClr>
                        </a:solidFill>
                        <a:latin typeface="+mn-lt"/>
                        <a:ea typeface="+mn-ea"/>
                        <a:cs typeface="+mn-cs"/>
                      </a:endParaRPr>
                    </a:p>
                  </a:txBody>
                  <a:tcPr marL="182880" marR="182880" anchor="ctr">
                    <a:solidFill>
                      <a:schemeClr val="bg1">
                        <a:lumMod val="95000"/>
                      </a:schemeClr>
                    </a:solidFill>
                  </a:tcPr>
                </a:tc>
              </a:tr>
              <a:tr h="361477">
                <a:tc>
                  <a:txBody>
                    <a:bodyPr/>
                    <a:lstStyle/>
                    <a:p>
                      <a:pPr marL="0" algn="l" defTabSz="914325" rtl="0" eaLnBrk="1" latinLnBrk="0" hangingPunct="1"/>
                      <a:r>
                        <a:rPr lang="en-US" sz="1400" kern="1200" dirty="0" smtClean="0">
                          <a:solidFill>
                            <a:schemeClr val="tx2">
                              <a:lumMod val="75000"/>
                              <a:alpha val="99000"/>
                            </a:schemeClr>
                          </a:solidFill>
                          <a:latin typeface="+mn-lt"/>
                          <a:ea typeface="+mn-ea"/>
                          <a:cs typeface="+mn-cs"/>
                        </a:rPr>
                        <a:t>…</a:t>
                      </a:r>
                      <a:endParaRPr lang="en-US" sz="1400" kern="1200" dirty="0">
                        <a:solidFill>
                          <a:schemeClr val="tx2">
                            <a:lumMod val="75000"/>
                            <a:alpha val="99000"/>
                          </a:schemeClr>
                        </a:solidFill>
                        <a:latin typeface="+mn-lt"/>
                        <a:ea typeface="+mn-ea"/>
                        <a:cs typeface="+mn-cs"/>
                      </a:endParaRPr>
                    </a:p>
                  </a:txBody>
                  <a:tcPr marL="182880" marR="182880" anchor="ctr">
                    <a:lnL w="12700" cmpd="sng">
                      <a:noFill/>
                    </a:lnL>
                    <a:solidFill>
                      <a:schemeClr val="bg1">
                        <a:lumMod val="95000"/>
                      </a:schemeClr>
                    </a:solidFill>
                  </a:tcPr>
                </a:tc>
                <a:tc>
                  <a:txBody>
                    <a:bodyPr/>
                    <a:lstStyle/>
                    <a:p>
                      <a:pPr marL="0" algn="l" defTabSz="914325" rtl="0" eaLnBrk="1" latinLnBrk="0" hangingPunct="1"/>
                      <a:r>
                        <a:rPr lang="en-US" sz="1400" kern="1200" dirty="0" smtClean="0">
                          <a:solidFill>
                            <a:schemeClr val="tx2">
                              <a:lumMod val="75000"/>
                              <a:alpha val="99000"/>
                            </a:schemeClr>
                          </a:solidFill>
                          <a:latin typeface="+mn-lt"/>
                          <a:ea typeface="+mn-ea"/>
                          <a:cs typeface="+mn-cs"/>
                        </a:rPr>
                        <a:t>…</a:t>
                      </a:r>
                      <a:endParaRPr lang="en-US" sz="1400" kern="1200" dirty="0">
                        <a:solidFill>
                          <a:schemeClr val="tx2">
                            <a:lumMod val="75000"/>
                            <a:alpha val="99000"/>
                          </a:schemeClr>
                        </a:solidFill>
                        <a:latin typeface="+mn-lt"/>
                        <a:ea typeface="+mn-ea"/>
                        <a:cs typeface="+mn-cs"/>
                      </a:endParaRPr>
                    </a:p>
                  </a:txBody>
                  <a:tcPr marL="182880" marR="182880" anchor="ctr">
                    <a:solidFill>
                      <a:schemeClr val="bg1">
                        <a:lumMod val="95000"/>
                      </a:schemeClr>
                    </a:solidFill>
                  </a:tcPr>
                </a:tc>
                <a:tc>
                  <a:txBody>
                    <a:bodyPr/>
                    <a:lstStyle/>
                    <a:p>
                      <a:pPr marL="0" algn="l" defTabSz="914325" rtl="0" eaLnBrk="1" latinLnBrk="0" hangingPunct="1"/>
                      <a:r>
                        <a:rPr lang="en-US" sz="1400" kern="1200" dirty="0" smtClean="0">
                          <a:solidFill>
                            <a:schemeClr val="tx2">
                              <a:lumMod val="75000"/>
                              <a:alpha val="99000"/>
                            </a:schemeClr>
                          </a:solidFill>
                          <a:latin typeface="+mn-lt"/>
                          <a:ea typeface="+mn-ea"/>
                          <a:cs typeface="+mn-cs"/>
                        </a:rPr>
                        <a:t>…</a:t>
                      </a:r>
                      <a:endParaRPr lang="en-US" sz="1400" kern="1200" dirty="0">
                        <a:solidFill>
                          <a:schemeClr val="tx2">
                            <a:lumMod val="75000"/>
                            <a:alpha val="99000"/>
                          </a:schemeClr>
                        </a:solidFill>
                        <a:latin typeface="+mn-lt"/>
                        <a:ea typeface="+mn-ea"/>
                        <a:cs typeface="+mn-cs"/>
                      </a:endParaRPr>
                    </a:p>
                  </a:txBody>
                  <a:tcPr marL="182880" marR="182880" anchor="ctr">
                    <a:solidFill>
                      <a:schemeClr val="bg1">
                        <a:lumMod val="95000"/>
                      </a:schemeClr>
                    </a:solidFill>
                  </a:tcPr>
                </a:tc>
                <a:tc>
                  <a:txBody>
                    <a:bodyPr/>
                    <a:lstStyle/>
                    <a:p>
                      <a:pPr marL="0" algn="l" defTabSz="914325" rtl="0" eaLnBrk="1" latinLnBrk="0" hangingPunct="1"/>
                      <a:r>
                        <a:rPr lang="en-US" sz="1400" kern="1200" dirty="0" smtClean="0">
                          <a:solidFill>
                            <a:schemeClr val="tx2">
                              <a:lumMod val="75000"/>
                              <a:alpha val="99000"/>
                            </a:schemeClr>
                          </a:solidFill>
                          <a:latin typeface="+mn-lt"/>
                          <a:ea typeface="+mn-ea"/>
                          <a:cs typeface="+mn-cs"/>
                        </a:rPr>
                        <a:t>…</a:t>
                      </a:r>
                      <a:endParaRPr lang="en-US" sz="1400" kern="1200" dirty="0">
                        <a:solidFill>
                          <a:schemeClr val="tx2">
                            <a:lumMod val="75000"/>
                            <a:alpha val="99000"/>
                          </a:schemeClr>
                        </a:solidFill>
                        <a:latin typeface="+mn-lt"/>
                        <a:ea typeface="+mn-ea"/>
                        <a:cs typeface="+mn-cs"/>
                      </a:endParaRPr>
                    </a:p>
                  </a:txBody>
                  <a:tcPr marL="182880" marR="182880" anchor="ctr">
                    <a:solidFill>
                      <a:schemeClr val="bg1">
                        <a:lumMod val="95000"/>
                      </a:schemeClr>
                    </a:solidFill>
                  </a:tcPr>
                </a:tc>
              </a:tr>
              <a:tr h="361477">
                <a:tc>
                  <a:txBody>
                    <a:bodyPr/>
                    <a:lstStyle/>
                    <a:p>
                      <a:pPr marL="0" algn="l" defTabSz="914325" rtl="0" eaLnBrk="1" latinLnBrk="0" hangingPunct="1"/>
                      <a:r>
                        <a:rPr lang="en-US" sz="1400" kern="1200" dirty="0" smtClean="0">
                          <a:solidFill>
                            <a:schemeClr val="tx2">
                              <a:lumMod val="75000"/>
                              <a:alpha val="99000"/>
                            </a:schemeClr>
                          </a:solidFill>
                          <a:latin typeface="+mn-lt"/>
                          <a:ea typeface="+mn-ea"/>
                          <a:cs typeface="+mn-cs"/>
                        </a:rPr>
                        <a:t>Skis</a:t>
                      </a:r>
                      <a:endParaRPr lang="en-US" sz="1400" kern="1200" dirty="0">
                        <a:solidFill>
                          <a:schemeClr val="tx2">
                            <a:lumMod val="75000"/>
                            <a:alpha val="99000"/>
                          </a:schemeClr>
                        </a:solidFill>
                        <a:latin typeface="+mn-lt"/>
                        <a:ea typeface="+mn-ea"/>
                        <a:cs typeface="+mn-cs"/>
                      </a:endParaRPr>
                    </a:p>
                  </a:txBody>
                  <a:tcPr marL="182880" marR="182880" anchor="ctr">
                    <a:lnL w="12700" cmpd="sng">
                      <a:noFill/>
                    </a:lnL>
                    <a:solidFill>
                      <a:schemeClr val="bg1">
                        <a:lumMod val="95000"/>
                      </a:schemeClr>
                    </a:solidFill>
                  </a:tcPr>
                </a:tc>
                <a:tc>
                  <a:txBody>
                    <a:bodyPr/>
                    <a:lstStyle/>
                    <a:p>
                      <a:pPr marL="0" algn="l" defTabSz="914325" rtl="0" eaLnBrk="1" latinLnBrk="0" hangingPunct="1"/>
                      <a:r>
                        <a:rPr lang="en-US" sz="1400" kern="1200" dirty="0" smtClean="0">
                          <a:solidFill>
                            <a:schemeClr val="tx2">
                              <a:lumMod val="75000"/>
                              <a:alpha val="99000"/>
                            </a:schemeClr>
                          </a:solidFill>
                          <a:latin typeface="+mn-lt"/>
                          <a:ea typeface="+mn-ea"/>
                          <a:cs typeface="+mn-cs"/>
                        </a:rPr>
                        <a:t>Fabrikam Back Trackers</a:t>
                      </a:r>
                      <a:endParaRPr lang="en-US" sz="1400" kern="1200" dirty="0">
                        <a:solidFill>
                          <a:schemeClr val="tx2">
                            <a:lumMod val="75000"/>
                            <a:alpha val="99000"/>
                          </a:schemeClr>
                        </a:solidFill>
                        <a:latin typeface="+mn-lt"/>
                        <a:ea typeface="+mn-ea"/>
                        <a:cs typeface="+mn-cs"/>
                      </a:endParaRPr>
                    </a:p>
                  </a:txBody>
                  <a:tcPr marL="182880" marR="182880" anchor="ctr">
                    <a:solidFill>
                      <a:schemeClr val="bg1">
                        <a:lumMod val="95000"/>
                      </a:schemeClr>
                    </a:solidFill>
                  </a:tcPr>
                </a:tc>
                <a:tc>
                  <a:txBody>
                    <a:bodyPr/>
                    <a:lstStyle/>
                    <a:p>
                      <a:pPr marL="0" algn="l" defTabSz="914325" rtl="0" eaLnBrk="1" latinLnBrk="0" hangingPunct="1"/>
                      <a:r>
                        <a:rPr lang="en-US" sz="1400" kern="1200" dirty="0" smtClean="0">
                          <a:solidFill>
                            <a:schemeClr val="tx2">
                              <a:lumMod val="75000"/>
                              <a:alpha val="99000"/>
                            </a:schemeClr>
                          </a:solidFill>
                          <a:latin typeface="+mn-lt"/>
                          <a:ea typeface="+mn-ea"/>
                          <a:cs typeface="+mn-cs"/>
                        </a:rPr>
                        <a:t>…</a:t>
                      </a:r>
                      <a:endParaRPr lang="en-US" sz="1400" kern="1200" dirty="0">
                        <a:solidFill>
                          <a:schemeClr val="tx2">
                            <a:lumMod val="75000"/>
                            <a:alpha val="99000"/>
                          </a:schemeClr>
                        </a:solidFill>
                        <a:latin typeface="+mn-lt"/>
                        <a:ea typeface="+mn-ea"/>
                        <a:cs typeface="+mn-cs"/>
                      </a:endParaRPr>
                    </a:p>
                  </a:txBody>
                  <a:tcPr marL="182880" marR="182880" anchor="ctr">
                    <a:solidFill>
                      <a:schemeClr val="bg1">
                        <a:lumMod val="95000"/>
                      </a:schemeClr>
                    </a:solidFill>
                  </a:tcPr>
                </a:tc>
                <a:tc>
                  <a:txBody>
                    <a:bodyPr/>
                    <a:lstStyle/>
                    <a:p>
                      <a:pPr marL="0" algn="l" defTabSz="914325" rtl="0" eaLnBrk="1" latinLnBrk="0" hangingPunct="1"/>
                      <a:r>
                        <a:rPr lang="en-US" sz="1400" kern="1200" dirty="0" smtClean="0">
                          <a:solidFill>
                            <a:schemeClr val="tx2">
                              <a:lumMod val="75000"/>
                              <a:alpha val="99000"/>
                            </a:schemeClr>
                          </a:solidFill>
                          <a:latin typeface="+mn-lt"/>
                          <a:ea typeface="+mn-ea"/>
                          <a:cs typeface="+mn-cs"/>
                        </a:rPr>
                        <a:t>2009</a:t>
                      </a:r>
                      <a:endParaRPr lang="en-US" sz="1400" kern="1200" dirty="0">
                        <a:solidFill>
                          <a:schemeClr val="tx2">
                            <a:lumMod val="75000"/>
                            <a:alpha val="99000"/>
                          </a:schemeClr>
                        </a:solidFill>
                        <a:latin typeface="+mn-lt"/>
                        <a:ea typeface="+mn-ea"/>
                        <a:cs typeface="+mn-cs"/>
                      </a:endParaRPr>
                    </a:p>
                  </a:txBody>
                  <a:tcPr marL="182880" marR="182880" anchor="ctr">
                    <a:solidFill>
                      <a:schemeClr val="bg1">
                        <a:lumMod val="95000"/>
                      </a:schemeClr>
                    </a:solidFill>
                  </a:tcPr>
                </a:tc>
              </a:tr>
              <a:tr h="361477">
                <a:tc>
                  <a:txBody>
                    <a:bodyPr/>
                    <a:lstStyle/>
                    <a:p>
                      <a:pPr marL="0" algn="l" defTabSz="914325" rtl="0" eaLnBrk="1" latinLnBrk="0" hangingPunct="1"/>
                      <a:r>
                        <a:rPr lang="en-US" sz="1400" kern="1200" dirty="0" smtClean="0">
                          <a:solidFill>
                            <a:schemeClr val="tx2">
                              <a:lumMod val="75000"/>
                              <a:alpha val="99000"/>
                            </a:schemeClr>
                          </a:solidFill>
                          <a:latin typeface="+mn-lt"/>
                          <a:ea typeface="+mn-ea"/>
                          <a:cs typeface="+mn-cs"/>
                        </a:rPr>
                        <a:t>…</a:t>
                      </a:r>
                      <a:endParaRPr lang="en-US" sz="1400" kern="1200" dirty="0">
                        <a:solidFill>
                          <a:schemeClr val="tx2">
                            <a:lumMod val="75000"/>
                            <a:alpha val="99000"/>
                          </a:schemeClr>
                        </a:solidFill>
                        <a:latin typeface="+mn-lt"/>
                        <a:ea typeface="+mn-ea"/>
                        <a:cs typeface="+mn-cs"/>
                      </a:endParaRPr>
                    </a:p>
                  </a:txBody>
                  <a:tcPr marL="182880" marR="182880" anchor="ctr">
                    <a:lnL w="12700" cmpd="sng">
                      <a:noFill/>
                    </a:lnL>
                    <a:solidFill>
                      <a:schemeClr val="bg1">
                        <a:lumMod val="95000"/>
                      </a:schemeClr>
                    </a:solidFill>
                  </a:tcPr>
                </a:tc>
                <a:tc>
                  <a:txBody>
                    <a:bodyPr/>
                    <a:lstStyle/>
                    <a:p>
                      <a:pPr marL="0" algn="l" defTabSz="914325" rtl="0" eaLnBrk="1" latinLnBrk="0" hangingPunct="1"/>
                      <a:r>
                        <a:rPr lang="en-US" sz="1400" kern="1200" dirty="0" smtClean="0">
                          <a:solidFill>
                            <a:schemeClr val="tx2">
                              <a:lumMod val="75000"/>
                              <a:alpha val="99000"/>
                            </a:schemeClr>
                          </a:solidFill>
                          <a:latin typeface="+mn-lt"/>
                          <a:ea typeface="+mn-ea"/>
                          <a:cs typeface="+mn-cs"/>
                        </a:rPr>
                        <a:t>…</a:t>
                      </a:r>
                      <a:endParaRPr lang="en-US" sz="1400" kern="1200" dirty="0">
                        <a:solidFill>
                          <a:schemeClr val="tx2">
                            <a:lumMod val="75000"/>
                            <a:alpha val="99000"/>
                          </a:schemeClr>
                        </a:solidFill>
                        <a:latin typeface="+mn-lt"/>
                        <a:ea typeface="+mn-ea"/>
                        <a:cs typeface="+mn-cs"/>
                      </a:endParaRPr>
                    </a:p>
                  </a:txBody>
                  <a:tcPr marL="182880" marR="182880" anchor="ctr">
                    <a:solidFill>
                      <a:schemeClr val="bg1">
                        <a:lumMod val="95000"/>
                      </a:schemeClr>
                    </a:solidFill>
                  </a:tcPr>
                </a:tc>
                <a:tc>
                  <a:txBody>
                    <a:bodyPr/>
                    <a:lstStyle/>
                    <a:p>
                      <a:pPr marL="0" algn="l" defTabSz="914325" rtl="0" eaLnBrk="1" latinLnBrk="0" hangingPunct="1"/>
                      <a:r>
                        <a:rPr lang="en-US" sz="1400" kern="1200" dirty="0" smtClean="0">
                          <a:solidFill>
                            <a:schemeClr val="tx2">
                              <a:lumMod val="75000"/>
                              <a:alpha val="99000"/>
                            </a:schemeClr>
                          </a:solidFill>
                          <a:latin typeface="+mn-lt"/>
                          <a:ea typeface="+mn-ea"/>
                          <a:cs typeface="+mn-cs"/>
                        </a:rPr>
                        <a:t>…</a:t>
                      </a:r>
                      <a:endParaRPr lang="en-US" sz="1400" kern="1200" dirty="0">
                        <a:solidFill>
                          <a:schemeClr val="tx2">
                            <a:lumMod val="75000"/>
                            <a:alpha val="99000"/>
                          </a:schemeClr>
                        </a:solidFill>
                        <a:latin typeface="+mn-lt"/>
                        <a:ea typeface="+mn-ea"/>
                        <a:cs typeface="+mn-cs"/>
                      </a:endParaRPr>
                    </a:p>
                  </a:txBody>
                  <a:tcPr marL="182880" marR="182880" anchor="ctr">
                    <a:solidFill>
                      <a:schemeClr val="bg1">
                        <a:lumMod val="95000"/>
                      </a:schemeClr>
                    </a:solidFill>
                  </a:tcPr>
                </a:tc>
                <a:tc>
                  <a:txBody>
                    <a:bodyPr/>
                    <a:lstStyle/>
                    <a:p>
                      <a:pPr marL="0" algn="l" defTabSz="914325" rtl="0" eaLnBrk="1" latinLnBrk="0" hangingPunct="1"/>
                      <a:r>
                        <a:rPr lang="en-US" sz="1400" kern="1200" dirty="0" smtClean="0">
                          <a:solidFill>
                            <a:schemeClr val="tx2">
                              <a:lumMod val="75000"/>
                              <a:alpha val="99000"/>
                            </a:schemeClr>
                          </a:solidFill>
                          <a:latin typeface="+mn-lt"/>
                          <a:ea typeface="+mn-ea"/>
                          <a:cs typeface="+mn-cs"/>
                        </a:rPr>
                        <a:t>…</a:t>
                      </a:r>
                      <a:endParaRPr lang="en-US" sz="1400" kern="1200" dirty="0">
                        <a:solidFill>
                          <a:schemeClr val="tx2">
                            <a:lumMod val="75000"/>
                            <a:alpha val="99000"/>
                          </a:schemeClr>
                        </a:solidFill>
                        <a:latin typeface="+mn-lt"/>
                        <a:ea typeface="+mn-ea"/>
                        <a:cs typeface="+mn-cs"/>
                      </a:endParaRPr>
                    </a:p>
                  </a:txBody>
                  <a:tcPr marL="182880" marR="182880" anchor="ctr">
                    <a:solidFill>
                      <a:schemeClr val="bg1">
                        <a:lumMod val="95000"/>
                      </a:schemeClr>
                    </a:solidFill>
                  </a:tcPr>
                </a:tc>
              </a:tr>
              <a:tr h="361477">
                <a:tc>
                  <a:txBody>
                    <a:bodyPr/>
                    <a:lstStyle/>
                    <a:p>
                      <a:pPr marL="0" algn="l" defTabSz="914325" rtl="0" eaLnBrk="1" latinLnBrk="0" hangingPunct="1"/>
                      <a:r>
                        <a:rPr lang="en-US" sz="1400" kern="1200" dirty="0" smtClean="0">
                          <a:solidFill>
                            <a:schemeClr val="tx2">
                              <a:lumMod val="75000"/>
                              <a:alpha val="99000"/>
                            </a:schemeClr>
                          </a:solidFill>
                          <a:latin typeface="+mn-lt"/>
                          <a:ea typeface="+mn-ea"/>
                          <a:cs typeface="+mn-cs"/>
                        </a:rPr>
                        <a:t>Tents</a:t>
                      </a:r>
                      <a:endParaRPr lang="en-US" sz="1400" kern="1200" dirty="0">
                        <a:solidFill>
                          <a:schemeClr val="tx2">
                            <a:lumMod val="75000"/>
                            <a:alpha val="99000"/>
                          </a:schemeClr>
                        </a:solidFill>
                        <a:latin typeface="+mn-lt"/>
                        <a:ea typeface="+mn-ea"/>
                        <a:cs typeface="+mn-cs"/>
                      </a:endParaRPr>
                    </a:p>
                  </a:txBody>
                  <a:tcPr marL="182880" marR="182880" anchor="ctr">
                    <a:lnL w="12700" cmpd="sng">
                      <a:noFill/>
                    </a:lnL>
                    <a:solidFill>
                      <a:schemeClr val="bg1">
                        <a:lumMod val="95000"/>
                      </a:schemeClr>
                    </a:solidFill>
                  </a:tcPr>
                </a:tc>
                <a:tc>
                  <a:txBody>
                    <a:bodyPr/>
                    <a:lstStyle/>
                    <a:p>
                      <a:pPr marL="0" algn="l" defTabSz="914325" rtl="0" eaLnBrk="1" latinLnBrk="0" hangingPunct="1"/>
                      <a:r>
                        <a:rPr lang="en-US" sz="1400" kern="1200" dirty="0" smtClean="0">
                          <a:solidFill>
                            <a:schemeClr val="tx2">
                              <a:lumMod val="75000"/>
                              <a:alpha val="99000"/>
                            </a:schemeClr>
                          </a:solidFill>
                          <a:latin typeface="+mn-lt"/>
                          <a:ea typeface="+mn-ea"/>
                          <a:cs typeface="+mn-cs"/>
                        </a:rPr>
                        <a:t>Super Palace</a:t>
                      </a:r>
                      <a:endParaRPr lang="en-US" sz="1400" kern="1200" dirty="0">
                        <a:solidFill>
                          <a:schemeClr val="tx2">
                            <a:lumMod val="75000"/>
                            <a:alpha val="99000"/>
                          </a:schemeClr>
                        </a:solidFill>
                        <a:latin typeface="+mn-lt"/>
                        <a:ea typeface="+mn-ea"/>
                        <a:cs typeface="+mn-cs"/>
                      </a:endParaRPr>
                    </a:p>
                  </a:txBody>
                  <a:tcPr marL="182880" marR="182880" anchor="ctr">
                    <a:solidFill>
                      <a:schemeClr val="bg1">
                        <a:lumMod val="95000"/>
                      </a:schemeClr>
                    </a:solidFill>
                  </a:tcPr>
                </a:tc>
                <a:tc>
                  <a:txBody>
                    <a:bodyPr/>
                    <a:lstStyle/>
                    <a:p>
                      <a:pPr marL="0" algn="l" defTabSz="914325" rtl="0" eaLnBrk="1" latinLnBrk="0" hangingPunct="1"/>
                      <a:r>
                        <a:rPr lang="en-US" sz="1400" kern="1200" dirty="0" smtClean="0">
                          <a:solidFill>
                            <a:schemeClr val="tx2">
                              <a:lumMod val="75000"/>
                              <a:alpha val="99000"/>
                            </a:schemeClr>
                          </a:solidFill>
                          <a:latin typeface="+mn-lt"/>
                          <a:ea typeface="+mn-ea"/>
                          <a:cs typeface="+mn-cs"/>
                        </a:rPr>
                        <a:t>…</a:t>
                      </a:r>
                      <a:endParaRPr lang="en-US" sz="1400" kern="1200" dirty="0">
                        <a:solidFill>
                          <a:schemeClr val="tx2">
                            <a:lumMod val="75000"/>
                            <a:alpha val="99000"/>
                          </a:schemeClr>
                        </a:solidFill>
                        <a:latin typeface="+mn-lt"/>
                        <a:ea typeface="+mn-ea"/>
                        <a:cs typeface="+mn-cs"/>
                      </a:endParaRPr>
                    </a:p>
                  </a:txBody>
                  <a:tcPr marL="182880" marR="182880" anchor="ctr">
                    <a:solidFill>
                      <a:schemeClr val="bg1">
                        <a:lumMod val="95000"/>
                      </a:schemeClr>
                    </a:solidFill>
                  </a:tcPr>
                </a:tc>
                <a:tc>
                  <a:txBody>
                    <a:bodyPr/>
                    <a:lstStyle/>
                    <a:p>
                      <a:pPr marL="0" algn="l" defTabSz="914325" rtl="0" eaLnBrk="1" latinLnBrk="0" hangingPunct="1"/>
                      <a:r>
                        <a:rPr lang="en-US" sz="1400" kern="1200" dirty="0" smtClean="0">
                          <a:solidFill>
                            <a:schemeClr val="tx2">
                              <a:lumMod val="75000"/>
                              <a:alpha val="99000"/>
                            </a:schemeClr>
                          </a:solidFill>
                          <a:latin typeface="+mn-lt"/>
                          <a:ea typeface="+mn-ea"/>
                          <a:cs typeface="+mn-cs"/>
                        </a:rPr>
                        <a:t>2008</a:t>
                      </a:r>
                      <a:endParaRPr lang="en-US" sz="1400" kern="1200" dirty="0">
                        <a:solidFill>
                          <a:schemeClr val="tx2">
                            <a:lumMod val="75000"/>
                            <a:alpha val="99000"/>
                          </a:schemeClr>
                        </a:solidFill>
                        <a:latin typeface="+mn-lt"/>
                        <a:ea typeface="+mn-ea"/>
                        <a:cs typeface="+mn-cs"/>
                      </a:endParaRPr>
                    </a:p>
                  </a:txBody>
                  <a:tcPr marL="182880" marR="182880" anchor="ctr">
                    <a:solidFill>
                      <a:schemeClr val="bg1">
                        <a:lumMod val="95000"/>
                      </a:schemeClr>
                    </a:solidFill>
                  </a:tcPr>
                </a:tc>
              </a:tr>
            </a:tbl>
          </a:graphicData>
        </a:graphic>
      </p:graphicFrame>
      <p:sp>
        <p:nvSpPr>
          <p:cNvPr id="22" name="Rounded Rectangle 21"/>
          <p:cNvSpPr/>
          <p:nvPr/>
        </p:nvSpPr>
        <p:spPr>
          <a:xfrm>
            <a:off x="2851861" y="1614791"/>
            <a:ext cx="8816798" cy="1054751"/>
          </a:xfrm>
          <a:prstGeom prst="roundRect">
            <a:avLst>
              <a:gd name="adj" fmla="val 10931"/>
            </a:avLst>
          </a:prstGeom>
          <a:noFill/>
          <a:ln>
            <a:solidFill>
              <a:schemeClr val="accent2">
                <a:alpha val="99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36" tIns="45719" rIns="91436" bIns="45719" rtlCol="0" anchor="ctr"/>
          <a:lstStyle/>
          <a:p>
            <a:pPr algn="ctr"/>
            <a:endParaRPr lang="en-US" dirty="0"/>
          </a:p>
        </p:txBody>
      </p:sp>
      <p:sp>
        <p:nvSpPr>
          <p:cNvPr id="37" name="Rounded Rectangle 36"/>
          <p:cNvSpPr/>
          <p:nvPr/>
        </p:nvSpPr>
        <p:spPr>
          <a:xfrm>
            <a:off x="2851861" y="3010325"/>
            <a:ext cx="8816798" cy="731661"/>
          </a:xfrm>
          <a:prstGeom prst="roundRect">
            <a:avLst>
              <a:gd name="adj" fmla="val 14017"/>
            </a:avLst>
          </a:prstGeom>
          <a:noFill/>
          <a:ln>
            <a:solidFill>
              <a:schemeClr val="accent2">
                <a:alpha val="99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36" tIns="45719" rIns="91436" bIns="45719" rtlCol="0" anchor="ctr"/>
          <a:lstStyle/>
          <a:p>
            <a:pPr algn="ctr"/>
            <a:endParaRPr lang="en-US" dirty="0"/>
          </a:p>
        </p:txBody>
      </p:sp>
      <p:sp>
        <p:nvSpPr>
          <p:cNvPr id="2" name="Title 1"/>
          <p:cNvSpPr>
            <a:spLocks noGrp="1"/>
          </p:cNvSpPr>
          <p:nvPr>
            <p:ph type="title"/>
          </p:nvPr>
        </p:nvSpPr>
        <p:spPr/>
        <p:txBody>
          <a:bodyPr/>
          <a:lstStyle/>
          <a:p>
            <a:r>
              <a:rPr lang="en-US" smtClean="0"/>
              <a:t>Partitions and Partition Ranges</a:t>
            </a:r>
            <a:endParaRPr lang="en-US" dirty="0"/>
          </a:p>
        </p:txBody>
      </p:sp>
      <p:grpSp>
        <p:nvGrpSpPr>
          <p:cNvPr id="30" name="Group 33"/>
          <p:cNvGrpSpPr/>
          <p:nvPr/>
        </p:nvGrpSpPr>
        <p:grpSpPr>
          <a:xfrm>
            <a:off x="519113" y="2791533"/>
            <a:ext cx="2323417" cy="1673352"/>
            <a:chOff x="317101" y="2670048"/>
            <a:chExt cx="2531690" cy="1673352"/>
          </a:xfrm>
        </p:grpSpPr>
        <p:sp>
          <p:nvSpPr>
            <p:cNvPr id="34" name="Right Arrow 33"/>
            <p:cNvSpPr/>
            <p:nvPr/>
          </p:nvSpPr>
          <p:spPr bwMode="auto">
            <a:xfrm>
              <a:off x="2090853" y="3325368"/>
              <a:ext cx="757938" cy="484632"/>
            </a:xfrm>
            <a:prstGeom prst="rightArrow">
              <a:avLst/>
            </a:prstGeom>
            <a:solidFill>
              <a:schemeClr val="accent2"/>
            </a:solidFill>
            <a:ln>
              <a:noFill/>
              <a:headEnd type="none" w="med" len="med"/>
              <a:tailEnd type="none" w="med" len="med"/>
            </a:ln>
            <a:effectLst/>
          </p:spPr>
          <p:style>
            <a:lnRef idx="1">
              <a:schemeClr val="accent6"/>
            </a:lnRef>
            <a:fillRef idx="3">
              <a:schemeClr val="accent6"/>
            </a:fillRef>
            <a:effectRef idx="2">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61"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33" name="Can 32"/>
            <p:cNvSpPr/>
            <p:nvPr/>
          </p:nvSpPr>
          <p:spPr bwMode="auto">
            <a:xfrm>
              <a:off x="317101" y="2670048"/>
              <a:ext cx="1905000" cy="1673352"/>
            </a:xfrm>
            <a:prstGeom prst="can">
              <a:avLst/>
            </a:prstGeom>
            <a:solidFill>
              <a:schemeClr val="accent4"/>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5"/>
            </a:lnRef>
            <a:fillRef idx="3">
              <a:schemeClr val="accent5"/>
            </a:fillRef>
            <a:effectRef idx="3">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61" fontAlgn="base">
                <a:spcBef>
                  <a:spcPct val="0"/>
                </a:spcBef>
                <a:spcAft>
                  <a:spcPct val="0"/>
                </a:spcAft>
              </a:pPr>
              <a:r>
                <a:rPr lang="en-US" sz="2000" b="1" dirty="0">
                  <a:gradFill>
                    <a:gsLst>
                      <a:gs pos="0">
                        <a:srgbClr val="FFFFFF"/>
                      </a:gs>
                      <a:gs pos="100000">
                        <a:srgbClr val="FFFFFF"/>
                      </a:gs>
                    </a:gsLst>
                    <a:lin ang="5400000" scaled="0"/>
                  </a:gradFill>
                </a:rPr>
                <a:t>Server A</a:t>
              </a:r>
            </a:p>
            <a:p>
              <a:pPr algn="ctr" defTabSz="914061" fontAlgn="base">
                <a:spcBef>
                  <a:spcPct val="0"/>
                </a:spcBef>
                <a:spcAft>
                  <a:spcPct val="0"/>
                </a:spcAft>
              </a:pPr>
              <a:r>
                <a:rPr lang="en-US" sz="1400" dirty="0">
                  <a:gradFill>
                    <a:gsLst>
                      <a:gs pos="0">
                        <a:srgbClr val="FFFFFF"/>
                      </a:gs>
                      <a:gs pos="100000">
                        <a:srgbClr val="FFFFFF"/>
                      </a:gs>
                    </a:gsLst>
                    <a:lin ang="5400000" scaled="0"/>
                  </a:gradFill>
                </a:rPr>
                <a:t>Table = Products</a:t>
              </a:r>
            </a:p>
          </p:txBody>
        </p:sp>
      </p:grpSp>
      <p:grpSp>
        <p:nvGrpSpPr>
          <p:cNvPr id="23" name="Group 32"/>
          <p:cNvGrpSpPr/>
          <p:nvPr/>
        </p:nvGrpSpPr>
        <p:grpSpPr>
          <a:xfrm>
            <a:off x="519113" y="1723563"/>
            <a:ext cx="2336977" cy="4032504"/>
            <a:chOff x="427732" y="1603248"/>
            <a:chExt cx="2546464" cy="4032504"/>
          </a:xfrm>
          <a:solidFill>
            <a:schemeClr val="accent4"/>
          </a:solidFill>
        </p:grpSpPr>
        <p:sp>
          <p:nvSpPr>
            <p:cNvPr id="26" name="Right Arrow 25"/>
            <p:cNvSpPr/>
            <p:nvPr/>
          </p:nvSpPr>
          <p:spPr bwMode="auto">
            <a:xfrm>
              <a:off x="2209801" y="4620768"/>
              <a:ext cx="752092" cy="484632"/>
            </a:xfrm>
            <a:prstGeom prst="rightArrow">
              <a:avLst/>
            </a:prstGeom>
            <a:solidFill>
              <a:schemeClr val="tx2"/>
            </a:solidFill>
            <a:ln>
              <a:noFill/>
              <a:headEnd type="none" w="med" len="med"/>
              <a:tailEnd type="none" w="med" len="med"/>
            </a:ln>
            <a:effectLst/>
          </p:spPr>
          <p:style>
            <a:lnRef idx="1">
              <a:schemeClr val="accent6"/>
            </a:lnRef>
            <a:fillRef idx="3">
              <a:schemeClr val="accent6"/>
            </a:fillRef>
            <a:effectRef idx="2">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61"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9" name="Right Arrow 28"/>
            <p:cNvSpPr/>
            <p:nvPr/>
          </p:nvSpPr>
          <p:spPr bwMode="auto">
            <a:xfrm>
              <a:off x="2209800" y="2258568"/>
              <a:ext cx="764396" cy="484632"/>
            </a:xfrm>
            <a:prstGeom prst="rightArrow">
              <a:avLst/>
            </a:prstGeom>
            <a:solidFill>
              <a:schemeClr val="tx2"/>
            </a:solidFill>
            <a:ln>
              <a:noFill/>
              <a:headEnd type="none" w="med" len="med"/>
              <a:tailEnd type="none" w="med" len="med"/>
            </a:ln>
            <a:effectLst/>
          </p:spPr>
          <p:style>
            <a:lnRef idx="1">
              <a:schemeClr val="accent6"/>
            </a:lnRef>
            <a:fillRef idx="3">
              <a:schemeClr val="accent6"/>
            </a:fillRef>
            <a:effectRef idx="2">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61"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4" name="Can 23"/>
            <p:cNvSpPr/>
            <p:nvPr/>
          </p:nvSpPr>
          <p:spPr bwMode="auto">
            <a:xfrm>
              <a:off x="427732" y="3962400"/>
              <a:ext cx="1905000" cy="1673352"/>
            </a:xfrm>
            <a:prstGeom prst="can">
              <a:avLst/>
            </a:prstGeom>
            <a:grpFill/>
            <a:ln>
              <a:headEnd type="none" w="med" len="med"/>
              <a:tailEnd type="none" w="med" len="med"/>
            </a:ln>
            <a:effectLst/>
            <a:scene3d>
              <a:camera prst="orthographicFront">
                <a:rot lat="0" lon="0" rev="0"/>
              </a:camera>
              <a:lightRig rig="threePt" dir="t">
                <a:rot lat="0" lon="0" rev="20400000"/>
              </a:lightRig>
            </a:scene3d>
          </p:spPr>
          <p:style>
            <a:lnRef idx="0">
              <a:schemeClr val="accent5"/>
            </a:lnRef>
            <a:fillRef idx="3">
              <a:schemeClr val="accent5"/>
            </a:fillRef>
            <a:effectRef idx="3">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61" fontAlgn="base">
                <a:spcBef>
                  <a:spcPct val="0"/>
                </a:spcBef>
                <a:spcAft>
                  <a:spcPct val="0"/>
                </a:spcAft>
              </a:pPr>
              <a:r>
                <a:rPr lang="en-US" sz="2000" b="1" dirty="0">
                  <a:gradFill>
                    <a:gsLst>
                      <a:gs pos="0">
                        <a:srgbClr val="FFFFFF"/>
                      </a:gs>
                      <a:gs pos="100000">
                        <a:srgbClr val="FFFFFF"/>
                      </a:gs>
                    </a:gsLst>
                    <a:lin ang="5400000" scaled="0"/>
                  </a:gradFill>
                </a:rPr>
                <a:t>Server B</a:t>
              </a:r>
            </a:p>
            <a:p>
              <a:pPr algn="ctr" defTabSz="914061" fontAlgn="base">
                <a:spcBef>
                  <a:spcPct val="0"/>
                </a:spcBef>
                <a:spcAft>
                  <a:spcPct val="0"/>
                </a:spcAft>
              </a:pPr>
              <a:r>
                <a:rPr lang="en-US" sz="1400" dirty="0">
                  <a:gradFill>
                    <a:gsLst>
                      <a:gs pos="0">
                        <a:srgbClr val="FFFFFF"/>
                      </a:gs>
                      <a:gs pos="100000">
                        <a:srgbClr val="FFFFFF"/>
                      </a:gs>
                    </a:gsLst>
                    <a:lin ang="5400000" scaled="0"/>
                  </a:gradFill>
                </a:rPr>
                <a:t>Table = Products</a:t>
              </a:r>
            </a:p>
            <a:p>
              <a:pPr algn="ctr" defTabSz="914061" fontAlgn="base">
                <a:spcBef>
                  <a:spcPct val="0"/>
                </a:spcBef>
                <a:spcAft>
                  <a:spcPct val="0"/>
                </a:spcAft>
              </a:pPr>
              <a:r>
                <a:rPr lang="en-US" sz="1400" dirty="0">
                  <a:gradFill>
                    <a:gsLst>
                      <a:gs pos="0">
                        <a:srgbClr val="FFFFFF"/>
                      </a:gs>
                      <a:gs pos="100000">
                        <a:srgbClr val="FFFFFF"/>
                      </a:gs>
                    </a:gsLst>
                    <a:lin ang="5400000" scaled="0"/>
                  </a:gradFill>
                </a:rPr>
                <a:t>[Canoes - MaxKey)</a:t>
              </a:r>
              <a:endParaRPr lang="en-US" sz="1200" dirty="0">
                <a:gradFill>
                  <a:gsLst>
                    <a:gs pos="0">
                      <a:srgbClr val="FFFFFF"/>
                    </a:gs>
                    <a:gs pos="100000">
                      <a:srgbClr val="FFFFFF"/>
                    </a:gs>
                  </a:gsLst>
                  <a:lin ang="5400000" scaled="0"/>
                </a:gradFill>
              </a:endParaRPr>
            </a:p>
          </p:txBody>
        </p:sp>
        <p:sp>
          <p:nvSpPr>
            <p:cNvPr id="25" name="Can 24"/>
            <p:cNvSpPr/>
            <p:nvPr/>
          </p:nvSpPr>
          <p:spPr bwMode="auto">
            <a:xfrm>
              <a:off x="427732" y="1603248"/>
              <a:ext cx="1905000" cy="1673352"/>
            </a:xfrm>
            <a:prstGeom prst="can">
              <a:avLst/>
            </a:prstGeom>
            <a:grpFill/>
            <a:ln>
              <a:headEnd type="none" w="med" len="med"/>
              <a:tailEnd type="none" w="med" len="med"/>
            </a:ln>
            <a:effectLst/>
            <a:scene3d>
              <a:camera prst="orthographicFront">
                <a:rot lat="0" lon="0" rev="0"/>
              </a:camera>
              <a:lightRig rig="threePt" dir="t">
                <a:rot lat="0" lon="0" rev="20400000"/>
              </a:lightRig>
            </a:scene3d>
          </p:spPr>
          <p:style>
            <a:lnRef idx="0">
              <a:schemeClr val="accent5"/>
            </a:lnRef>
            <a:fillRef idx="3">
              <a:schemeClr val="accent5"/>
            </a:fillRef>
            <a:effectRef idx="3">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61" fontAlgn="base">
                <a:spcBef>
                  <a:spcPct val="0"/>
                </a:spcBef>
                <a:spcAft>
                  <a:spcPct val="0"/>
                </a:spcAft>
              </a:pPr>
              <a:r>
                <a:rPr lang="en-US" sz="2000" b="1" dirty="0">
                  <a:gradFill>
                    <a:gsLst>
                      <a:gs pos="0">
                        <a:srgbClr val="FFFFFF"/>
                      </a:gs>
                      <a:gs pos="100000">
                        <a:srgbClr val="FFFFFF"/>
                      </a:gs>
                    </a:gsLst>
                    <a:lin ang="5400000" scaled="0"/>
                  </a:gradFill>
                </a:rPr>
                <a:t>Server A</a:t>
              </a:r>
            </a:p>
            <a:p>
              <a:pPr algn="ctr" defTabSz="914061" fontAlgn="base">
                <a:spcBef>
                  <a:spcPct val="0"/>
                </a:spcBef>
                <a:spcAft>
                  <a:spcPct val="0"/>
                </a:spcAft>
              </a:pPr>
              <a:r>
                <a:rPr lang="en-US" sz="1400" dirty="0">
                  <a:gradFill>
                    <a:gsLst>
                      <a:gs pos="0">
                        <a:srgbClr val="FFFFFF"/>
                      </a:gs>
                      <a:gs pos="100000">
                        <a:srgbClr val="FFFFFF"/>
                      </a:gs>
                    </a:gsLst>
                    <a:lin ang="5400000" scaled="0"/>
                  </a:gradFill>
                </a:rPr>
                <a:t>Table = Products</a:t>
              </a:r>
            </a:p>
            <a:p>
              <a:pPr algn="ctr" defTabSz="914061" fontAlgn="base">
                <a:spcBef>
                  <a:spcPct val="0"/>
                </a:spcBef>
                <a:spcAft>
                  <a:spcPct val="0"/>
                </a:spcAft>
              </a:pPr>
              <a:r>
                <a:rPr lang="en-US" sz="1400" dirty="0">
                  <a:gradFill>
                    <a:gsLst>
                      <a:gs pos="0">
                        <a:srgbClr val="FFFFFF"/>
                      </a:gs>
                      <a:gs pos="100000">
                        <a:srgbClr val="FFFFFF"/>
                      </a:gs>
                    </a:gsLst>
                    <a:lin ang="5400000" scaled="0"/>
                  </a:gradFill>
                </a:rPr>
                <a:t>[MinKey - Canoes)</a:t>
              </a:r>
              <a:endParaRPr lang="en-US" sz="1100" dirty="0">
                <a:gradFill>
                  <a:gsLst>
                    <a:gs pos="0">
                      <a:srgbClr val="FFFFFF"/>
                    </a:gs>
                    <a:gs pos="100000">
                      <a:srgbClr val="FFFFFF"/>
                    </a:gs>
                  </a:gsLst>
                  <a:lin ang="5400000" scaled="0"/>
                </a:gradFill>
              </a:endParaRPr>
            </a:p>
          </p:txBody>
        </p:sp>
      </p:grpSp>
      <p:sp>
        <p:nvSpPr>
          <p:cNvPr id="36" name="Oval 35"/>
          <p:cNvSpPr/>
          <p:nvPr/>
        </p:nvSpPr>
        <p:spPr bwMode="auto">
          <a:xfrm>
            <a:off x="519113" y="2712512"/>
            <a:ext cx="1738489" cy="442452"/>
          </a:xfrm>
          <a:prstGeom prst="ellipse">
            <a:avLst/>
          </a:prstGeom>
          <a:noFill/>
          <a:ln>
            <a:solidFill>
              <a:schemeClr val="accent2">
                <a:alpha val="99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36" tIns="45719" rIns="91436" bIns="45719" rtlCol="0" anchor="ctr"/>
          <a:lstStyle/>
          <a:p>
            <a:pPr algn="ctr"/>
            <a:endParaRPr lang="en-US" dirty="0"/>
          </a:p>
        </p:txBody>
      </p:sp>
      <p:sp>
        <p:nvSpPr>
          <p:cNvPr id="35" name="Oval 34"/>
          <p:cNvSpPr/>
          <p:nvPr/>
        </p:nvSpPr>
        <p:spPr bwMode="auto">
          <a:xfrm>
            <a:off x="519113" y="5049443"/>
            <a:ext cx="1738489" cy="486429"/>
          </a:xfrm>
          <a:prstGeom prst="ellipse">
            <a:avLst/>
          </a:prstGeom>
          <a:noFill/>
          <a:ln>
            <a:solidFill>
              <a:schemeClr val="accent2">
                <a:alpha val="99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36" tIns="45719" rIns="91436" bIns="45719" rtlCol="0" anchor="ctr"/>
          <a:lstStyle/>
          <a:p>
            <a:pPr algn="ctr"/>
            <a:endParaRPr lang="en-US" dirty="0"/>
          </a:p>
        </p:txBody>
      </p:sp>
    </p:spTree>
    <p:custDataLst>
      <p:tags r:id="rId1"/>
    </p:custDataLst>
    <p:extLst>
      <p:ext uri="{BB962C8B-B14F-4D97-AF65-F5344CB8AC3E}">
        <p14:creationId xmlns:p14="http://schemas.microsoft.com/office/powerpoint/2010/main" val="17379316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22"/>
                                        </p:tgtEl>
                                      </p:cBhvr>
                                    </p:animEffect>
                                    <p:set>
                                      <p:cBhvr>
                                        <p:cTn id="12" dur="1" fill="hold">
                                          <p:stCondLst>
                                            <p:cond delay="499"/>
                                          </p:stCondLst>
                                        </p:cTn>
                                        <p:tgtEl>
                                          <p:spTgt spid="22"/>
                                        </p:tgtEl>
                                        <p:attrNameLst>
                                          <p:attrName>style.visibility</p:attrName>
                                        </p:attrNameLst>
                                      </p:cBhvr>
                                      <p:to>
                                        <p:strVal val="hidden"/>
                                      </p:to>
                                    </p:se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37"/>
                                        </p:tgtEl>
                                        <p:attrNameLst>
                                          <p:attrName>style.visibility</p:attrName>
                                        </p:attrNameLst>
                                      </p:cBhvr>
                                      <p:to>
                                        <p:strVal val="visible"/>
                                      </p:to>
                                    </p:set>
                                    <p:animEffect transition="in" filter="fade">
                                      <p:cBhvr>
                                        <p:cTn id="16" dur="500"/>
                                        <p:tgtEl>
                                          <p:spTgt spid="37"/>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xit" presetSubtype="0" fill="hold" grpId="1" nodeType="clickEffect">
                                  <p:stCondLst>
                                    <p:cond delay="0"/>
                                  </p:stCondLst>
                                  <p:childTnLst>
                                    <p:animEffect transition="out" filter="fade">
                                      <p:cBhvr>
                                        <p:cTn id="20" dur="500"/>
                                        <p:tgtEl>
                                          <p:spTgt spid="37"/>
                                        </p:tgtEl>
                                      </p:cBhvr>
                                    </p:animEffect>
                                    <p:set>
                                      <p:cBhvr>
                                        <p:cTn id="21" dur="1" fill="hold">
                                          <p:stCondLst>
                                            <p:cond delay="499"/>
                                          </p:stCondLst>
                                        </p:cTn>
                                        <p:tgtEl>
                                          <p:spTgt spid="37"/>
                                        </p:tgtEl>
                                        <p:attrNameLst>
                                          <p:attrName>style.visibility</p:attrName>
                                        </p:attrNameLst>
                                      </p:cBhvr>
                                      <p:to>
                                        <p:strVal val="hidden"/>
                                      </p:to>
                                    </p:set>
                                  </p:childTnLst>
                                </p:cTn>
                              </p:par>
                            </p:childTnLst>
                          </p:cTn>
                        </p:par>
                      </p:childTnLst>
                    </p:cTn>
                  </p:par>
                  <p:par>
                    <p:cTn id="22" fill="hold">
                      <p:stCondLst>
                        <p:cond delay="indefinite"/>
                      </p:stCondLst>
                      <p:childTnLst>
                        <p:par>
                          <p:cTn id="23" fill="hold">
                            <p:stCondLst>
                              <p:cond delay="0"/>
                            </p:stCondLst>
                            <p:childTnLst>
                              <p:par>
                                <p:cTn id="24" presetID="10" presetClass="exit" presetSubtype="0" fill="hold" nodeType="clickEffect">
                                  <p:stCondLst>
                                    <p:cond delay="0"/>
                                  </p:stCondLst>
                                  <p:childTnLst>
                                    <p:animEffect transition="out" filter="fade">
                                      <p:cBhvr>
                                        <p:cTn id="25" dur="500"/>
                                        <p:tgtEl>
                                          <p:spTgt spid="38"/>
                                        </p:tgtEl>
                                      </p:cBhvr>
                                    </p:animEffect>
                                    <p:set>
                                      <p:cBhvr>
                                        <p:cTn id="26" dur="1" fill="hold">
                                          <p:stCondLst>
                                            <p:cond delay="499"/>
                                          </p:stCondLst>
                                        </p:cTn>
                                        <p:tgtEl>
                                          <p:spTgt spid="38"/>
                                        </p:tgtEl>
                                        <p:attrNameLst>
                                          <p:attrName>style.visibility</p:attrName>
                                        </p:attrNameLst>
                                      </p:cBhvr>
                                      <p:to>
                                        <p:strVal val="hidden"/>
                                      </p:to>
                                    </p:set>
                                  </p:childTnLst>
                                </p:cTn>
                              </p:par>
                              <p:par>
                                <p:cTn id="27" presetID="10" presetClass="exit" presetSubtype="0" fill="hold" nodeType="withEffect">
                                  <p:stCondLst>
                                    <p:cond delay="0"/>
                                  </p:stCondLst>
                                  <p:childTnLst>
                                    <p:animEffect transition="out" filter="fade">
                                      <p:cBhvr>
                                        <p:cTn id="28" dur="500"/>
                                        <p:tgtEl>
                                          <p:spTgt spid="30"/>
                                        </p:tgtEl>
                                      </p:cBhvr>
                                    </p:animEffect>
                                    <p:set>
                                      <p:cBhvr>
                                        <p:cTn id="29" dur="1" fill="hold">
                                          <p:stCondLst>
                                            <p:cond delay="499"/>
                                          </p:stCondLst>
                                        </p:cTn>
                                        <p:tgtEl>
                                          <p:spTgt spid="30"/>
                                        </p:tgtEl>
                                        <p:attrNameLst>
                                          <p:attrName>style.visibility</p:attrName>
                                        </p:attrNameLst>
                                      </p:cBhvr>
                                      <p:to>
                                        <p:strVal val="hidden"/>
                                      </p:to>
                                    </p:set>
                                  </p:childTnLst>
                                </p:cTn>
                              </p:par>
                              <p:par>
                                <p:cTn id="30" presetID="10" presetClass="entr" presetSubtype="0" fill="hold" nodeType="withEffect">
                                  <p:stCondLst>
                                    <p:cond delay="0"/>
                                  </p:stCondLst>
                                  <p:childTnLst>
                                    <p:set>
                                      <p:cBhvr>
                                        <p:cTn id="31" dur="1" fill="hold">
                                          <p:stCondLst>
                                            <p:cond delay="0"/>
                                          </p:stCondLst>
                                        </p:cTn>
                                        <p:tgtEl>
                                          <p:spTgt spid="39"/>
                                        </p:tgtEl>
                                        <p:attrNameLst>
                                          <p:attrName>style.visibility</p:attrName>
                                        </p:attrNameLst>
                                      </p:cBhvr>
                                      <p:to>
                                        <p:strVal val="visible"/>
                                      </p:to>
                                    </p:set>
                                    <p:animEffect transition="in" filter="fade">
                                      <p:cBhvr>
                                        <p:cTn id="32" dur="500"/>
                                        <p:tgtEl>
                                          <p:spTgt spid="39"/>
                                        </p:tgtEl>
                                      </p:cBhvr>
                                    </p:animEffect>
                                  </p:childTnLst>
                                </p:cTn>
                              </p:par>
                              <p:par>
                                <p:cTn id="33" presetID="10" presetClass="entr" presetSubtype="0" fill="hold" nodeType="with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500"/>
                                        <p:tgtEl>
                                          <p:spTgt spid="23"/>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35"/>
                                        </p:tgtEl>
                                        <p:attrNameLst>
                                          <p:attrName>style.visibility</p:attrName>
                                        </p:attrNameLst>
                                      </p:cBhvr>
                                      <p:to>
                                        <p:strVal val="visible"/>
                                      </p:to>
                                    </p:set>
                                    <p:animEffect transition="in" filter="fade">
                                      <p:cBhvr>
                                        <p:cTn id="40" dur="500"/>
                                        <p:tgtEl>
                                          <p:spTgt spid="35"/>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6"/>
                                        </p:tgtEl>
                                        <p:attrNameLst>
                                          <p:attrName>style.visibility</p:attrName>
                                        </p:attrNameLst>
                                      </p:cBhvr>
                                      <p:to>
                                        <p:strVal val="visible"/>
                                      </p:to>
                                    </p:set>
                                    <p:animEffect transition="in" filter="fade">
                                      <p:cBhvr>
                                        <p:cTn id="43"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2" grpId="1" animBg="1"/>
      <p:bldP spid="37" grpId="0" animBg="1"/>
      <p:bldP spid="37" grpId="1" animBg="1"/>
      <p:bldP spid="36" grpId="0" animBg="1"/>
      <p:bldP spid="35"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7941311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Windows Azure </a:t>
            </a:r>
            <a:r>
              <a:rPr lang="en-US" dirty="0"/>
              <a:t>Storage Account</a:t>
            </a:r>
            <a:br>
              <a:rPr lang="en-US" dirty="0"/>
            </a:br>
            <a:endParaRPr lang="en-US" sz="3600" dirty="0">
              <a:solidFill>
                <a:schemeClr val="tx1">
                  <a:lumMod val="90000"/>
                  <a:lumOff val="10000"/>
                  <a:alpha val="99000"/>
                </a:schemeClr>
              </a:solidFill>
            </a:endParaRPr>
          </a:p>
        </p:txBody>
      </p:sp>
      <p:sp>
        <p:nvSpPr>
          <p:cNvPr id="4" name="Text Placeholder 3"/>
          <p:cNvSpPr>
            <a:spLocks noGrp="1"/>
          </p:cNvSpPr>
          <p:nvPr>
            <p:ph type="body" sz="quarter" idx="10"/>
          </p:nvPr>
        </p:nvSpPr>
        <p:spPr>
          <a:xfrm>
            <a:off x="519112" y="1447799"/>
            <a:ext cx="11149013" cy="4088812"/>
          </a:xfrm>
        </p:spPr>
        <p:txBody>
          <a:bodyPr/>
          <a:lstStyle/>
          <a:p>
            <a:pPr marL="0" lvl="0" defTabSz="1218987"/>
            <a:r>
              <a:rPr lang="en-US" sz="3200" spc="0" dirty="0">
                <a:solidFill>
                  <a:srgbClr val="00AEEF">
                    <a:alpha val="99000"/>
                  </a:srgbClr>
                </a:solidFill>
              </a:rPr>
              <a:t>Can CDN Enable Account</a:t>
            </a:r>
          </a:p>
          <a:p>
            <a:pPr lvl="1"/>
            <a:r>
              <a:rPr lang="en-US" dirty="0"/>
              <a:t>Blobs delivered via 24 global CDN nodes</a:t>
            </a:r>
          </a:p>
          <a:p>
            <a:pPr marL="0" lvl="0" defTabSz="1218987">
              <a:spcBef>
                <a:spcPct val="20000"/>
              </a:spcBef>
              <a:spcAft>
                <a:spcPts val="0"/>
              </a:spcAft>
            </a:pPr>
            <a:endParaRPr lang="en-US" sz="2000" spc="0" dirty="0">
              <a:solidFill>
                <a:srgbClr val="00AEEF"/>
              </a:solidFill>
            </a:endParaRPr>
          </a:p>
          <a:p>
            <a:pPr marL="0" lvl="0" defTabSz="1218987">
              <a:spcBef>
                <a:spcPct val="20000"/>
              </a:spcBef>
            </a:pPr>
            <a:r>
              <a:rPr lang="en-US" sz="3200" spc="0" dirty="0">
                <a:solidFill>
                  <a:srgbClr val="00AEEF">
                    <a:alpha val="99000"/>
                  </a:srgbClr>
                </a:solidFill>
              </a:rPr>
              <a:t>Can co-locate storage account with compute account</a:t>
            </a:r>
          </a:p>
          <a:p>
            <a:pPr lvl="1"/>
            <a:r>
              <a:rPr lang="en-US" dirty="0"/>
              <a:t>Explicitly or using affinity groups</a:t>
            </a:r>
          </a:p>
          <a:p>
            <a:pPr marL="0" lvl="0" defTabSz="1218987">
              <a:spcBef>
                <a:spcPct val="20000"/>
              </a:spcBef>
              <a:spcAft>
                <a:spcPts val="0"/>
              </a:spcAft>
            </a:pPr>
            <a:endParaRPr lang="en-US" sz="2000" spc="0" dirty="0">
              <a:solidFill>
                <a:srgbClr val="00AEEF"/>
              </a:solidFill>
            </a:endParaRPr>
          </a:p>
          <a:p>
            <a:pPr marL="0" lvl="0" defTabSz="1218987">
              <a:spcBef>
                <a:spcPct val="20000"/>
              </a:spcBef>
            </a:pPr>
            <a:r>
              <a:rPr lang="en-US" sz="3200" spc="0" dirty="0">
                <a:solidFill>
                  <a:srgbClr val="00AEEF">
                    <a:alpha val="99000"/>
                  </a:srgbClr>
                </a:solidFill>
              </a:rPr>
              <a:t>Accounts have two independent 512 bit shared secret keys</a:t>
            </a:r>
            <a:endParaRPr lang="en-US" sz="3200" spc="0" dirty="0">
              <a:solidFill>
                <a:srgbClr val="00AEEF"/>
              </a:solidFill>
            </a:endParaRPr>
          </a:p>
          <a:p>
            <a:pPr marL="0" lvl="0" defTabSz="1218987">
              <a:spcBef>
                <a:spcPct val="20000"/>
              </a:spcBef>
            </a:pPr>
            <a:r>
              <a:rPr lang="en-US" sz="3200" spc="0" dirty="0">
                <a:solidFill>
                  <a:srgbClr val="00AEEF">
                    <a:alpha val="99000"/>
                  </a:srgbClr>
                </a:solidFill>
              </a:rPr>
              <a:t/>
            </a:r>
            <a:br>
              <a:rPr lang="en-US" sz="3200" spc="0" dirty="0">
                <a:solidFill>
                  <a:srgbClr val="00AEEF">
                    <a:alpha val="99000"/>
                  </a:srgbClr>
                </a:solidFill>
              </a:rPr>
            </a:br>
            <a:r>
              <a:rPr lang="en-US" sz="3200" spc="0" dirty="0">
                <a:solidFill>
                  <a:srgbClr val="00AEEF">
                    <a:alpha val="99000"/>
                  </a:srgbClr>
                </a:solidFill>
              </a:rPr>
              <a:t>100 TBs per </a:t>
            </a:r>
            <a:r>
              <a:rPr lang="en-US" sz="3200" spc="0" dirty="0" smtClean="0">
                <a:solidFill>
                  <a:srgbClr val="00AEEF">
                    <a:alpha val="99000"/>
                  </a:srgbClr>
                </a:solidFill>
              </a:rPr>
              <a:t>account</a:t>
            </a:r>
            <a:endParaRPr lang="en-US" sz="3200" spc="0" dirty="0">
              <a:solidFill>
                <a:srgbClr val="00AEEF">
                  <a:alpha val="99000"/>
                </a:srgbClr>
              </a:solidFill>
            </a:endParaRPr>
          </a:p>
        </p:txBody>
      </p:sp>
    </p:spTree>
    <p:extLst>
      <p:ext uri="{BB962C8B-B14F-4D97-AF65-F5344CB8AC3E}">
        <p14:creationId xmlns:p14="http://schemas.microsoft.com/office/powerpoint/2010/main" val="38202589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New Features</a:t>
            </a:r>
            <a:endParaRPr lang="en-US" dirty="0"/>
          </a:p>
        </p:txBody>
      </p:sp>
      <p:sp>
        <p:nvSpPr>
          <p:cNvPr id="3" name="Content Placeholder 2"/>
          <p:cNvSpPr>
            <a:spLocks noGrp="1"/>
          </p:cNvSpPr>
          <p:nvPr>
            <p:ph type="body" sz="quarter" idx="10"/>
          </p:nvPr>
        </p:nvSpPr>
        <p:spPr>
          <a:xfrm>
            <a:off x="5013291" y="1447799"/>
            <a:ext cx="5575301" cy="3393237"/>
          </a:xfrm>
        </p:spPr>
        <p:txBody>
          <a:bodyPr/>
          <a:lstStyle/>
          <a:p>
            <a:r>
              <a:rPr lang="en-US" dirty="0">
                <a:solidFill>
                  <a:schemeClr val="accent2">
                    <a:alpha val="99000"/>
                  </a:schemeClr>
                </a:solidFill>
              </a:rPr>
              <a:t>Geo-Replication</a:t>
            </a:r>
          </a:p>
          <a:p>
            <a:r>
              <a:rPr lang="en-US" dirty="0">
                <a:solidFill>
                  <a:schemeClr val="accent2">
                    <a:alpha val="99000"/>
                  </a:schemeClr>
                </a:solidFill>
              </a:rPr>
              <a:t>Storage Analytics</a:t>
            </a:r>
          </a:p>
          <a:p>
            <a:pPr lvl="1"/>
            <a:r>
              <a:rPr lang="en-US" dirty="0" smtClean="0"/>
              <a:t>Logs: Provide trace of executed requests for your storage accounts</a:t>
            </a:r>
          </a:p>
          <a:p>
            <a:pPr lvl="1"/>
            <a:r>
              <a:rPr lang="en-US" dirty="0" smtClean="0"/>
              <a:t>Metrics: Provide summary of key capacity and request statistics for Blobs, Tables, and Queues</a:t>
            </a:r>
          </a:p>
          <a:p>
            <a:pPr lvl="1"/>
            <a:endParaRPr lang="en-US" dirty="0" smtClean="0"/>
          </a:p>
          <a:p>
            <a:r>
              <a:rPr lang="en-US" dirty="0">
                <a:solidFill>
                  <a:schemeClr val="accent2">
                    <a:alpha val="99000"/>
                  </a:schemeClr>
                </a:solidFill>
              </a:rPr>
              <a:t>Improved HTTP headers for Blobs</a:t>
            </a:r>
          </a:p>
          <a:p>
            <a:endParaRPr lang="en-US" dirty="0"/>
          </a:p>
        </p:txBody>
      </p:sp>
      <p:sp>
        <p:nvSpPr>
          <p:cNvPr id="7" name="Freeform 79"/>
          <p:cNvSpPr>
            <a:spLocks noEditPoints="1"/>
          </p:cNvSpPr>
          <p:nvPr/>
        </p:nvSpPr>
        <p:spPr bwMode="black">
          <a:xfrm rot="16200000">
            <a:off x="1344817" y="2170597"/>
            <a:ext cx="2169552" cy="2692187"/>
          </a:xfrm>
          <a:custGeom>
            <a:avLst/>
            <a:gdLst>
              <a:gd name="T0" fmla="*/ 277 w 277"/>
              <a:gd name="T1" fmla="*/ 171 h 344"/>
              <a:gd name="T2" fmla="*/ 277 w 277"/>
              <a:gd name="T3" fmla="*/ 251 h 344"/>
              <a:gd name="T4" fmla="*/ 274 w 277"/>
              <a:gd name="T5" fmla="*/ 258 h 344"/>
              <a:gd name="T6" fmla="*/ 251 w 277"/>
              <a:gd name="T7" fmla="*/ 280 h 344"/>
              <a:gd name="T8" fmla="*/ 251 w 277"/>
              <a:gd name="T9" fmla="*/ 295 h 344"/>
              <a:gd name="T10" fmla="*/ 248 w 277"/>
              <a:gd name="T11" fmla="*/ 302 h 344"/>
              <a:gd name="T12" fmla="*/ 241 w 277"/>
              <a:gd name="T13" fmla="*/ 305 h 344"/>
              <a:gd name="T14" fmla="*/ 10 w 277"/>
              <a:gd name="T15" fmla="*/ 305 h 344"/>
              <a:gd name="T16" fmla="*/ 3 w 277"/>
              <a:gd name="T17" fmla="*/ 302 h 344"/>
              <a:gd name="T18" fmla="*/ 0 w 277"/>
              <a:gd name="T19" fmla="*/ 295 h 344"/>
              <a:gd name="T20" fmla="*/ 0 w 277"/>
              <a:gd name="T21" fmla="*/ 9 h 344"/>
              <a:gd name="T22" fmla="*/ 3 w 277"/>
              <a:gd name="T23" fmla="*/ 2 h 344"/>
              <a:gd name="T24" fmla="*/ 10 w 277"/>
              <a:gd name="T25" fmla="*/ 0 h 344"/>
              <a:gd name="T26" fmla="*/ 241 w 277"/>
              <a:gd name="T27" fmla="*/ 0 h 344"/>
              <a:gd name="T28" fmla="*/ 248 w 277"/>
              <a:gd name="T29" fmla="*/ 2 h 344"/>
              <a:gd name="T30" fmla="*/ 251 w 277"/>
              <a:gd name="T31" fmla="*/ 9 h 344"/>
              <a:gd name="T32" fmla="*/ 251 w 277"/>
              <a:gd name="T33" fmla="*/ 143 h 344"/>
              <a:gd name="T34" fmla="*/ 274 w 277"/>
              <a:gd name="T35" fmla="*/ 164 h 344"/>
              <a:gd name="T36" fmla="*/ 277 w 277"/>
              <a:gd name="T37" fmla="*/ 171 h 344"/>
              <a:gd name="T38" fmla="*/ 3 w 277"/>
              <a:gd name="T39" fmla="*/ 2 h 344"/>
              <a:gd name="T40" fmla="*/ 0 w 277"/>
              <a:gd name="T41" fmla="*/ 9 h 344"/>
              <a:gd name="T42" fmla="*/ 0 w 277"/>
              <a:gd name="T43" fmla="*/ 295 h 344"/>
              <a:gd name="T44" fmla="*/ 3 w 277"/>
              <a:gd name="T45" fmla="*/ 302 h 344"/>
              <a:gd name="T46" fmla="*/ 10 w 277"/>
              <a:gd name="T47" fmla="*/ 305 h 344"/>
              <a:gd name="T48" fmla="*/ 199 w 277"/>
              <a:gd name="T49" fmla="*/ 305 h 344"/>
              <a:gd name="T50" fmla="*/ 199 w 277"/>
              <a:gd name="T51" fmla="*/ 191 h 344"/>
              <a:gd name="T52" fmla="*/ 216 w 277"/>
              <a:gd name="T53" fmla="*/ 171 h 344"/>
              <a:gd name="T54" fmla="*/ 222 w 277"/>
              <a:gd name="T55" fmla="*/ 155 h 344"/>
              <a:gd name="T56" fmla="*/ 222 w 277"/>
              <a:gd name="T57" fmla="*/ 56 h 344"/>
              <a:gd name="T58" fmla="*/ 202 w 277"/>
              <a:gd name="T59" fmla="*/ 32 h 344"/>
              <a:gd name="T60" fmla="*/ 31 w 277"/>
              <a:gd name="T61" fmla="*/ 0 h 344"/>
              <a:gd name="T62" fmla="*/ 10 w 277"/>
              <a:gd name="T63" fmla="*/ 0 h 344"/>
              <a:gd name="T64" fmla="*/ 3 w 277"/>
              <a:gd name="T65" fmla="*/ 2 h 344"/>
              <a:gd name="T66" fmla="*/ 200 w 277"/>
              <a:gd name="T67" fmla="*/ 47 h 344"/>
              <a:gd name="T68" fmla="*/ 11 w 277"/>
              <a:gd name="T69" fmla="*/ 11 h 344"/>
              <a:gd name="T70" fmla="*/ 4 w 277"/>
              <a:gd name="T71" fmla="*/ 13 h 344"/>
              <a:gd name="T72" fmla="*/ 0 w 277"/>
              <a:gd name="T73" fmla="*/ 20 h 344"/>
              <a:gd name="T74" fmla="*/ 0 w 277"/>
              <a:gd name="T75" fmla="*/ 302 h 344"/>
              <a:gd name="T76" fmla="*/ 8 w 277"/>
              <a:gd name="T77" fmla="*/ 311 h 344"/>
              <a:gd name="T78" fmla="*/ 173 w 277"/>
              <a:gd name="T79" fmla="*/ 343 h 344"/>
              <a:gd name="T80" fmla="*/ 181 w 277"/>
              <a:gd name="T81" fmla="*/ 341 h 344"/>
              <a:gd name="T82" fmla="*/ 184 w 277"/>
              <a:gd name="T83" fmla="*/ 334 h 344"/>
              <a:gd name="T84" fmla="*/ 184 w 277"/>
              <a:gd name="T85" fmla="*/ 185 h 344"/>
              <a:gd name="T86" fmla="*/ 205 w 277"/>
              <a:gd name="T87" fmla="*/ 161 h 344"/>
              <a:gd name="T88" fmla="*/ 207 w 277"/>
              <a:gd name="T89" fmla="*/ 155 h 344"/>
              <a:gd name="T90" fmla="*/ 207 w 277"/>
              <a:gd name="T91" fmla="*/ 56 h 344"/>
              <a:gd name="T92" fmla="*/ 200 w 277"/>
              <a:gd name="T93" fmla="*/ 47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77" h="344">
                <a:moveTo>
                  <a:pt x="277" y="171"/>
                </a:moveTo>
                <a:cubicBezTo>
                  <a:pt x="277" y="251"/>
                  <a:pt x="277" y="251"/>
                  <a:pt x="277" y="251"/>
                </a:cubicBezTo>
                <a:cubicBezTo>
                  <a:pt x="277" y="254"/>
                  <a:pt x="276" y="256"/>
                  <a:pt x="274" y="258"/>
                </a:cubicBezTo>
                <a:cubicBezTo>
                  <a:pt x="251" y="280"/>
                  <a:pt x="251" y="280"/>
                  <a:pt x="251" y="280"/>
                </a:cubicBezTo>
                <a:cubicBezTo>
                  <a:pt x="251" y="295"/>
                  <a:pt x="251" y="295"/>
                  <a:pt x="251" y="295"/>
                </a:cubicBezTo>
                <a:cubicBezTo>
                  <a:pt x="251" y="298"/>
                  <a:pt x="250" y="300"/>
                  <a:pt x="248" y="302"/>
                </a:cubicBezTo>
                <a:cubicBezTo>
                  <a:pt x="246" y="304"/>
                  <a:pt x="244" y="305"/>
                  <a:pt x="241" y="305"/>
                </a:cubicBezTo>
                <a:cubicBezTo>
                  <a:pt x="10" y="305"/>
                  <a:pt x="10" y="305"/>
                  <a:pt x="10" y="305"/>
                </a:cubicBezTo>
                <a:cubicBezTo>
                  <a:pt x="7" y="305"/>
                  <a:pt x="5" y="304"/>
                  <a:pt x="3" y="302"/>
                </a:cubicBezTo>
                <a:cubicBezTo>
                  <a:pt x="1" y="300"/>
                  <a:pt x="0" y="298"/>
                  <a:pt x="0" y="295"/>
                </a:cubicBezTo>
                <a:cubicBezTo>
                  <a:pt x="0" y="9"/>
                  <a:pt x="0" y="9"/>
                  <a:pt x="0" y="9"/>
                </a:cubicBezTo>
                <a:cubicBezTo>
                  <a:pt x="0" y="6"/>
                  <a:pt x="1" y="4"/>
                  <a:pt x="3" y="2"/>
                </a:cubicBezTo>
                <a:cubicBezTo>
                  <a:pt x="5" y="1"/>
                  <a:pt x="7" y="0"/>
                  <a:pt x="10" y="0"/>
                </a:cubicBezTo>
                <a:cubicBezTo>
                  <a:pt x="241" y="0"/>
                  <a:pt x="241" y="0"/>
                  <a:pt x="241" y="0"/>
                </a:cubicBezTo>
                <a:cubicBezTo>
                  <a:pt x="244" y="0"/>
                  <a:pt x="246" y="1"/>
                  <a:pt x="248" y="2"/>
                </a:cubicBezTo>
                <a:cubicBezTo>
                  <a:pt x="250" y="4"/>
                  <a:pt x="251" y="6"/>
                  <a:pt x="251" y="9"/>
                </a:cubicBezTo>
                <a:cubicBezTo>
                  <a:pt x="251" y="143"/>
                  <a:pt x="251" y="143"/>
                  <a:pt x="251" y="143"/>
                </a:cubicBezTo>
                <a:cubicBezTo>
                  <a:pt x="274" y="164"/>
                  <a:pt x="274" y="164"/>
                  <a:pt x="274" y="164"/>
                </a:cubicBezTo>
                <a:cubicBezTo>
                  <a:pt x="276" y="166"/>
                  <a:pt x="277" y="169"/>
                  <a:pt x="277" y="171"/>
                </a:cubicBezTo>
                <a:close/>
                <a:moveTo>
                  <a:pt x="3" y="2"/>
                </a:moveTo>
                <a:cubicBezTo>
                  <a:pt x="1" y="4"/>
                  <a:pt x="0" y="6"/>
                  <a:pt x="0" y="9"/>
                </a:cubicBezTo>
                <a:cubicBezTo>
                  <a:pt x="0" y="295"/>
                  <a:pt x="0" y="295"/>
                  <a:pt x="0" y="295"/>
                </a:cubicBezTo>
                <a:cubicBezTo>
                  <a:pt x="0" y="298"/>
                  <a:pt x="1" y="300"/>
                  <a:pt x="3" y="302"/>
                </a:cubicBezTo>
                <a:cubicBezTo>
                  <a:pt x="5" y="304"/>
                  <a:pt x="7" y="305"/>
                  <a:pt x="10" y="305"/>
                </a:cubicBezTo>
                <a:cubicBezTo>
                  <a:pt x="199" y="305"/>
                  <a:pt x="199" y="305"/>
                  <a:pt x="199" y="305"/>
                </a:cubicBezTo>
                <a:cubicBezTo>
                  <a:pt x="199" y="191"/>
                  <a:pt x="199" y="191"/>
                  <a:pt x="199" y="191"/>
                </a:cubicBezTo>
                <a:cubicBezTo>
                  <a:pt x="204" y="185"/>
                  <a:pt x="216" y="171"/>
                  <a:pt x="216" y="171"/>
                </a:cubicBezTo>
                <a:cubicBezTo>
                  <a:pt x="220" y="166"/>
                  <a:pt x="222" y="161"/>
                  <a:pt x="222" y="155"/>
                </a:cubicBezTo>
                <a:cubicBezTo>
                  <a:pt x="222" y="56"/>
                  <a:pt x="222" y="56"/>
                  <a:pt x="222" y="56"/>
                </a:cubicBezTo>
                <a:cubicBezTo>
                  <a:pt x="222" y="44"/>
                  <a:pt x="214" y="35"/>
                  <a:pt x="202" y="32"/>
                </a:cubicBezTo>
                <a:cubicBezTo>
                  <a:pt x="31" y="0"/>
                  <a:pt x="31" y="0"/>
                  <a:pt x="31" y="0"/>
                </a:cubicBezTo>
                <a:cubicBezTo>
                  <a:pt x="10" y="0"/>
                  <a:pt x="10" y="0"/>
                  <a:pt x="10" y="0"/>
                </a:cubicBezTo>
                <a:cubicBezTo>
                  <a:pt x="7" y="0"/>
                  <a:pt x="5" y="1"/>
                  <a:pt x="3" y="2"/>
                </a:cubicBezTo>
                <a:close/>
                <a:moveTo>
                  <a:pt x="200" y="47"/>
                </a:moveTo>
                <a:cubicBezTo>
                  <a:pt x="11" y="11"/>
                  <a:pt x="11" y="11"/>
                  <a:pt x="11" y="11"/>
                </a:cubicBezTo>
                <a:cubicBezTo>
                  <a:pt x="9" y="10"/>
                  <a:pt x="6" y="11"/>
                  <a:pt x="4" y="13"/>
                </a:cubicBezTo>
                <a:cubicBezTo>
                  <a:pt x="2" y="14"/>
                  <a:pt x="0" y="17"/>
                  <a:pt x="0" y="20"/>
                </a:cubicBezTo>
                <a:cubicBezTo>
                  <a:pt x="0" y="302"/>
                  <a:pt x="0" y="302"/>
                  <a:pt x="0" y="302"/>
                </a:cubicBezTo>
                <a:cubicBezTo>
                  <a:pt x="0" y="307"/>
                  <a:pt x="4" y="311"/>
                  <a:pt x="8" y="311"/>
                </a:cubicBezTo>
                <a:cubicBezTo>
                  <a:pt x="173" y="343"/>
                  <a:pt x="173" y="343"/>
                  <a:pt x="173" y="343"/>
                </a:cubicBezTo>
                <a:cubicBezTo>
                  <a:pt x="176" y="344"/>
                  <a:pt x="179" y="343"/>
                  <a:pt x="181" y="341"/>
                </a:cubicBezTo>
                <a:cubicBezTo>
                  <a:pt x="183" y="339"/>
                  <a:pt x="184" y="337"/>
                  <a:pt x="184" y="334"/>
                </a:cubicBezTo>
                <a:cubicBezTo>
                  <a:pt x="184" y="185"/>
                  <a:pt x="184" y="185"/>
                  <a:pt x="184" y="185"/>
                </a:cubicBezTo>
                <a:cubicBezTo>
                  <a:pt x="205" y="161"/>
                  <a:pt x="205" y="161"/>
                  <a:pt x="205" y="161"/>
                </a:cubicBezTo>
                <a:cubicBezTo>
                  <a:pt x="206" y="159"/>
                  <a:pt x="207" y="157"/>
                  <a:pt x="207" y="155"/>
                </a:cubicBezTo>
                <a:cubicBezTo>
                  <a:pt x="207" y="56"/>
                  <a:pt x="207" y="56"/>
                  <a:pt x="207" y="56"/>
                </a:cubicBezTo>
                <a:cubicBezTo>
                  <a:pt x="207" y="51"/>
                  <a:pt x="204" y="48"/>
                  <a:pt x="200" y="47"/>
                </a:cubicBez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1532532936"/>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9113" y="4303776"/>
            <a:ext cx="4906327" cy="15941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US" dirty="0" smtClean="0"/>
              <a:t>Storage in the Development Fabric</a:t>
            </a:r>
            <a:endParaRPr lang="en-US" dirty="0"/>
          </a:p>
        </p:txBody>
      </p:sp>
      <p:sp>
        <p:nvSpPr>
          <p:cNvPr id="4" name="Content Placeholder 3"/>
          <p:cNvSpPr>
            <a:spLocks noGrp="1"/>
          </p:cNvSpPr>
          <p:nvPr>
            <p:ph type="body" sz="quarter" idx="10"/>
          </p:nvPr>
        </p:nvSpPr>
        <p:spPr>
          <a:xfrm>
            <a:off x="519112" y="1447799"/>
            <a:ext cx="5575301" cy="2562240"/>
          </a:xfrm>
        </p:spPr>
        <p:txBody>
          <a:bodyPr/>
          <a:lstStyle/>
          <a:p>
            <a:r>
              <a:rPr lang="en-US" sz="3200" dirty="0" smtClean="0"/>
              <a:t>Provides a local “Mock” storage</a:t>
            </a:r>
          </a:p>
          <a:p>
            <a:r>
              <a:rPr lang="en-US" sz="3200" dirty="0" smtClean="0"/>
              <a:t>Emulates storage in cloud</a:t>
            </a:r>
          </a:p>
          <a:p>
            <a:r>
              <a:rPr lang="en-US" sz="3200" dirty="0" smtClean="0"/>
              <a:t>Allows offline development</a:t>
            </a:r>
          </a:p>
          <a:p>
            <a:r>
              <a:rPr lang="en-US" sz="3200" dirty="0" smtClean="0"/>
              <a:t>Requires SQL Express 2005/2008 </a:t>
            </a:r>
            <a:br>
              <a:rPr lang="en-US" sz="3200" dirty="0" smtClean="0"/>
            </a:br>
            <a:r>
              <a:rPr lang="en-US" sz="3200" dirty="0" smtClean="0"/>
              <a:t>or above</a:t>
            </a:r>
            <a:endParaRPr lang="en-US" sz="3200" dirty="0"/>
          </a:p>
        </p:txBody>
      </p:sp>
      <p:sp>
        <p:nvSpPr>
          <p:cNvPr id="7" name="Rectangle 6"/>
          <p:cNvSpPr/>
          <p:nvPr/>
        </p:nvSpPr>
        <p:spPr bwMode="auto">
          <a:xfrm>
            <a:off x="6692630" y="1446213"/>
            <a:ext cx="4978670" cy="445170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45703" rIns="182880" bIns="45703" numCol="1" spcCol="0" rtlCol="0" anchor="t" anchorCtr="0" compatLnSpc="1">
            <a:prstTxWarp prst="textNoShape">
              <a:avLst/>
            </a:prstTxWarp>
          </a:bodyPr>
          <a:lstStyle/>
          <a:p>
            <a:pPr defTabSz="913788" fontAlgn="base">
              <a:spcBef>
                <a:spcPct val="0"/>
              </a:spcBef>
              <a:spcAft>
                <a:spcPct val="0"/>
              </a:spcAft>
            </a:pPr>
            <a:r>
              <a:rPr lang="en-NZ" dirty="0">
                <a:ln>
                  <a:solidFill>
                    <a:schemeClr val="bg1">
                      <a:alpha val="0"/>
                    </a:schemeClr>
                  </a:solidFill>
                </a:ln>
                <a:solidFill>
                  <a:schemeClr val="bg1">
                    <a:alpha val="99000"/>
                  </a:schemeClr>
                </a:solidFill>
                <a:latin typeface="+mj-lt"/>
              </a:rPr>
              <a:t>There are some differences between Cloud and </a:t>
            </a:r>
            <a:r>
              <a:rPr lang="en-NZ" dirty="0" err="1">
                <a:ln>
                  <a:solidFill>
                    <a:schemeClr val="bg1">
                      <a:alpha val="0"/>
                    </a:schemeClr>
                  </a:solidFill>
                </a:ln>
                <a:solidFill>
                  <a:schemeClr val="bg1">
                    <a:alpha val="99000"/>
                  </a:schemeClr>
                </a:solidFill>
                <a:latin typeface="+mj-lt"/>
              </a:rPr>
              <a:t>Dev</a:t>
            </a:r>
            <a:r>
              <a:rPr lang="en-NZ" dirty="0">
                <a:ln>
                  <a:solidFill>
                    <a:schemeClr val="bg1">
                      <a:alpha val="0"/>
                    </a:schemeClr>
                  </a:solidFill>
                </a:ln>
                <a:solidFill>
                  <a:schemeClr val="bg1">
                    <a:alpha val="99000"/>
                  </a:schemeClr>
                </a:solidFill>
                <a:latin typeface="+mj-lt"/>
              </a:rPr>
              <a:t> </a:t>
            </a:r>
            <a:r>
              <a:rPr lang="en-NZ" dirty="0" smtClean="0">
                <a:ln>
                  <a:solidFill>
                    <a:schemeClr val="bg1">
                      <a:alpha val="0"/>
                    </a:schemeClr>
                  </a:solidFill>
                </a:ln>
                <a:solidFill>
                  <a:schemeClr val="bg1">
                    <a:alpha val="99000"/>
                  </a:schemeClr>
                </a:solidFill>
                <a:latin typeface="+mj-lt"/>
              </a:rPr>
              <a:t>Storage:</a:t>
            </a:r>
            <a:r>
              <a:rPr lang="en-NZ" dirty="0">
                <a:ln>
                  <a:solidFill>
                    <a:schemeClr val="bg1">
                      <a:alpha val="0"/>
                    </a:schemeClr>
                  </a:solidFill>
                </a:ln>
                <a:solidFill>
                  <a:schemeClr val="bg1">
                    <a:alpha val="99000"/>
                  </a:schemeClr>
                </a:solidFill>
                <a:latin typeface="+mj-lt"/>
              </a:rPr>
              <a:t/>
            </a:r>
            <a:br>
              <a:rPr lang="en-NZ" dirty="0">
                <a:ln>
                  <a:solidFill>
                    <a:schemeClr val="bg1">
                      <a:alpha val="0"/>
                    </a:schemeClr>
                  </a:solidFill>
                </a:ln>
                <a:solidFill>
                  <a:schemeClr val="bg1">
                    <a:alpha val="99000"/>
                  </a:schemeClr>
                </a:solidFill>
                <a:latin typeface="+mj-lt"/>
              </a:rPr>
            </a:br>
            <a:endParaRPr lang="en-NZ" dirty="0" smtClean="0">
              <a:ln>
                <a:solidFill>
                  <a:schemeClr val="bg1">
                    <a:alpha val="0"/>
                  </a:schemeClr>
                </a:solidFill>
              </a:ln>
              <a:solidFill>
                <a:schemeClr val="bg1">
                  <a:alpha val="99000"/>
                </a:schemeClr>
              </a:solidFill>
              <a:latin typeface="+mj-lt"/>
            </a:endParaRPr>
          </a:p>
          <a:p>
            <a:pPr defTabSz="913788" fontAlgn="base">
              <a:spcBef>
                <a:spcPct val="0"/>
              </a:spcBef>
              <a:spcAft>
                <a:spcPct val="0"/>
              </a:spcAft>
            </a:pPr>
            <a:r>
              <a:rPr lang="en-NZ" dirty="0" smtClean="0">
                <a:ln>
                  <a:solidFill>
                    <a:schemeClr val="bg1">
                      <a:alpha val="0"/>
                    </a:schemeClr>
                  </a:solidFill>
                </a:ln>
                <a:solidFill>
                  <a:schemeClr val="accent6">
                    <a:alpha val="99000"/>
                  </a:schemeClr>
                </a:solidFill>
                <a:latin typeface="+mj-lt"/>
                <a:hlinkClick r:id="rId4"/>
              </a:rPr>
              <a:t>http</a:t>
            </a:r>
            <a:r>
              <a:rPr lang="en-NZ" dirty="0">
                <a:ln>
                  <a:solidFill>
                    <a:schemeClr val="bg1">
                      <a:alpha val="0"/>
                    </a:schemeClr>
                  </a:solidFill>
                </a:ln>
                <a:solidFill>
                  <a:schemeClr val="accent6">
                    <a:alpha val="99000"/>
                  </a:schemeClr>
                </a:solidFill>
                <a:latin typeface="+mj-lt"/>
                <a:hlinkClick r:id="rId4"/>
              </a:rPr>
              <a:t>://msdn.microsoft.com/en-us/gg433135</a:t>
            </a:r>
            <a:endParaRPr lang="en-NZ" dirty="0">
              <a:ln>
                <a:solidFill>
                  <a:schemeClr val="bg1">
                    <a:alpha val="0"/>
                  </a:schemeClr>
                </a:solidFill>
              </a:ln>
              <a:solidFill>
                <a:schemeClr val="accent6">
                  <a:alpha val="99000"/>
                </a:schemeClr>
              </a:solidFill>
              <a:latin typeface="+mj-lt"/>
            </a:endParaRPr>
          </a:p>
          <a:p>
            <a:pPr defTabSz="913788" fontAlgn="base">
              <a:spcBef>
                <a:spcPct val="0"/>
              </a:spcBef>
              <a:spcAft>
                <a:spcPct val="0"/>
              </a:spcAft>
            </a:pPr>
            <a:r>
              <a:rPr lang="en-NZ" dirty="0">
                <a:ln>
                  <a:solidFill>
                    <a:schemeClr val="bg1">
                      <a:alpha val="0"/>
                    </a:schemeClr>
                  </a:solidFill>
                </a:ln>
                <a:solidFill>
                  <a:schemeClr val="bg1">
                    <a:alpha val="99000"/>
                  </a:schemeClr>
                </a:solidFill>
                <a:latin typeface="+mj-lt"/>
              </a:rPr>
              <a:t/>
            </a:r>
            <a:br>
              <a:rPr lang="en-NZ" dirty="0">
                <a:ln>
                  <a:solidFill>
                    <a:schemeClr val="bg1">
                      <a:alpha val="0"/>
                    </a:schemeClr>
                  </a:solidFill>
                </a:ln>
                <a:solidFill>
                  <a:schemeClr val="bg1">
                    <a:alpha val="99000"/>
                  </a:schemeClr>
                </a:solidFill>
                <a:latin typeface="+mj-lt"/>
              </a:rPr>
            </a:br>
            <a:r>
              <a:rPr lang="en-NZ" dirty="0">
                <a:ln>
                  <a:solidFill>
                    <a:schemeClr val="bg1">
                      <a:alpha val="0"/>
                    </a:schemeClr>
                  </a:solidFill>
                </a:ln>
                <a:solidFill>
                  <a:schemeClr val="bg1">
                    <a:alpha val="99000"/>
                  </a:schemeClr>
                </a:solidFill>
                <a:latin typeface="+mj-lt"/>
              </a:rPr>
              <a:t>A good approach for developers</a:t>
            </a:r>
            <a:r>
              <a:rPr lang="en-NZ" dirty="0" smtClean="0">
                <a:ln>
                  <a:solidFill>
                    <a:schemeClr val="bg1">
                      <a:alpha val="0"/>
                    </a:schemeClr>
                  </a:solidFill>
                </a:ln>
                <a:solidFill>
                  <a:schemeClr val="bg1">
                    <a:alpha val="99000"/>
                  </a:schemeClr>
                </a:solidFill>
                <a:latin typeface="+mj-lt"/>
              </a:rPr>
              <a:t>:</a:t>
            </a:r>
          </a:p>
          <a:p>
            <a:pPr defTabSz="913788" fontAlgn="base">
              <a:spcBef>
                <a:spcPct val="0"/>
              </a:spcBef>
              <a:spcAft>
                <a:spcPct val="0"/>
              </a:spcAft>
            </a:pPr>
            <a:r>
              <a:rPr lang="en-NZ" sz="2000" dirty="0" smtClean="0">
                <a:ln>
                  <a:solidFill>
                    <a:schemeClr val="bg1">
                      <a:alpha val="0"/>
                    </a:schemeClr>
                  </a:solidFill>
                </a:ln>
                <a:solidFill>
                  <a:schemeClr val="bg1">
                    <a:alpha val="99000"/>
                  </a:schemeClr>
                </a:solidFill>
                <a:latin typeface="+mj-lt"/>
              </a:rPr>
              <a:t/>
            </a:r>
            <a:br>
              <a:rPr lang="en-NZ" sz="2000" dirty="0" smtClean="0">
                <a:ln>
                  <a:solidFill>
                    <a:schemeClr val="bg1">
                      <a:alpha val="0"/>
                    </a:schemeClr>
                  </a:solidFill>
                </a:ln>
                <a:solidFill>
                  <a:schemeClr val="bg1">
                    <a:alpha val="99000"/>
                  </a:schemeClr>
                </a:solidFill>
                <a:latin typeface="+mj-lt"/>
              </a:rPr>
            </a:br>
            <a:r>
              <a:rPr lang="en-NZ" sz="1800" dirty="0" smtClean="0">
                <a:ln>
                  <a:solidFill>
                    <a:schemeClr val="bg1">
                      <a:alpha val="0"/>
                    </a:schemeClr>
                  </a:solidFill>
                </a:ln>
                <a:solidFill>
                  <a:schemeClr val="bg1">
                    <a:alpha val="99000"/>
                  </a:schemeClr>
                </a:solidFill>
                <a:latin typeface="+mj-lt"/>
              </a:rPr>
              <a:t>To test pre-deployment, push storage </a:t>
            </a:r>
            <a:br>
              <a:rPr lang="en-NZ" sz="1800" dirty="0" smtClean="0">
                <a:ln>
                  <a:solidFill>
                    <a:schemeClr val="bg1">
                      <a:alpha val="0"/>
                    </a:schemeClr>
                  </a:solidFill>
                </a:ln>
                <a:solidFill>
                  <a:schemeClr val="bg1">
                    <a:alpha val="99000"/>
                  </a:schemeClr>
                </a:solidFill>
                <a:latin typeface="+mj-lt"/>
              </a:rPr>
            </a:br>
            <a:r>
              <a:rPr lang="en-NZ" sz="1800" dirty="0" smtClean="0">
                <a:ln>
                  <a:solidFill>
                    <a:schemeClr val="bg1">
                      <a:alpha val="0"/>
                    </a:schemeClr>
                  </a:solidFill>
                </a:ln>
                <a:solidFill>
                  <a:schemeClr val="bg1">
                    <a:alpha val="99000"/>
                  </a:schemeClr>
                </a:solidFill>
                <a:latin typeface="+mj-lt"/>
              </a:rPr>
              <a:t>to the cloud first</a:t>
            </a:r>
          </a:p>
          <a:p>
            <a:pPr defTabSz="913788" fontAlgn="base">
              <a:spcBef>
                <a:spcPct val="0"/>
              </a:spcBef>
              <a:spcAft>
                <a:spcPct val="0"/>
              </a:spcAft>
            </a:pPr>
            <a:r>
              <a:rPr lang="en-NZ" sz="1800" dirty="0" smtClean="0">
                <a:ln>
                  <a:solidFill>
                    <a:schemeClr val="bg1">
                      <a:alpha val="0"/>
                    </a:schemeClr>
                  </a:solidFill>
                </a:ln>
                <a:solidFill>
                  <a:schemeClr val="bg1">
                    <a:alpha val="99000"/>
                  </a:schemeClr>
                </a:solidFill>
                <a:latin typeface="+mj-lt"/>
              </a:rPr>
              <a:t>Use </a:t>
            </a:r>
            <a:r>
              <a:rPr lang="en-NZ" sz="1800" dirty="0">
                <a:ln>
                  <a:solidFill>
                    <a:schemeClr val="bg1">
                      <a:alpha val="0"/>
                    </a:schemeClr>
                  </a:solidFill>
                </a:ln>
                <a:solidFill>
                  <a:schemeClr val="bg1">
                    <a:alpha val="99000"/>
                  </a:schemeClr>
                </a:solidFill>
                <a:latin typeface="+mj-lt"/>
              </a:rPr>
              <a:t>Dev Fabric for compute connect </a:t>
            </a:r>
            <a:r>
              <a:rPr lang="en-NZ" sz="1800" dirty="0" smtClean="0">
                <a:ln>
                  <a:solidFill>
                    <a:schemeClr val="bg1">
                      <a:alpha val="0"/>
                    </a:schemeClr>
                  </a:solidFill>
                </a:ln>
                <a:solidFill>
                  <a:schemeClr val="bg1">
                    <a:alpha val="99000"/>
                  </a:schemeClr>
                </a:solidFill>
                <a:latin typeface="+mj-lt"/>
              </a:rPr>
              <a:t/>
            </a:r>
            <a:br>
              <a:rPr lang="en-NZ" sz="1800" dirty="0" smtClean="0">
                <a:ln>
                  <a:solidFill>
                    <a:schemeClr val="bg1">
                      <a:alpha val="0"/>
                    </a:schemeClr>
                  </a:solidFill>
                </a:ln>
                <a:solidFill>
                  <a:schemeClr val="bg1">
                    <a:alpha val="99000"/>
                  </a:schemeClr>
                </a:solidFill>
                <a:latin typeface="+mj-lt"/>
              </a:rPr>
            </a:br>
            <a:r>
              <a:rPr lang="en-NZ" sz="1800" dirty="0" smtClean="0">
                <a:ln>
                  <a:solidFill>
                    <a:schemeClr val="bg1">
                      <a:alpha val="0"/>
                    </a:schemeClr>
                  </a:solidFill>
                </a:ln>
                <a:solidFill>
                  <a:schemeClr val="bg1">
                    <a:alpha val="99000"/>
                  </a:schemeClr>
                </a:solidFill>
                <a:latin typeface="+mj-lt"/>
              </a:rPr>
              <a:t>to </a:t>
            </a:r>
            <a:r>
              <a:rPr lang="en-NZ" sz="1800" dirty="0">
                <a:ln>
                  <a:solidFill>
                    <a:schemeClr val="bg1">
                      <a:alpha val="0"/>
                    </a:schemeClr>
                  </a:solidFill>
                </a:ln>
                <a:solidFill>
                  <a:schemeClr val="bg1">
                    <a:alpha val="99000"/>
                  </a:schemeClr>
                </a:solidFill>
                <a:latin typeface="+mj-lt"/>
              </a:rPr>
              <a:t>cloud hosted </a:t>
            </a:r>
            <a:r>
              <a:rPr lang="en-NZ" sz="1800" dirty="0" smtClean="0">
                <a:ln>
                  <a:solidFill>
                    <a:schemeClr val="bg1">
                      <a:alpha val="0"/>
                    </a:schemeClr>
                  </a:solidFill>
                </a:ln>
                <a:solidFill>
                  <a:schemeClr val="bg1">
                    <a:alpha val="99000"/>
                  </a:schemeClr>
                </a:solidFill>
                <a:latin typeface="+mj-lt"/>
              </a:rPr>
              <a:t>storage</a:t>
            </a:r>
            <a:r>
              <a:rPr lang="en-NZ" sz="1800" dirty="0">
                <a:ln>
                  <a:solidFill>
                    <a:schemeClr val="bg1">
                      <a:alpha val="0"/>
                    </a:schemeClr>
                  </a:solidFill>
                </a:ln>
                <a:solidFill>
                  <a:schemeClr val="bg1">
                    <a:alpha val="99000"/>
                  </a:schemeClr>
                </a:solidFill>
                <a:latin typeface="+mj-lt"/>
              </a:rPr>
              <a:t/>
            </a:r>
            <a:br>
              <a:rPr lang="en-NZ" sz="1800" dirty="0">
                <a:ln>
                  <a:solidFill>
                    <a:schemeClr val="bg1">
                      <a:alpha val="0"/>
                    </a:schemeClr>
                  </a:solidFill>
                </a:ln>
                <a:solidFill>
                  <a:schemeClr val="bg1">
                    <a:alpha val="99000"/>
                  </a:schemeClr>
                </a:solidFill>
                <a:latin typeface="+mj-lt"/>
              </a:rPr>
            </a:br>
            <a:r>
              <a:rPr lang="en-NZ" sz="1800" dirty="0">
                <a:ln>
                  <a:solidFill>
                    <a:schemeClr val="bg1">
                      <a:alpha val="0"/>
                    </a:schemeClr>
                  </a:solidFill>
                </a:ln>
                <a:solidFill>
                  <a:schemeClr val="bg1">
                    <a:alpha val="99000"/>
                  </a:schemeClr>
                </a:solidFill>
                <a:latin typeface="+mj-lt"/>
              </a:rPr>
              <a:t>Finally, move compute to the </a:t>
            </a:r>
            <a:r>
              <a:rPr lang="en-NZ" sz="1800" dirty="0" smtClean="0">
                <a:ln>
                  <a:solidFill>
                    <a:schemeClr val="bg1">
                      <a:alpha val="0"/>
                    </a:schemeClr>
                  </a:solidFill>
                </a:ln>
                <a:solidFill>
                  <a:schemeClr val="bg1">
                    <a:alpha val="99000"/>
                  </a:schemeClr>
                </a:solidFill>
                <a:latin typeface="+mj-lt"/>
              </a:rPr>
              <a:t>cloud</a:t>
            </a:r>
            <a:endParaRPr lang="en-NZ" sz="1800" dirty="0">
              <a:ln>
                <a:solidFill>
                  <a:schemeClr val="bg1">
                    <a:alpha val="0"/>
                  </a:schemeClr>
                </a:solidFill>
              </a:ln>
              <a:solidFill>
                <a:schemeClr val="bg1">
                  <a:alpha val="99000"/>
                </a:schemeClr>
              </a:solidFill>
              <a:latin typeface="+mj-lt"/>
            </a:endParaRPr>
          </a:p>
        </p:txBody>
      </p:sp>
    </p:spTree>
    <p:extLst>
      <p:ext uri="{BB962C8B-B14F-4D97-AF65-F5344CB8AC3E}">
        <p14:creationId xmlns:p14="http://schemas.microsoft.com/office/powerpoint/2010/main" val="9454841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The Storage Client API</a:t>
            </a:r>
            <a:endParaRPr lang="en-NZ" dirty="0"/>
          </a:p>
        </p:txBody>
      </p:sp>
      <p:sp>
        <p:nvSpPr>
          <p:cNvPr id="3" name="Content Placeholder 2"/>
          <p:cNvSpPr>
            <a:spLocks noGrp="1"/>
          </p:cNvSpPr>
          <p:nvPr>
            <p:ph type="body" sz="quarter" idx="10"/>
          </p:nvPr>
        </p:nvSpPr>
        <p:spPr>
          <a:xfrm>
            <a:off x="519112" y="1447799"/>
            <a:ext cx="11149013" cy="3554819"/>
          </a:xfrm>
        </p:spPr>
        <p:txBody>
          <a:bodyPr/>
          <a:lstStyle/>
          <a:p>
            <a:r>
              <a:rPr lang="en-NZ" dirty="0" smtClean="0">
                <a:solidFill>
                  <a:schemeClr val="accent2">
                    <a:alpha val="99000"/>
                  </a:schemeClr>
                </a:solidFill>
              </a:rPr>
              <a:t>In this presentation we’ll cover the underlying </a:t>
            </a:r>
            <a:br>
              <a:rPr lang="en-NZ" dirty="0" smtClean="0">
                <a:solidFill>
                  <a:schemeClr val="accent2">
                    <a:alpha val="99000"/>
                  </a:schemeClr>
                </a:solidFill>
              </a:rPr>
            </a:br>
            <a:r>
              <a:rPr lang="en-NZ" dirty="0" err="1" smtClean="0">
                <a:solidFill>
                  <a:schemeClr val="accent2">
                    <a:alpha val="99000"/>
                  </a:schemeClr>
                </a:solidFill>
              </a:rPr>
              <a:t>RESTful</a:t>
            </a:r>
            <a:r>
              <a:rPr lang="en-NZ" dirty="0" smtClean="0">
                <a:solidFill>
                  <a:schemeClr val="accent2">
                    <a:alpha val="99000"/>
                  </a:schemeClr>
                </a:solidFill>
              </a:rPr>
              <a:t> API</a:t>
            </a:r>
          </a:p>
          <a:p>
            <a:pPr lvl="1"/>
            <a:r>
              <a:rPr lang="en-NZ" dirty="0" smtClean="0"/>
              <a:t>Can call these from any HTTP client</a:t>
            </a:r>
            <a:br>
              <a:rPr lang="en-NZ" dirty="0" smtClean="0"/>
            </a:br>
            <a:r>
              <a:rPr lang="en-NZ" dirty="0" smtClean="0"/>
              <a:t>e.g. Flash, Silverlight, etc…</a:t>
            </a:r>
          </a:p>
          <a:p>
            <a:pPr lvl="1"/>
            <a:endParaRPr lang="en-NZ" dirty="0" smtClean="0"/>
          </a:p>
          <a:p>
            <a:r>
              <a:rPr lang="en-NZ" dirty="0" smtClean="0">
                <a:solidFill>
                  <a:schemeClr val="accent2">
                    <a:alpha val="99000"/>
                  </a:schemeClr>
                </a:solidFill>
              </a:rPr>
              <a:t>Client API from SDK </a:t>
            </a:r>
            <a:r>
              <a:rPr lang="en-NZ" dirty="0" err="1" smtClean="0">
                <a:solidFill>
                  <a:schemeClr val="accent2">
                    <a:alpha val="99000"/>
                  </a:schemeClr>
                </a:solidFill>
              </a:rPr>
              <a:t>Microsoft.WindowsAzure.StorageClient</a:t>
            </a:r>
            <a:endParaRPr lang="en-NZ" dirty="0" smtClean="0">
              <a:solidFill>
                <a:schemeClr val="accent2">
                  <a:alpha val="99000"/>
                </a:schemeClr>
              </a:solidFill>
            </a:endParaRPr>
          </a:p>
          <a:p>
            <a:pPr lvl="1"/>
            <a:r>
              <a:rPr lang="en-NZ" dirty="0" smtClean="0"/>
              <a:t>Provides a strongly typed wrapper around REST services</a:t>
            </a:r>
            <a:endParaRPr lang="en-NZ" dirty="0"/>
          </a:p>
        </p:txBody>
      </p:sp>
    </p:spTree>
    <p:extLst>
      <p:ext uri="{BB962C8B-B14F-4D97-AF65-F5344CB8AC3E}">
        <p14:creationId xmlns:p14="http://schemas.microsoft.com/office/powerpoint/2010/main" val="823069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Storage Libraries in Many Languages</a:t>
            </a:r>
            <a:endParaRPr lang="en-US" dirty="0"/>
          </a:p>
        </p:txBody>
      </p:sp>
      <p:sp>
        <p:nvSpPr>
          <p:cNvPr id="7" name="Rectangle 6"/>
          <p:cNvSpPr/>
          <p:nvPr/>
        </p:nvSpPr>
        <p:spPr bwMode="auto">
          <a:xfrm>
            <a:off x="519113" y="1521012"/>
            <a:ext cx="4978670" cy="4215285"/>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274320" tIns="45703" rIns="182880" bIns="45703" numCol="1" spcCol="0" rtlCol="0" anchor="ctr" anchorCtr="0" compatLnSpc="1">
            <a:prstTxWarp prst="textNoShape">
              <a:avLst/>
            </a:prstTxWarp>
          </a:bodyPr>
          <a:lstStyle/>
          <a:p>
            <a:pPr defTabSz="913788" fontAlgn="base">
              <a:spcBef>
                <a:spcPct val="0"/>
              </a:spcBef>
              <a:spcAft>
                <a:spcPct val="0"/>
              </a:spcAft>
            </a:pPr>
            <a:r>
              <a:rPr lang="en-NZ" dirty="0">
                <a:ln>
                  <a:solidFill>
                    <a:schemeClr val="bg1">
                      <a:alpha val="0"/>
                    </a:schemeClr>
                  </a:solidFill>
                </a:ln>
                <a:solidFill>
                  <a:schemeClr val="bg1">
                    <a:alpha val="99000"/>
                  </a:schemeClr>
                </a:solidFill>
                <a:latin typeface="+mj-lt"/>
              </a:rPr>
              <a:t>C#/.NET</a:t>
            </a:r>
          </a:p>
          <a:p>
            <a:pPr defTabSz="913788" fontAlgn="base">
              <a:spcBef>
                <a:spcPct val="0"/>
              </a:spcBef>
              <a:spcAft>
                <a:spcPct val="0"/>
              </a:spcAft>
            </a:pPr>
            <a:r>
              <a:rPr lang="en-NZ" dirty="0">
                <a:ln>
                  <a:solidFill>
                    <a:schemeClr val="bg1">
                      <a:alpha val="0"/>
                    </a:schemeClr>
                  </a:solidFill>
                </a:ln>
                <a:solidFill>
                  <a:schemeClr val="bg1">
                    <a:alpha val="99000"/>
                  </a:schemeClr>
                </a:solidFill>
                <a:latin typeface="+mj-lt"/>
              </a:rPr>
              <a:t>Python</a:t>
            </a:r>
          </a:p>
          <a:p>
            <a:pPr defTabSz="913788" fontAlgn="base">
              <a:spcBef>
                <a:spcPct val="0"/>
              </a:spcBef>
              <a:spcAft>
                <a:spcPct val="0"/>
              </a:spcAft>
            </a:pPr>
            <a:r>
              <a:rPr lang="en-NZ" dirty="0">
                <a:ln>
                  <a:solidFill>
                    <a:schemeClr val="bg1">
                      <a:alpha val="0"/>
                    </a:schemeClr>
                  </a:solidFill>
                </a:ln>
                <a:solidFill>
                  <a:schemeClr val="bg1">
                    <a:alpha val="99000"/>
                  </a:schemeClr>
                </a:solidFill>
                <a:latin typeface="+mj-lt"/>
              </a:rPr>
              <a:t>Ruby</a:t>
            </a:r>
          </a:p>
          <a:p>
            <a:pPr defTabSz="913788" fontAlgn="base">
              <a:spcBef>
                <a:spcPct val="0"/>
              </a:spcBef>
              <a:spcAft>
                <a:spcPct val="0"/>
              </a:spcAft>
            </a:pPr>
            <a:r>
              <a:rPr lang="en-NZ" dirty="0">
                <a:ln>
                  <a:solidFill>
                    <a:schemeClr val="bg1">
                      <a:alpha val="0"/>
                    </a:schemeClr>
                  </a:solidFill>
                </a:ln>
                <a:solidFill>
                  <a:schemeClr val="bg1">
                    <a:alpha val="99000"/>
                  </a:schemeClr>
                </a:solidFill>
                <a:latin typeface="+mj-lt"/>
              </a:rPr>
              <a:t>Perl</a:t>
            </a:r>
          </a:p>
          <a:p>
            <a:pPr defTabSz="913788" fontAlgn="base">
              <a:spcBef>
                <a:spcPct val="0"/>
              </a:spcBef>
              <a:spcAft>
                <a:spcPct val="0"/>
              </a:spcAft>
            </a:pPr>
            <a:r>
              <a:rPr lang="en-NZ" dirty="0">
                <a:ln>
                  <a:solidFill>
                    <a:schemeClr val="bg1">
                      <a:alpha val="0"/>
                    </a:schemeClr>
                  </a:solidFill>
                </a:ln>
                <a:solidFill>
                  <a:schemeClr val="bg1">
                    <a:alpha val="99000"/>
                  </a:schemeClr>
                </a:solidFill>
                <a:latin typeface="+mj-lt"/>
              </a:rPr>
              <a:t>JavaScript (Node)</a:t>
            </a:r>
          </a:p>
          <a:p>
            <a:pPr defTabSz="913788" fontAlgn="base">
              <a:spcBef>
                <a:spcPct val="0"/>
              </a:spcBef>
              <a:spcAft>
                <a:spcPct val="0"/>
              </a:spcAft>
            </a:pPr>
            <a:r>
              <a:rPr lang="en-NZ" dirty="0" smtClean="0">
                <a:ln>
                  <a:solidFill>
                    <a:schemeClr val="bg1">
                      <a:alpha val="0"/>
                    </a:schemeClr>
                  </a:solidFill>
                </a:ln>
                <a:solidFill>
                  <a:schemeClr val="bg1">
                    <a:alpha val="99000"/>
                  </a:schemeClr>
                </a:solidFill>
                <a:latin typeface="+mj-lt"/>
              </a:rPr>
              <a:t>Java</a:t>
            </a:r>
          </a:p>
          <a:p>
            <a:pPr defTabSz="913788" fontAlgn="base">
              <a:spcBef>
                <a:spcPct val="0"/>
              </a:spcBef>
              <a:spcAft>
                <a:spcPct val="0"/>
              </a:spcAft>
            </a:pPr>
            <a:r>
              <a:rPr lang="en-US" dirty="0">
                <a:ln>
                  <a:solidFill>
                    <a:schemeClr val="bg1">
                      <a:alpha val="0"/>
                    </a:schemeClr>
                  </a:solidFill>
                </a:ln>
                <a:solidFill>
                  <a:schemeClr val="bg1">
                    <a:alpha val="99000"/>
                  </a:schemeClr>
                </a:solidFill>
                <a:latin typeface="+mj-lt"/>
              </a:rPr>
              <a:t>PHP</a:t>
            </a:r>
          </a:p>
          <a:p>
            <a:pPr defTabSz="913788" fontAlgn="base">
              <a:spcBef>
                <a:spcPct val="0"/>
              </a:spcBef>
              <a:spcAft>
                <a:spcPct val="0"/>
              </a:spcAft>
            </a:pPr>
            <a:r>
              <a:rPr lang="en-US" dirty="0" err="1">
                <a:ln>
                  <a:solidFill>
                    <a:schemeClr val="bg1">
                      <a:alpha val="0"/>
                    </a:schemeClr>
                  </a:solidFill>
                </a:ln>
                <a:solidFill>
                  <a:schemeClr val="bg1">
                    <a:alpha val="99000"/>
                  </a:schemeClr>
                </a:solidFill>
                <a:latin typeface="+mj-lt"/>
              </a:rPr>
              <a:t>Erlang</a:t>
            </a:r>
            <a:endParaRPr lang="en-US" dirty="0">
              <a:ln>
                <a:solidFill>
                  <a:schemeClr val="bg1">
                    <a:alpha val="0"/>
                  </a:schemeClr>
                </a:solidFill>
              </a:ln>
              <a:solidFill>
                <a:schemeClr val="bg1">
                  <a:alpha val="99000"/>
                </a:schemeClr>
              </a:solidFill>
              <a:latin typeface="+mj-lt"/>
            </a:endParaRPr>
          </a:p>
          <a:p>
            <a:pPr defTabSz="913788" fontAlgn="base">
              <a:spcBef>
                <a:spcPct val="0"/>
              </a:spcBef>
              <a:spcAft>
                <a:spcPct val="0"/>
              </a:spcAft>
            </a:pPr>
            <a:r>
              <a:rPr lang="en-US" dirty="0">
                <a:ln>
                  <a:solidFill>
                    <a:schemeClr val="bg1">
                      <a:alpha val="0"/>
                    </a:schemeClr>
                  </a:solidFill>
                </a:ln>
                <a:solidFill>
                  <a:schemeClr val="bg1">
                    <a:alpha val="99000"/>
                  </a:schemeClr>
                </a:solidFill>
                <a:latin typeface="+mj-lt"/>
              </a:rPr>
              <a:t>Common LISP</a:t>
            </a:r>
          </a:p>
          <a:p>
            <a:pPr defTabSz="913788" fontAlgn="base">
              <a:spcBef>
                <a:spcPct val="0"/>
              </a:spcBef>
              <a:spcAft>
                <a:spcPct val="0"/>
              </a:spcAft>
            </a:pPr>
            <a:r>
              <a:rPr lang="en-US" dirty="0">
                <a:ln>
                  <a:solidFill>
                    <a:schemeClr val="bg1">
                      <a:alpha val="0"/>
                    </a:schemeClr>
                  </a:solidFill>
                </a:ln>
                <a:solidFill>
                  <a:schemeClr val="bg1">
                    <a:alpha val="99000"/>
                  </a:schemeClr>
                </a:solidFill>
                <a:latin typeface="+mj-lt"/>
              </a:rPr>
              <a:t>Objective-C</a:t>
            </a:r>
          </a:p>
          <a:p>
            <a:pPr defTabSz="913788" fontAlgn="base">
              <a:spcBef>
                <a:spcPct val="0"/>
              </a:spcBef>
              <a:spcAft>
                <a:spcPct val="0"/>
              </a:spcAft>
            </a:pPr>
            <a:r>
              <a:rPr lang="en-US" dirty="0">
                <a:ln>
                  <a:solidFill>
                    <a:schemeClr val="bg1">
                      <a:alpha val="0"/>
                    </a:schemeClr>
                  </a:solidFill>
                </a:ln>
                <a:solidFill>
                  <a:schemeClr val="bg1">
                    <a:alpha val="99000"/>
                  </a:schemeClr>
                </a:solidFill>
                <a:latin typeface="+mj-lt"/>
              </a:rPr>
              <a:t>C#/VB on Windows Phone </a:t>
            </a:r>
            <a:r>
              <a:rPr lang="en-US" dirty="0" smtClean="0">
                <a:ln>
                  <a:solidFill>
                    <a:schemeClr val="bg1">
                      <a:alpha val="0"/>
                    </a:schemeClr>
                  </a:solidFill>
                </a:ln>
                <a:solidFill>
                  <a:schemeClr val="bg1">
                    <a:alpha val="99000"/>
                  </a:schemeClr>
                </a:solidFill>
                <a:latin typeface="+mj-lt"/>
              </a:rPr>
              <a:t>7</a:t>
            </a:r>
            <a:endParaRPr lang="en-US" dirty="0">
              <a:ln>
                <a:solidFill>
                  <a:schemeClr val="bg1">
                    <a:alpha val="0"/>
                  </a:schemeClr>
                </a:solidFill>
              </a:ln>
              <a:solidFill>
                <a:schemeClr val="bg1">
                  <a:alpha val="99000"/>
                </a:schemeClr>
              </a:solidFill>
              <a:latin typeface="+mj-lt"/>
            </a:endParaRPr>
          </a:p>
        </p:txBody>
      </p:sp>
      <p:sp>
        <p:nvSpPr>
          <p:cNvPr id="12" name="Freeform 6"/>
          <p:cNvSpPr>
            <a:spLocks noEditPoints="1"/>
          </p:cNvSpPr>
          <p:nvPr/>
        </p:nvSpPr>
        <p:spPr bwMode="auto">
          <a:xfrm>
            <a:off x="3769764" y="1716069"/>
            <a:ext cx="1462088" cy="1189038"/>
          </a:xfrm>
          <a:custGeom>
            <a:avLst/>
            <a:gdLst>
              <a:gd name="T0" fmla="*/ 265 w 390"/>
              <a:gd name="T1" fmla="*/ 81 h 317"/>
              <a:gd name="T2" fmla="*/ 302 w 390"/>
              <a:gd name="T3" fmla="*/ 99 h 317"/>
              <a:gd name="T4" fmla="*/ 265 w 390"/>
              <a:gd name="T5" fmla="*/ 116 h 317"/>
              <a:gd name="T6" fmla="*/ 226 w 390"/>
              <a:gd name="T7" fmla="*/ 108 h 317"/>
              <a:gd name="T8" fmla="*/ 271 w 390"/>
              <a:gd name="T9" fmla="*/ 37 h 317"/>
              <a:gd name="T10" fmla="*/ 232 w 390"/>
              <a:gd name="T11" fmla="*/ 46 h 317"/>
              <a:gd name="T12" fmla="*/ 195 w 390"/>
              <a:gd name="T13" fmla="*/ 29 h 317"/>
              <a:gd name="T14" fmla="*/ 232 w 390"/>
              <a:gd name="T15" fmla="*/ 9 h 317"/>
              <a:gd name="T16" fmla="*/ 271 w 390"/>
              <a:gd name="T17" fmla="*/ 37 h 317"/>
              <a:gd name="T18" fmla="*/ 375 w 390"/>
              <a:gd name="T19" fmla="*/ 259 h 317"/>
              <a:gd name="T20" fmla="*/ 346 w 390"/>
              <a:gd name="T21" fmla="*/ 285 h 317"/>
              <a:gd name="T22" fmla="*/ 220 w 390"/>
              <a:gd name="T23" fmla="*/ 315 h 317"/>
              <a:gd name="T24" fmla="*/ 61 w 390"/>
              <a:gd name="T25" fmla="*/ 228 h 317"/>
              <a:gd name="T26" fmla="*/ 169 w 390"/>
              <a:gd name="T27" fmla="*/ 208 h 317"/>
              <a:gd name="T28" fmla="*/ 258 w 390"/>
              <a:gd name="T29" fmla="*/ 206 h 317"/>
              <a:gd name="T30" fmla="*/ 261 w 390"/>
              <a:gd name="T31" fmla="*/ 238 h 317"/>
              <a:gd name="T32" fmla="*/ 187 w 390"/>
              <a:gd name="T33" fmla="*/ 247 h 317"/>
              <a:gd name="T34" fmla="*/ 290 w 390"/>
              <a:gd name="T35" fmla="*/ 269 h 317"/>
              <a:gd name="T36" fmla="*/ 373 w 390"/>
              <a:gd name="T37" fmla="*/ 237 h 317"/>
              <a:gd name="T38" fmla="*/ 44 w 390"/>
              <a:gd name="T39" fmla="*/ 211 h 317"/>
              <a:gd name="T40" fmla="*/ 0 w 390"/>
              <a:gd name="T41" fmla="*/ 297 h 317"/>
              <a:gd name="T42" fmla="*/ 51 w 390"/>
              <a:gd name="T43" fmla="*/ 291 h 317"/>
              <a:gd name="T44" fmla="*/ 44 w 390"/>
              <a:gd name="T45" fmla="*/ 211 h 317"/>
              <a:gd name="T46" fmla="*/ 352 w 390"/>
              <a:gd name="T47" fmla="*/ 96 h 317"/>
              <a:gd name="T48" fmla="*/ 368 w 390"/>
              <a:gd name="T49" fmla="*/ 77 h 317"/>
              <a:gd name="T50" fmla="*/ 390 w 390"/>
              <a:gd name="T51" fmla="*/ 40 h 317"/>
              <a:gd name="T52" fmla="*/ 343 w 390"/>
              <a:gd name="T53" fmla="*/ 0 h 317"/>
              <a:gd name="T54" fmla="*/ 297 w 390"/>
              <a:gd name="T55" fmla="*/ 44 h 317"/>
              <a:gd name="T56" fmla="*/ 324 w 390"/>
              <a:gd name="T57" fmla="*/ 22 h 317"/>
              <a:gd name="T58" fmla="*/ 366 w 390"/>
              <a:gd name="T59" fmla="*/ 22 h 317"/>
              <a:gd name="T60" fmla="*/ 368 w 390"/>
              <a:gd name="T61" fmla="*/ 52 h 317"/>
              <a:gd name="T62" fmla="*/ 343 w 390"/>
              <a:gd name="T63" fmla="*/ 77 h 317"/>
              <a:gd name="T64" fmla="*/ 333 w 390"/>
              <a:gd name="T65" fmla="*/ 107 h 317"/>
              <a:gd name="T66" fmla="*/ 351 w 390"/>
              <a:gd name="T67" fmla="*/ 112 h 317"/>
              <a:gd name="T68" fmla="*/ 351 w 390"/>
              <a:gd name="T69" fmla="*/ 144 h 317"/>
              <a:gd name="T70" fmla="*/ 333 w 390"/>
              <a:gd name="T71" fmla="*/ 128 h 317"/>
              <a:gd name="T72" fmla="*/ 351 w 390"/>
              <a:gd name="T73" fmla="*/ 144 h 317"/>
              <a:gd name="T74" fmla="*/ 112 w 390"/>
              <a:gd name="T75" fmla="*/ 99 h 317"/>
              <a:gd name="T76" fmla="*/ 78 w 390"/>
              <a:gd name="T77" fmla="*/ 144 h 317"/>
              <a:gd name="T78" fmla="*/ 150 w 390"/>
              <a:gd name="T79" fmla="*/ 0 h 317"/>
              <a:gd name="T80" fmla="*/ 179 w 390"/>
              <a:gd name="T81" fmla="*/ 144 h 317"/>
              <a:gd name="T82" fmla="*/ 112 w 390"/>
              <a:gd name="T83" fmla="*/ 99 h 317"/>
              <a:gd name="T84" fmla="*/ 160 w 390"/>
              <a:gd name="T85" fmla="*/ 85 h 317"/>
              <a:gd name="T86" fmla="*/ 138 w 390"/>
              <a:gd name="T87" fmla="*/ 17 h 317"/>
              <a:gd name="T88" fmla="*/ 130 w 390"/>
              <a:gd name="T89" fmla="*/ 43 h 317"/>
              <a:gd name="T90" fmla="*/ 160 w 390"/>
              <a:gd name="T91" fmla="*/ 85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90" h="317">
                <a:moveTo>
                  <a:pt x="226" y="108"/>
                </a:moveTo>
                <a:cubicBezTo>
                  <a:pt x="265" y="81"/>
                  <a:pt x="265" y="81"/>
                  <a:pt x="265" y="81"/>
                </a:cubicBezTo>
                <a:cubicBezTo>
                  <a:pt x="265" y="99"/>
                  <a:pt x="265" y="99"/>
                  <a:pt x="265" y="99"/>
                </a:cubicBezTo>
                <a:cubicBezTo>
                  <a:pt x="302" y="99"/>
                  <a:pt x="302" y="99"/>
                  <a:pt x="302" y="99"/>
                </a:cubicBezTo>
                <a:cubicBezTo>
                  <a:pt x="302" y="116"/>
                  <a:pt x="302" y="116"/>
                  <a:pt x="302" y="116"/>
                </a:cubicBezTo>
                <a:cubicBezTo>
                  <a:pt x="265" y="116"/>
                  <a:pt x="265" y="116"/>
                  <a:pt x="265" y="116"/>
                </a:cubicBezTo>
                <a:cubicBezTo>
                  <a:pt x="265" y="135"/>
                  <a:pt x="265" y="135"/>
                  <a:pt x="265" y="135"/>
                </a:cubicBezTo>
                <a:cubicBezTo>
                  <a:pt x="226" y="108"/>
                  <a:pt x="226" y="108"/>
                  <a:pt x="226" y="108"/>
                </a:cubicBezTo>
                <a:cubicBezTo>
                  <a:pt x="226" y="108"/>
                  <a:pt x="226" y="108"/>
                  <a:pt x="226" y="108"/>
                </a:cubicBezTo>
                <a:close/>
                <a:moveTo>
                  <a:pt x="271" y="37"/>
                </a:moveTo>
                <a:cubicBezTo>
                  <a:pt x="232" y="64"/>
                  <a:pt x="232" y="64"/>
                  <a:pt x="232" y="64"/>
                </a:cubicBezTo>
                <a:cubicBezTo>
                  <a:pt x="232" y="46"/>
                  <a:pt x="232" y="46"/>
                  <a:pt x="232" y="46"/>
                </a:cubicBezTo>
                <a:cubicBezTo>
                  <a:pt x="195" y="46"/>
                  <a:pt x="195" y="46"/>
                  <a:pt x="195" y="46"/>
                </a:cubicBezTo>
                <a:cubicBezTo>
                  <a:pt x="195" y="29"/>
                  <a:pt x="195" y="29"/>
                  <a:pt x="195" y="29"/>
                </a:cubicBezTo>
                <a:cubicBezTo>
                  <a:pt x="232" y="29"/>
                  <a:pt x="232" y="29"/>
                  <a:pt x="232" y="29"/>
                </a:cubicBezTo>
                <a:cubicBezTo>
                  <a:pt x="232" y="9"/>
                  <a:pt x="232" y="9"/>
                  <a:pt x="232" y="9"/>
                </a:cubicBezTo>
                <a:cubicBezTo>
                  <a:pt x="271" y="37"/>
                  <a:pt x="271" y="37"/>
                  <a:pt x="271" y="37"/>
                </a:cubicBezTo>
                <a:cubicBezTo>
                  <a:pt x="271" y="37"/>
                  <a:pt x="271" y="37"/>
                  <a:pt x="271" y="37"/>
                </a:cubicBezTo>
                <a:close/>
                <a:moveTo>
                  <a:pt x="390" y="247"/>
                </a:moveTo>
                <a:cubicBezTo>
                  <a:pt x="390" y="247"/>
                  <a:pt x="389" y="249"/>
                  <a:pt x="375" y="259"/>
                </a:cubicBezTo>
                <a:cubicBezTo>
                  <a:pt x="375" y="259"/>
                  <a:pt x="372" y="264"/>
                  <a:pt x="371" y="264"/>
                </a:cubicBezTo>
                <a:cubicBezTo>
                  <a:pt x="364" y="269"/>
                  <a:pt x="358" y="276"/>
                  <a:pt x="346" y="285"/>
                </a:cubicBezTo>
                <a:cubicBezTo>
                  <a:pt x="334" y="285"/>
                  <a:pt x="310" y="297"/>
                  <a:pt x="298" y="303"/>
                </a:cubicBezTo>
                <a:cubicBezTo>
                  <a:pt x="276" y="303"/>
                  <a:pt x="243" y="308"/>
                  <a:pt x="220" y="315"/>
                </a:cubicBezTo>
                <a:cubicBezTo>
                  <a:pt x="186" y="308"/>
                  <a:pt x="182" y="317"/>
                  <a:pt x="61" y="286"/>
                </a:cubicBezTo>
                <a:cubicBezTo>
                  <a:pt x="61" y="286"/>
                  <a:pt x="61" y="238"/>
                  <a:pt x="61" y="228"/>
                </a:cubicBezTo>
                <a:cubicBezTo>
                  <a:pt x="83" y="221"/>
                  <a:pt x="90" y="208"/>
                  <a:pt x="116" y="204"/>
                </a:cubicBezTo>
                <a:cubicBezTo>
                  <a:pt x="134" y="202"/>
                  <a:pt x="151" y="203"/>
                  <a:pt x="169" y="208"/>
                </a:cubicBezTo>
                <a:cubicBezTo>
                  <a:pt x="181" y="212"/>
                  <a:pt x="192" y="213"/>
                  <a:pt x="212" y="212"/>
                </a:cubicBezTo>
                <a:cubicBezTo>
                  <a:pt x="229" y="211"/>
                  <a:pt x="235" y="206"/>
                  <a:pt x="258" y="206"/>
                </a:cubicBezTo>
                <a:cubicBezTo>
                  <a:pt x="272" y="206"/>
                  <a:pt x="286" y="215"/>
                  <a:pt x="285" y="223"/>
                </a:cubicBezTo>
                <a:cubicBezTo>
                  <a:pt x="285" y="230"/>
                  <a:pt x="271" y="238"/>
                  <a:pt x="261" y="238"/>
                </a:cubicBezTo>
                <a:cubicBezTo>
                  <a:pt x="241" y="239"/>
                  <a:pt x="246" y="238"/>
                  <a:pt x="226" y="238"/>
                </a:cubicBezTo>
                <a:cubicBezTo>
                  <a:pt x="203" y="237"/>
                  <a:pt x="202" y="242"/>
                  <a:pt x="187" y="247"/>
                </a:cubicBezTo>
                <a:cubicBezTo>
                  <a:pt x="202" y="252"/>
                  <a:pt x="211" y="258"/>
                  <a:pt x="230" y="268"/>
                </a:cubicBezTo>
                <a:cubicBezTo>
                  <a:pt x="251" y="265"/>
                  <a:pt x="272" y="268"/>
                  <a:pt x="290" y="269"/>
                </a:cubicBezTo>
                <a:cubicBezTo>
                  <a:pt x="306" y="265"/>
                  <a:pt x="313" y="259"/>
                  <a:pt x="332" y="258"/>
                </a:cubicBezTo>
                <a:cubicBezTo>
                  <a:pt x="343" y="249"/>
                  <a:pt x="359" y="234"/>
                  <a:pt x="373" y="237"/>
                </a:cubicBezTo>
                <a:cubicBezTo>
                  <a:pt x="381" y="238"/>
                  <a:pt x="390" y="247"/>
                  <a:pt x="390" y="247"/>
                </a:cubicBezTo>
                <a:close/>
                <a:moveTo>
                  <a:pt x="44" y="211"/>
                </a:moveTo>
                <a:cubicBezTo>
                  <a:pt x="0" y="211"/>
                  <a:pt x="0" y="211"/>
                  <a:pt x="0" y="211"/>
                </a:cubicBezTo>
                <a:cubicBezTo>
                  <a:pt x="0" y="297"/>
                  <a:pt x="0" y="297"/>
                  <a:pt x="0" y="297"/>
                </a:cubicBezTo>
                <a:cubicBezTo>
                  <a:pt x="44" y="297"/>
                  <a:pt x="44" y="297"/>
                  <a:pt x="44" y="297"/>
                </a:cubicBezTo>
                <a:cubicBezTo>
                  <a:pt x="48" y="297"/>
                  <a:pt x="51" y="294"/>
                  <a:pt x="51" y="291"/>
                </a:cubicBezTo>
                <a:cubicBezTo>
                  <a:pt x="51" y="216"/>
                  <a:pt x="51" y="216"/>
                  <a:pt x="51" y="216"/>
                </a:cubicBezTo>
                <a:cubicBezTo>
                  <a:pt x="51" y="213"/>
                  <a:pt x="48" y="211"/>
                  <a:pt x="44" y="211"/>
                </a:cubicBezTo>
                <a:close/>
                <a:moveTo>
                  <a:pt x="351" y="112"/>
                </a:moveTo>
                <a:cubicBezTo>
                  <a:pt x="351" y="105"/>
                  <a:pt x="351" y="100"/>
                  <a:pt x="352" y="96"/>
                </a:cubicBezTo>
                <a:cubicBezTo>
                  <a:pt x="354" y="94"/>
                  <a:pt x="355" y="91"/>
                  <a:pt x="356" y="89"/>
                </a:cubicBezTo>
                <a:cubicBezTo>
                  <a:pt x="358" y="86"/>
                  <a:pt x="362" y="82"/>
                  <a:pt x="368" y="77"/>
                </a:cubicBezTo>
                <a:cubicBezTo>
                  <a:pt x="376" y="69"/>
                  <a:pt x="382" y="63"/>
                  <a:pt x="385" y="57"/>
                </a:cubicBezTo>
                <a:cubicBezTo>
                  <a:pt x="389" y="52"/>
                  <a:pt x="390" y="46"/>
                  <a:pt x="390" y="40"/>
                </a:cubicBezTo>
                <a:cubicBezTo>
                  <a:pt x="390" y="29"/>
                  <a:pt x="385" y="20"/>
                  <a:pt x="377" y="12"/>
                </a:cubicBezTo>
                <a:cubicBezTo>
                  <a:pt x="368" y="4"/>
                  <a:pt x="358" y="0"/>
                  <a:pt x="343" y="0"/>
                </a:cubicBezTo>
                <a:cubicBezTo>
                  <a:pt x="329" y="0"/>
                  <a:pt x="319" y="4"/>
                  <a:pt x="311" y="10"/>
                </a:cubicBezTo>
                <a:cubicBezTo>
                  <a:pt x="300" y="20"/>
                  <a:pt x="297" y="31"/>
                  <a:pt x="297" y="44"/>
                </a:cubicBezTo>
                <a:cubicBezTo>
                  <a:pt x="315" y="44"/>
                  <a:pt x="315" y="44"/>
                  <a:pt x="315" y="44"/>
                </a:cubicBezTo>
                <a:cubicBezTo>
                  <a:pt x="316" y="34"/>
                  <a:pt x="316" y="27"/>
                  <a:pt x="324" y="22"/>
                </a:cubicBezTo>
                <a:cubicBezTo>
                  <a:pt x="329" y="17"/>
                  <a:pt x="336" y="14"/>
                  <a:pt x="343" y="14"/>
                </a:cubicBezTo>
                <a:cubicBezTo>
                  <a:pt x="351" y="14"/>
                  <a:pt x="360" y="17"/>
                  <a:pt x="366" y="22"/>
                </a:cubicBezTo>
                <a:cubicBezTo>
                  <a:pt x="371" y="27"/>
                  <a:pt x="372" y="33"/>
                  <a:pt x="372" y="40"/>
                </a:cubicBezTo>
                <a:cubicBezTo>
                  <a:pt x="372" y="44"/>
                  <a:pt x="371" y="48"/>
                  <a:pt x="368" y="52"/>
                </a:cubicBezTo>
                <a:cubicBezTo>
                  <a:pt x="367" y="55"/>
                  <a:pt x="363" y="60"/>
                  <a:pt x="356" y="65"/>
                </a:cubicBezTo>
                <a:cubicBezTo>
                  <a:pt x="350" y="70"/>
                  <a:pt x="346" y="74"/>
                  <a:pt x="343" y="77"/>
                </a:cubicBezTo>
                <a:cubicBezTo>
                  <a:pt x="341" y="81"/>
                  <a:pt x="338" y="85"/>
                  <a:pt x="337" y="89"/>
                </a:cubicBezTo>
                <a:cubicBezTo>
                  <a:pt x="334" y="94"/>
                  <a:pt x="333" y="100"/>
                  <a:pt x="333" y="107"/>
                </a:cubicBezTo>
                <a:cubicBezTo>
                  <a:pt x="333" y="108"/>
                  <a:pt x="333" y="111"/>
                  <a:pt x="333" y="112"/>
                </a:cubicBezTo>
                <a:cubicBezTo>
                  <a:pt x="351" y="112"/>
                  <a:pt x="351" y="112"/>
                  <a:pt x="351" y="112"/>
                </a:cubicBezTo>
                <a:cubicBezTo>
                  <a:pt x="351" y="112"/>
                  <a:pt x="351" y="112"/>
                  <a:pt x="351" y="112"/>
                </a:cubicBezTo>
                <a:close/>
                <a:moveTo>
                  <a:pt x="351" y="144"/>
                </a:moveTo>
                <a:cubicBezTo>
                  <a:pt x="351" y="128"/>
                  <a:pt x="351" y="128"/>
                  <a:pt x="351" y="128"/>
                </a:cubicBezTo>
                <a:cubicBezTo>
                  <a:pt x="333" y="128"/>
                  <a:pt x="333" y="128"/>
                  <a:pt x="333" y="128"/>
                </a:cubicBezTo>
                <a:cubicBezTo>
                  <a:pt x="333" y="144"/>
                  <a:pt x="333" y="144"/>
                  <a:pt x="333" y="144"/>
                </a:cubicBezTo>
                <a:cubicBezTo>
                  <a:pt x="351" y="144"/>
                  <a:pt x="351" y="144"/>
                  <a:pt x="351" y="144"/>
                </a:cubicBezTo>
                <a:cubicBezTo>
                  <a:pt x="351" y="144"/>
                  <a:pt x="351" y="144"/>
                  <a:pt x="351" y="144"/>
                </a:cubicBezTo>
                <a:close/>
                <a:moveTo>
                  <a:pt x="112" y="99"/>
                </a:moveTo>
                <a:cubicBezTo>
                  <a:pt x="98" y="144"/>
                  <a:pt x="98" y="144"/>
                  <a:pt x="98" y="144"/>
                </a:cubicBezTo>
                <a:cubicBezTo>
                  <a:pt x="78" y="144"/>
                  <a:pt x="78" y="144"/>
                  <a:pt x="78" y="144"/>
                </a:cubicBezTo>
                <a:cubicBezTo>
                  <a:pt x="127" y="0"/>
                  <a:pt x="127" y="0"/>
                  <a:pt x="127" y="0"/>
                </a:cubicBezTo>
                <a:cubicBezTo>
                  <a:pt x="150" y="0"/>
                  <a:pt x="150" y="0"/>
                  <a:pt x="150" y="0"/>
                </a:cubicBezTo>
                <a:cubicBezTo>
                  <a:pt x="199" y="144"/>
                  <a:pt x="199" y="144"/>
                  <a:pt x="199" y="144"/>
                </a:cubicBezTo>
                <a:cubicBezTo>
                  <a:pt x="179" y="144"/>
                  <a:pt x="179" y="144"/>
                  <a:pt x="179" y="144"/>
                </a:cubicBezTo>
                <a:cubicBezTo>
                  <a:pt x="164" y="99"/>
                  <a:pt x="164" y="99"/>
                  <a:pt x="164" y="99"/>
                </a:cubicBezTo>
                <a:cubicBezTo>
                  <a:pt x="112" y="99"/>
                  <a:pt x="112" y="99"/>
                  <a:pt x="112" y="99"/>
                </a:cubicBezTo>
                <a:cubicBezTo>
                  <a:pt x="112" y="99"/>
                  <a:pt x="112" y="99"/>
                  <a:pt x="112" y="99"/>
                </a:cubicBezTo>
                <a:close/>
                <a:moveTo>
                  <a:pt x="160" y="85"/>
                </a:moveTo>
                <a:cubicBezTo>
                  <a:pt x="146" y="43"/>
                  <a:pt x="146" y="43"/>
                  <a:pt x="146" y="43"/>
                </a:cubicBezTo>
                <a:cubicBezTo>
                  <a:pt x="142" y="34"/>
                  <a:pt x="140" y="25"/>
                  <a:pt x="138" y="17"/>
                </a:cubicBezTo>
                <a:cubicBezTo>
                  <a:pt x="138" y="17"/>
                  <a:pt x="138" y="17"/>
                  <a:pt x="138" y="17"/>
                </a:cubicBezTo>
                <a:cubicBezTo>
                  <a:pt x="135" y="25"/>
                  <a:pt x="133" y="34"/>
                  <a:pt x="130" y="43"/>
                </a:cubicBezTo>
                <a:cubicBezTo>
                  <a:pt x="116" y="85"/>
                  <a:pt x="116" y="85"/>
                  <a:pt x="116" y="85"/>
                </a:cubicBezTo>
                <a:cubicBezTo>
                  <a:pt x="160" y="85"/>
                  <a:pt x="160" y="85"/>
                  <a:pt x="160" y="85"/>
                </a:cubicBezTo>
                <a:cubicBezTo>
                  <a:pt x="160" y="85"/>
                  <a:pt x="160" y="85"/>
                  <a:pt x="160" y="8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388595012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TIMING" val="|30.3|6.9|7.6|35.2"/>
</p:tagLst>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MS1444_Windows Azure Template 16x9_r08b">
  <a:themeElements>
    <a:clrScheme name="Custom 14">
      <a:dk1>
        <a:srgbClr val="292929"/>
      </a:dk1>
      <a:lt1>
        <a:srgbClr val="FFFFFF"/>
      </a:lt1>
      <a:dk2>
        <a:srgbClr val="5F5F5F"/>
      </a:dk2>
      <a:lt2>
        <a:srgbClr val="DDDDDD"/>
      </a:lt2>
      <a:accent1>
        <a:srgbClr val="FF8A00"/>
      </a:accent1>
      <a:accent2>
        <a:srgbClr val="00AEEF"/>
      </a:accent2>
      <a:accent3>
        <a:srgbClr val="910091"/>
      </a:accent3>
      <a:accent4>
        <a:srgbClr val="8CC600"/>
      </a:accent4>
      <a:accent5>
        <a:srgbClr val="FF0000"/>
      </a:accent5>
      <a:accent6>
        <a:srgbClr val="0071BC"/>
      </a:accent6>
      <a:hlink>
        <a:srgbClr val="0071BC"/>
      </a:hlink>
      <a:folHlink>
        <a:srgbClr val="00AEEF"/>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2"/>
        </a:solidFill>
        <a:ln>
          <a:noFill/>
          <a:headEnd type="none" w="med" len="med"/>
          <a:tailEnd type="none" w="med" len="med"/>
        </a:ln>
        <a:effectLst/>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marL="460375" indent="-460375">
          <a:lnSpc>
            <a:spcPct val="90000"/>
          </a:lnSpc>
          <a:spcBef>
            <a:spcPct val="20000"/>
          </a:spcBef>
          <a:buSzPct val="80000"/>
          <a:buBlip>
            <a:blip xmlns:r="http://schemas.openxmlformats.org/officeDocument/2006/relationships" r:embed="rId1"/>
          </a:buBlip>
          <a:defRPr sz="3200" dirty="0">
            <a:gradFill>
              <a:gsLst>
                <a:gs pos="0">
                  <a:srgbClr val="292929">
                    <a:lumMod val="90000"/>
                    <a:lumOff val="10000"/>
                  </a:srgbClr>
                </a:gs>
                <a:gs pos="86000">
                  <a:srgbClr val="292929">
                    <a:lumMod val="90000"/>
                    <a:lumOff val="10000"/>
                  </a:srgbClr>
                </a:gs>
              </a:gsLst>
              <a:lin ang="5400000" scaled="0"/>
            </a:gradFill>
          </a:defRPr>
        </a:defPPr>
      </a:lstStyle>
    </a:txDef>
  </a:objectDefaults>
  <a:extraClrSchemeLst/>
</a:theme>
</file>

<file path=ppt/theme/theme2.xml><?xml version="1.0" encoding="utf-8"?>
<a:theme xmlns:a="http://schemas.openxmlformats.org/drawingml/2006/main" name="1_White with Consolas font for code slides">
  <a:themeElements>
    <a:clrScheme name="Custom 12">
      <a:dk1>
        <a:srgbClr val="292929"/>
      </a:dk1>
      <a:lt1>
        <a:srgbClr val="FFFFFF"/>
      </a:lt1>
      <a:dk2>
        <a:srgbClr val="5F5F5F"/>
      </a:dk2>
      <a:lt2>
        <a:srgbClr val="DDDDDD"/>
      </a:lt2>
      <a:accent1>
        <a:srgbClr val="FFBE00"/>
      </a:accent1>
      <a:accent2>
        <a:srgbClr val="00AEEF"/>
      </a:accent2>
      <a:accent3>
        <a:srgbClr val="910091"/>
      </a:accent3>
      <a:accent4>
        <a:srgbClr val="00A600"/>
      </a:accent4>
      <a:accent5>
        <a:srgbClr val="FF0000"/>
      </a:accent5>
      <a:accent6>
        <a:srgbClr val="0071BC"/>
      </a:accent6>
      <a:hlink>
        <a:srgbClr val="0000A6"/>
      </a:hlink>
      <a:folHlink>
        <a:srgbClr val="0071BC"/>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a:defRPr dirty="0" err="1" smtClean="0">
            <a:gradFill>
              <a:gsLst>
                <a:gs pos="417">
                  <a:srgbClr val="000000"/>
                </a:gs>
                <a:gs pos="100000">
                  <a:srgbClr val="000000"/>
                </a:gs>
              </a:gsLst>
              <a:lin ang="5400000" scaled="0"/>
            </a:gradFill>
          </a:defRPr>
        </a:defPPr>
      </a:lst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KeywordTaxHTField xmlns="230e9df3-be65-4c73-a93b-d1236ebd677e">
      <Terms xmlns="http://schemas.microsoft.com/office/infopath/2007/PartnerControls"/>
    </TaxKeywordTaxHTField>
    <TaxCatchAll xmlns="230e9df3-be65-4c73-a93b-d1236ebd677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CA05B43BE68FE54B90DD26FDFB72BB05" ma:contentTypeVersion="0" ma:contentTypeDescription="Create a new document." ma:contentTypeScope="" ma:versionID="6df1bece345c1749bd9b91e82fa4a03a">
  <xsd:schema xmlns:xsd="http://www.w3.org/2001/XMLSchema" xmlns:xs="http://www.w3.org/2001/XMLSchema" xmlns:p="http://schemas.microsoft.com/office/2006/metadata/properties" xmlns:ns2="230e9df3-be65-4c73-a93b-d1236ebd677e" targetNamespace="http://schemas.microsoft.com/office/2006/metadata/properties" ma:root="true" ma:fieldsID="e317b0b832c9845d3aae3abd1bb0954e" ns2:_="">
    <xsd:import namespace="230e9df3-be65-4c73-a93b-d1236ebd677e"/>
    <xsd:element name="properties">
      <xsd:complexType>
        <xsd:sequence>
          <xsd:element name="documentManagement">
            <xsd:complexType>
              <xsd:all>
                <xsd:element ref="ns2:TaxKeywordTaxHTField" minOccurs="0"/>
                <xsd:element ref="ns2:TaxCatchAll" minOccurs="0"/>
                <xsd:element ref="ns2:TaxCatchAllLabe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KeywordTaxHTField" ma:index="8" nillable="true" ma:taxonomy="true" ma:internalName="TaxKeywordTaxHTField" ma:taxonomyFieldName="TaxKeyword" ma:displayName="Enterprise Keywords" ma:fieldId="{23f27201-bee3-471e-b2e7-b64fd8b7ca38}" ma:taxonomyMulti="true" ma:sspId="e385fb40-52d4-4fae-9c5b-3e8ff8a5878e" ma:termSetId="00000000-0000-0000-0000-000000000000" ma:anchorId="00000000-0000-0000-0000-000000000000" ma:open="true" ma:isKeyword="true">
      <xsd:complexType>
        <xsd:sequence>
          <xsd:element ref="pc:Terms" minOccurs="0" maxOccurs="1"/>
        </xsd:sequence>
      </xsd:complexType>
    </xsd:element>
    <xsd:element name="TaxCatchAll" ma:index="9" nillable="true" ma:displayName="Taxonomy Catch All Column" ma:hidden="true" ma:list="{24ccdd3d-8ee2-4326-a025-466a9d1bc8a2}" ma:internalName="TaxCatchAll" ma:showField="CatchAllData" ma:web="a6005bf8-687e-4195-b520-3fb25bf0cb8a">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hidden="true" ma:list="{24ccdd3d-8ee2-4326-a025-466a9d1bc8a2}" ma:internalName="TaxCatchAllLabel" ma:readOnly="true" ma:showField="CatchAllDataLabel" ma:web="a6005bf8-687e-4195-b520-3fb25bf0cb8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9B2F97D-0457-4986-9734-D03EB073C5EA}">
  <ds:schemaRefs>
    <ds:schemaRef ds:uri="http://schemas.microsoft.com/office/2006/documentManagement/types"/>
    <ds:schemaRef ds:uri="http://purl.org/dc/dcmitype/"/>
    <ds:schemaRef ds:uri="http://purl.org/dc/elements/1.1/"/>
    <ds:schemaRef ds:uri="http://schemas.openxmlformats.org/package/2006/metadata/core-properties"/>
    <ds:schemaRef ds:uri="http://schemas.microsoft.com/office/2006/metadata/properties"/>
    <ds:schemaRef ds:uri="http://schemas.microsoft.com/office/infopath/2007/PartnerControls"/>
    <ds:schemaRef ds:uri="230e9df3-be65-4c73-a93b-d1236ebd677e"/>
    <ds:schemaRef ds:uri="http://www.w3.org/XML/1998/namespace"/>
    <ds:schemaRef ds:uri="http://purl.org/dc/terms/"/>
  </ds:schemaRefs>
</ds:datastoreItem>
</file>

<file path=customXml/itemProps2.xml><?xml version="1.0" encoding="utf-8"?>
<ds:datastoreItem xmlns:ds="http://schemas.openxmlformats.org/officeDocument/2006/customXml" ds:itemID="{3B331B18-79E2-41A8-803E-E5E466C1C2B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B882D8D6-9D38-4159-A398-AAC3689D3D7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MS1444_Windows Azure Template 16x9_r08a</Template>
  <TotalTime>1581</TotalTime>
  <Words>6361</Words>
  <Application>Microsoft Office PowerPoint</Application>
  <PresentationFormat>Custom</PresentationFormat>
  <Paragraphs>1291</Paragraphs>
  <Slides>44</Slides>
  <Notes>44</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44</vt:i4>
      </vt:variant>
    </vt:vector>
  </HeadingPairs>
  <TitlesOfParts>
    <vt:vector size="52" baseType="lpstr">
      <vt:lpstr>Calibri</vt:lpstr>
      <vt:lpstr>Wingdings</vt:lpstr>
      <vt:lpstr>Arial</vt:lpstr>
      <vt:lpstr>Segoe UI Light</vt:lpstr>
      <vt:lpstr>Segoe UI</vt:lpstr>
      <vt:lpstr>Consolas</vt:lpstr>
      <vt:lpstr>MS1444_Windows Azure Template 16x9_r08b</vt:lpstr>
      <vt:lpstr>1_White with Consolas font for code slides</vt:lpstr>
      <vt:lpstr>Windows Azure Storage</vt:lpstr>
      <vt:lpstr>Agenda</vt:lpstr>
      <vt:lpstr>Windows Azure Storage</vt:lpstr>
      <vt:lpstr>Windows Azure Storage Account User specified globally unique account name</vt:lpstr>
      <vt:lpstr>Windows Azure Storage Account </vt:lpstr>
      <vt:lpstr>New Features</vt:lpstr>
      <vt:lpstr>Storage in the Development Fabric</vt:lpstr>
      <vt:lpstr>The Storage Client API</vt:lpstr>
      <vt:lpstr>Storage Libraries in Many Languages</vt:lpstr>
      <vt:lpstr>Storage Security</vt:lpstr>
      <vt:lpstr>Windows Azure Storage Abstractions</vt:lpstr>
      <vt:lpstr>PowerPoint Presentation</vt:lpstr>
      <vt:lpstr>Blob Storage Concepts</vt:lpstr>
      <vt:lpstr>Blob Details</vt:lpstr>
      <vt:lpstr>Blob Details</vt:lpstr>
      <vt:lpstr>Blob Details</vt:lpstr>
      <vt:lpstr>Blob Containers</vt:lpstr>
      <vt:lpstr>Enumerating Blobs</vt:lpstr>
      <vt:lpstr>Pagination</vt:lpstr>
      <vt:lpstr>Tour of the Blob Service</vt:lpstr>
      <vt:lpstr>Two Types of Blobs Under the Hood</vt:lpstr>
      <vt:lpstr>Uploading a Block Blob</vt:lpstr>
      <vt:lpstr>Page Blob – Random Read/Write</vt:lpstr>
      <vt:lpstr>Shared Access Signatures</vt:lpstr>
      <vt:lpstr>Ad Hoc Signatures</vt:lpstr>
      <vt:lpstr>Policy Based Signatures</vt:lpstr>
      <vt:lpstr>Content Delivery Network (CDN)</vt:lpstr>
      <vt:lpstr>Windows Azure CDN</vt:lpstr>
      <vt:lpstr>PowerPoint Presentation</vt:lpstr>
      <vt:lpstr>Windows Azure Drives</vt:lpstr>
      <vt:lpstr>Windows Azure Drive Capabilities</vt:lpstr>
      <vt:lpstr>Drive Details</vt:lpstr>
      <vt:lpstr>How Windows Azure Drives Works</vt:lpstr>
      <vt:lpstr>Cloud Drive Client Library Sample</vt:lpstr>
      <vt:lpstr>Failover with Drives</vt:lpstr>
      <vt:lpstr>PowerPoint Presentation</vt:lpstr>
      <vt:lpstr>Table Storage Concepts </vt:lpstr>
      <vt:lpstr>Table Details</vt:lpstr>
      <vt:lpstr>Entity Properties</vt:lpstr>
      <vt:lpstr>No Fixed Schema</vt:lpstr>
      <vt:lpstr>Querying</vt:lpstr>
      <vt:lpstr>Purpose of the PartitionKey</vt:lpstr>
      <vt:lpstr>Partitions and Partition Ranges</vt:lpstr>
      <vt:lpstr>PowerPoint Presentation</vt:lpstr>
    </vt:vector>
  </TitlesOfParts>
  <Company>Artitudes Design Inc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Windows Azure Storage</dc:title>
  <dc:creator>Greg Flowers</dc:creator>
  <cp:lastModifiedBy>Scott</cp:lastModifiedBy>
  <cp:revision>149</cp:revision>
  <dcterms:created xsi:type="dcterms:W3CDTF">2011-03-29T16:07:22Z</dcterms:created>
  <dcterms:modified xsi:type="dcterms:W3CDTF">2012-10-01T18:09:57Z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0x010100CA05B43BE68FE54B90DD26FDFB72BB05</vt:lpwstr>
  </property>
  <property fmtid="{D5CDD505-2E9C-101B-9397-08002B2CF9AE}" pid="3" name="TaxKeyword">
    <vt:lpwstr/>
  </property>
</Properties>
</file>